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897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457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692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046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85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603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887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960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552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286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904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D10CE-BE68-4E71-A9D8-6E85969323F2}" type="datetimeFigureOut">
              <a:rPr lang="it-IT" smtClean="0"/>
              <a:t>21/04/2017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19774-93F9-4BED-8211-82598E52E0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6736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idx="1"/>
          </p:nvPr>
        </p:nvSpPr>
        <p:spPr>
          <a:xfrm>
            <a:off x="838200" y="927100"/>
            <a:ext cx="10515600" cy="5249863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it-IT" sz="36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800" b="1" dirty="0"/>
              <a:t>La “nuova” conferenza di servizi alla luce del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800" b="1" dirty="0"/>
              <a:t>D.Lgs. 30 Giugno 2016, n. 127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Bologna, 21 aprile 2017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r">
              <a:buNone/>
            </a:pPr>
            <a:r>
              <a:rPr lang="it-IT" dirty="0"/>
              <a:t>Stefano Bianchini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002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it-IT" sz="4000" dirty="0"/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it-IT" sz="4000" dirty="0"/>
              <a:t>L’art. 14 della L. 241/1990 indica </a:t>
            </a:r>
            <a:r>
              <a:rPr lang="it-IT" sz="4000" dirty="0">
                <a:solidFill>
                  <a:srgbClr val="FF0000"/>
                </a:solidFill>
              </a:rPr>
              <a:t>tre tipologie</a:t>
            </a:r>
            <a:r>
              <a:rPr lang="it-IT" sz="4000" dirty="0"/>
              <a:t> di conferenza di servizi: </a:t>
            </a:r>
          </a:p>
          <a:p>
            <a:pPr marL="514350" indent="-514350" algn="just">
              <a:lnSpc>
                <a:spcPct val="170000"/>
              </a:lnSpc>
              <a:spcBef>
                <a:spcPts val="0"/>
              </a:spcBef>
              <a:buAutoNum type="arabicParenR"/>
            </a:pPr>
            <a:r>
              <a:rPr lang="it-IT" sz="4100" dirty="0"/>
              <a:t>conferenza di servizi </a:t>
            </a:r>
            <a:r>
              <a:rPr lang="it-IT" sz="4100" dirty="0">
                <a:solidFill>
                  <a:srgbClr val="FF0000"/>
                </a:solidFill>
              </a:rPr>
              <a:t>istruttoria</a:t>
            </a:r>
            <a:r>
              <a:rPr lang="it-IT" sz="4100" dirty="0"/>
              <a:t> (comma 1) → </a:t>
            </a:r>
            <a:r>
              <a:rPr lang="it-IT" sz="4100" dirty="0">
                <a:solidFill>
                  <a:srgbClr val="00B050"/>
                </a:solidFill>
              </a:rPr>
              <a:t>facoltativa</a:t>
            </a:r>
            <a:r>
              <a:rPr lang="it-IT" sz="3900" dirty="0"/>
              <a:t>; </a:t>
            </a:r>
          </a:p>
          <a:p>
            <a:pPr marL="514350" indent="-514350" algn="just">
              <a:lnSpc>
                <a:spcPct val="170000"/>
              </a:lnSpc>
              <a:spcBef>
                <a:spcPts val="0"/>
              </a:spcBef>
              <a:buAutoNum type="arabicParenR"/>
            </a:pPr>
            <a:endParaRPr lang="it-IT" sz="1300" dirty="0"/>
          </a:p>
          <a:p>
            <a:pPr marL="514350" indent="-514350" algn="just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AutoNum type="arabicParenR"/>
            </a:pPr>
            <a:r>
              <a:rPr lang="it-IT" sz="4100" dirty="0"/>
              <a:t>conferenza di servizi </a:t>
            </a:r>
            <a:r>
              <a:rPr lang="it-IT" sz="4100" dirty="0">
                <a:solidFill>
                  <a:srgbClr val="FF0000"/>
                </a:solidFill>
              </a:rPr>
              <a:t>decisoria</a:t>
            </a:r>
            <a:r>
              <a:rPr lang="it-IT" sz="4100" dirty="0"/>
              <a:t> (comma 2) → </a:t>
            </a:r>
            <a:r>
              <a:rPr lang="it-IT" sz="4100" dirty="0">
                <a:solidFill>
                  <a:srgbClr val="00B050"/>
                </a:solidFill>
              </a:rPr>
              <a:t>obbligatoria</a:t>
            </a:r>
            <a:r>
              <a:rPr lang="it-IT" sz="4000" dirty="0"/>
              <a:t>; </a:t>
            </a:r>
          </a:p>
          <a:p>
            <a:pPr marL="514350" indent="-514350" algn="just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AutoNum type="arabicParenR"/>
            </a:pPr>
            <a:endParaRPr lang="it-IT" sz="1300" dirty="0"/>
          </a:p>
          <a:p>
            <a:pPr marL="514350" indent="-514350" algn="just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AutoNum type="arabicParenR"/>
            </a:pPr>
            <a:r>
              <a:rPr lang="it-IT" sz="4100" dirty="0"/>
              <a:t>conferenza di servizi </a:t>
            </a:r>
            <a:r>
              <a:rPr lang="it-IT" sz="4100" dirty="0">
                <a:solidFill>
                  <a:srgbClr val="FF0000"/>
                </a:solidFill>
              </a:rPr>
              <a:t>preliminare</a:t>
            </a:r>
            <a:r>
              <a:rPr lang="it-IT" sz="4100" dirty="0"/>
              <a:t> (comma 3) → </a:t>
            </a:r>
            <a:r>
              <a:rPr lang="it-IT" sz="4100" dirty="0">
                <a:solidFill>
                  <a:srgbClr val="00B050"/>
                </a:solidFill>
              </a:rPr>
              <a:t>facoltativa</a:t>
            </a:r>
            <a:r>
              <a:rPr lang="it-IT" sz="4000" dirty="0"/>
              <a:t>.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endParaRPr lang="it-IT" dirty="0"/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2126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73487"/>
            <a:ext cx="10515600" cy="580347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600" dirty="0"/>
              <a:t>Circa le modalità di svolgimento della conferenza, il D.Lgs. 127/2016 distingue: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600" dirty="0"/>
              <a:t>• conferenza </a:t>
            </a:r>
            <a:r>
              <a:rPr lang="it-IT" sz="3600" b="1" dirty="0">
                <a:solidFill>
                  <a:srgbClr val="FF0000"/>
                </a:solidFill>
              </a:rPr>
              <a:t>semplificata, con modalità asincrona </a:t>
            </a:r>
            <a:r>
              <a:rPr lang="it-IT" sz="3600" dirty="0"/>
              <a:t>(art. 14 bis);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600" dirty="0"/>
              <a:t>• conferenza </a:t>
            </a:r>
            <a:r>
              <a:rPr lang="it-IT" sz="3600" b="1" dirty="0">
                <a:solidFill>
                  <a:srgbClr val="FF0000"/>
                </a:solidFill>
              </a:rPr>
              <a:t>simultanea, con modalità sincrona </a:t>
            </a:r>
            <a:r>
              <a:rPr lang="it-IT" sz="3600" dirty="0"/>
              <a:t>(art. 14 ter). 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64050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600" dirty="0"/>
              <a:t>Le determinazioni delle pp.aa. partecipanti possono essere espresse in termini di: 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it-IT" sz="3600" dirty="0"/>
              <a:t>assenso; 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it-IT" sz="3600" dirty="0"/>
              <a:t>dissenso «incondizionato»; 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it-IT" sz="3600" dirty="0"/>
              <a:t>assenso «condizionato»/dissenso «superabile».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600" b="1" dirty="0">
                <a:solidFill>
                  <a:srgbClr val="FF0000"/>
                </a:solidFill>
              </a:rPr>
              <a:t>… a pena di formazione del silenzio - assenso</a:t>
            </a:r>
          </a:p>
        </p:txBody>
      </p:sp>
    </p:spTree>
    <p:extLst>
      <p:ext uri="{BB962C8B-B14F-4D97-AF65-F5344CB8AC3E}">
        <p14:creationId xmlns:p14="http://schemas.microsoft.com/office/powerpoint/2010/main" val="2789767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89397"/>
            <a:ext cx="10515600" cy="568756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200" dirty="0"/>
              <a:t>La determinazione finale di conclusione della conferenza può essere: 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it-IT" sz="3200" u="sng" dirty="0">
                <a:solidFill>
                  <a:srgbClr val="00B050"/>
                </a:solidFill>
              </a:rPr>
              <a:t>positiva</a:t>
            </a:r>
            <a:r>
              <a:rPr lang="it-IT" sz="3200" dirty="0"/>
              <a:t>, se le pp.aa. partecipanti si siano espresse esclusivamente con atti di assenso non condizionato, o comunque indicando condizioni e prescrizioni «superabili»; 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it-IT" sz="3200" u="sng" dirty="0">
                <a:solidFill>
                  <a:srgbClr val="FF0000"/>
                </a:solidFill>
              </a:rPr>
              <a:t>negativa</a:t>
            </a:r>
            <a:r>
              <a:rPr lang="it-IT" sz="3200" dirty="0"/>
              <a:t>, qualora la pp.aa. partecipanti si siano espresse in termini di dissenso insuperabile.</a:t>
            </a:r>
          </a:p>
        </p:txBody>
      </p:sp>
    </p:spTree>
    <p:extLst>
      <p:ext uri="{BB962C8B-B14F-4D97-AF65-F5344CB8AC3E}">
        <p14:creationId xmlns:p14="http://schemas.microsoft.com/office/powerpoint/2010/main" val="3189120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76518"/>
            <a:ext cx="10515600" cy="570044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dirty="0"/>
              <a:t>Nei procedimenti ad istanza di parte, la determinazione conclusiva </a:t>
            </a:r>
            <a:r>
              <a:rPr lang="it-IT" u="sng" dirty="0"/>
              <a:t>negativa</a:t>
            </a:r>
            <a:r>
              <a:rPr lang="it-IT" dirty="0"/>
              <a:t> produce gli effetti del </a:t>
            </a:r>
            <a:r>
              <a:rPr lang="it-IT" dirty="0">
                <a:solidFill>
                  <a:srgbClr val="FF0000"/>
                </a:solidFill>
              </a:rPr>
              <a:t>preavviso di rigetto</a:t>
            </a:r>
            <a:r>
              <a:rPr lang="it-IT" dirty="0"/>
              <a:t> (art. 10 </a:t>
            </a:r>
            <a:r>
              <a:rPr lang="it-IT" i="1" dirty="0"/>
              <a:t>bis</a:t>
            </a:r>
            <a:r>
              <a:rPr lang="it-IT" dirty="0"/>
              <a:t>, L. 241/1990).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dirty="0"/>
              <a:t>Se l’interessato presenta osservazioni, le pp.aa. partecipanti possono: 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it-IT" dirty="0"/>
              <a:t>confermare il proprio diniego → determinazione conclusiva negativa; 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AutoNum type="arabicParenR"/>
            </a:pPr>
            <a:r>
              <a:rPr lang="it-IT" dirty="0"/>
              <a:t>esprimersi in termini di assenso </a:t>
            </a:r>
            <a:r>
              <a:rPr lang="it-IT" i="1" dirty="0"/>
              <a:t>tout court</a:t>
            </a:r>
            <a:r>
              <a:rPr lang="it-IT" dirty="0"/>
              <a:t> oppure condizionato </a:t>
            </a:r>
            <a:r>
              <a:rPr lang="it-IT" dirty="0"/>
              <a:t>→ determinazione conclusiva può essere (?) positiva.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4240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96533" y="476518"/>
            <a:ext cx="10515600" cy="559741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3400" dirty="0"/>
              <a:t>La conferenza simultanea può essere convocata: </a:t>
            </a:r>
          </a:p>
          <a:p>
            <a:pPr lvl="0" algn="just"/>
            <a:r>
              <a:rPr lang="it-IT" sz="3400" dirty="0"/>
              <a:t>se, </a:t>
            </a:r>
            <a:r>
              <a:rPr lang="it-IT" sz="3400" u="sng" dirty="0"/>
              <a:t>dopo lo svolgimento della conferenza semplificata</a:t>
            </a:r>
            <a:r>
              <a:rPr lang="it-IT" sz="3400" dirty="0"/>
              <a:t>, la p.a. procedente non è in grado di decidere in senso positivo o negativo (art. 14 </a:t>
            </a:r>
            <a:r>
              <a:rPr lang="it-IT" sz="3400" i="1" dirty="0"/>
              <a:t>bis</a:t>
            </a:r>
            <a:r>
              <a:rPr lang="it-IT" sz="3400" dirty="0"/>
              <a:t>, comma 6) → </a:t>
            </a:r>
            <a:r>
              <a:rPr lang="it-IT" sz="3400" dirty="0">
                <a:solidFill>
                  <a:srgbClr val="FF0000"/>
                </a:solidFill>
              </a:rPr>
              <a:t>obbligatoria</a:t>
            </a:r>
            <a:r>
              <a:rPr lang="it-IT" sz="3400" dirty="0"/>
              <a:t>; </a:t>
            </a:r>
          </a:p>
          <a:p>
            <a:pPr lvl="0" algn="just"/>
            <a:r>
              <a:rPr lang="it-IT" sz="3400" u="sng" dirty="0"/>
              <a:t>direttamente</a:t>
            </a:r>
            <a:r>
              <a:rPr lang="it-IT" sz="3400" dirty="0"/>
              <a:t>, se la p.a. procedente rileva “</a:t>
            </a:r>
            <a:r>
              <a:rPr lang="it-IT" sz="3400" i="1" dirty="0"/>
              <a:t>una particolare complessità nella determinazione da assumere</a:t>
            </a:r>
            <a:r>
              <a:rPr lang="it-IT" sz="3400" dirty="0"/>
              <a:t>” (art. 14 </a:t>
            </a:r>
            <a:r>
              <a:rPr lang="it-IT" sz="3400" i="1" dirty="0"/>
              <a:t>bis</a:t>
            </a:r>
            <a:r>
              <a:rPr lang="it-IT" sz="3400" dirty="0"/>
              <a:t>, comma 7) → </a:t>
            </a:r>
            <a:r>
              <a:rPr lang="it-IT" sz="3400" dirty="0">
                <a:solidFill>
                  <a:srgbClr val="FF0000"/>
                </a:solidFill>
              </a:rPr>
              <a:t>facoltativa</a:t>
            </a:r>
            <a:r>
              <a:rPr lang="it-IT" sz="3400" dirty="0"/>
              <a:t>; </a:t>
            </a:r>
          </a:p>
          <a:p>
            <a:pPr lvl="0" algn="just"/>
            <a:r>
              <a:rPr lang="it-IT" sz="3400" u="sng" dirty="0"/>
              <a:t>direttamente</a:t>
            </a:r>
            <a:r>
              <a:rPr lang="it-IT" sz="3400" dirty="0"/>
              <a:t>, quando ci sia una richiesta motivata in tal senso da parte delle altre pp.aa. o del privato interessato (art. 14 </a:t>
            </a:r>
            <a:r>
              <a:rPr lang="it-IT" sz="3400" i="1" dirty="0"/>
              <a:t>bis</a:t>
            </a:r>
            <a:r>
              <a:rPr lang="it-IT" sz="3400" dirty="0"/>
              <a:t>, comma 7) → </a:t>
            </a:r>
            <a:r>
              <a:rPr lang="it-IT" sz="3400" dirty="0">
                <a:solidFill>
                  <a:srgbClr val="FF0000"/>
                </a:solidFill>
              </a:rPr>
              <a:t>facoltativa</a:t>
            </a:r>
            <a:r>
              <a:rPr lang="it-IT" sz="3400" dirty="0"/>
              <a:t>; </a:t>
            </a:r>
          </a:p>
          <a:p>
            <a:pPr lvl="0" algn="just"/>
            <a:r>
              <a:rPr lang="it-IT" sz="3400" dirty="0"/>
              <a:t>quando sia stata svolta la conferenza di servizi preliminare e sia presentato il progetto definitivo (art. 14, comma 3) → </a:t>
            </a:r>
            <a:r>
              <a:rPr lang="it-IT" sz="3400" dirty="0">
                <a:solidFill>
                  <a:srgbClr val="FF0000"/>
                </a:solidFill>
              </a:rPr>
              <a:t>obbligatoria</a:t>
            </a:r>
            <a:r>
              <a:rPr lang="it-IT" sz="3400" dirty="0"/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3181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50761"/>
            <a:ext cx="10515600" cy="572620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600" dirty="0"/>
              <a:t>La determinazione conclusiva della conferenza simultanea: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600" dirty="0"/>
              <a:t>1) è </a:t>
            </a:r>
            <a:r>
              <a:rPr lang="it-IT" sz="3600" dirty="0">
                <a:solidFill>
                  <a:srgbClr val="00B050"/>
                </a:solidFill>
              </a:rPr>
              <a:t>immediatamente efficace</a:t>
            </a:r>
            <a:r>
              <a:rPr lang="it-IT" sz="3600" dirty="0"/>
              <a:t> se le pp.aa. intervenute si sono espresse unanimamente; 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600" dirty="0"/>
              <a:t>2) </a:t>
            </a:r>
            <a:r>
              <a:rPr lang="it-IT" sz="3600" u="sng" dirty="0"/>
              <a:t>se sono stati espressi dissensi motivati da pp.aa. preposte alla tutela di interessi sensibili o da amministrazioni regionali e delle Provincie Autonome di Trento e di Bolzano</a:t>
            </a:r>
            <a:r>
              <a:rPr lang="it-IT" sz="3600" dirty="0"/>
              <a:t>, l'efficacia della determinazione </a:t>
            </a:r>
            <a:r>
              <a:rPr lang="it-IT" sz="3600" dirty="0">
                <a:solidFill>
                  <a:srgbClr val="00B050"/>
                </a:solidFill>
              </a:rPr>
              <a:t>viene sospesa </a:t>
            </a:r>
            <a:r>
              <a:rPr lang="it-IT" sz="3600" dirty="0"/>
              <a:t>per il periodo utile all'esperimento dei rimedi di cui all’art. 14 </a:t>
            </a:r>
            <a:r>
              <a:rPr lang="it-IT" sz="3600" i="1" dirty="0"/>
              <a:t>quinquies </a:t>
            </a:r>
            <a:r>
              <a:rPr lang="it-IT" sz="3600" dirty="0"/>
              <a:t>(10 giorni).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68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47730"/>
            <a:ext cx="10515600" cy="58292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it-IT" sz="3600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600" dirty="0"/>
              <a:t>L’art. 14 </a:t>
            </a:r>
            <a:r>
              <a:rPr lang="it-IT" sz="3600" i="1" dirty="0"/>
              <a:t>quater</a:t>
            </a:r>
            <a:r>
              <a:rPr lang="it-IT" sz="3600" dirty="0"/>
              <a:t>, comma 2 disciplina la cd. «</a:t>
            </a:r>
            <a:r>
              <a:rPr lang="it-IT" sz="3600" dirty="0">
                <a:solidFill>
                  <a:srgbClr val="FF0000"/>
                </a:solidFill>
              </a:rPr>
              <a:t>sollecitazione dell’autotutela</a:t>
            </a:r>
            <a:r>
              <a:rPr lang="it-IT" sz="3600" dirty="0"/>
              <a:t>», ossia: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3600" dirty="0"/>
              <a:t>dell’annullamento d’ufficio (art. 21 </a:t>
            </a:r>
            <a:r>
              <a:rPr lang="it-IT" sz="3600" i="1" dirty="0"/>
              <a:t>nonies</a:t>
            </a:r>
            <a:r>
              <a:rPr lang="it-IT" sz="3600" dirty="0"/>
              <a:t>, L. 241/1990);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3600" dirty="0"/>
              <a:t>della revoca (art. 21 </a:t>
            </a:r>
            <a:r>
              <a:rPr lang="it-IT" sz="3600" i="1" dirty="0"/>
              <a:t>quinquies</a:t>
            </a:r>
            <a:r>
              <a:rPr lang="it-IT" sz="3600" dirty="0"/>
              <a:t>, L. 241/1990). </a:t>
            </a:r>
          </a:p>
        </p:txBody>
      </p:sp>
    </p:spTree>
    <p:extLst>
      <p:ext uri="{BB962C8B-B14F-4D97-AF65-F5344CB8AC3E}">
        <p14:creationId xmlns:p14="http://schemas.microsoft.com/office/powerpoint/2010/main" val="2232269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idx="1"/>
          </p:nvPr>
        </p:nvSpPr>
        <p:spPr>
          <a:xfrm>
            <a:off x="1981200" y="620689"/>
            <a:ext cx="8229600" cy="5505475"/>
          </a:xfrm>
        </p:spPr>
        <p:txBody>
          <a:bodyPr>
            <a:normAutofit fontScale="97500"/>
          </a:bodyPr>
          <a:lstStyle/>
          <a:p>
            <a:pPr marL="0" indent="0" algn="ctr">
              <a:buNone/>
            </a:pPr>
            <a:br>
              <a:rPr lang="it-IT" dirty="0"/>
            </a:br>
            <a:endParaRPr lang="it-IT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900" dirty="0"/>
              <a:t>L. 7 agosto 2015, n. 124 recante “</a:t>
            </a:r>
            <a:r>
              <a:rPr lang="it-IT" sz="3900" i="1" dirty="0"/>
              <a:t>Deleghe al Governo in materia di riorganizzazione delle amministrazioni pubbliche” </a:t>
            </a:r>
            <a:br>
              <a:rPr lang="it-IT" sz="3900" i="1" dirty="0"/>
            </a:br>
            <a:r>
              <a:rPr lang="it-IT" sz="3900" dirty="0"/>
              <a:t>cd. “Legge Madia”</a:t>
            </a:r>
          </a:p>
        </p:txBody>
      </p:sp>
    </p:spTree>
    <p:extLst>
      <p:ext uri="{BB962C8B-B14F-4D97-AF65-F5344CB8AC3E}">
        <p14:creationId xmlns:p14="http://schemas.microsoft.com/office/powerpoint/2010/main" val="1481427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0913" y="553793"/>
            <a:ext cx="11114467" cy="563676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300" dirty="0"/>
              <a:t>La L. 124/2015 è composta da 23 articoli, suddivisi sistematicamente in 4 Capi: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it-IT" sz="1000" dirty="0"/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300" dirty="0"/>
              <a:t>• Capo I – </a:t>
            </a:r>
            <a:r>
              <a:rPr lang="it-IT" sz="3300" i="1" dirty="0">
                <a:solidFill>
                  <a:srgbClr val="FF0000"/>
                </a:solidFill>
              </a:rPr>
              <a:t>Semplificazioni amministrative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endParaRPr lang="it-IT" sz="1000" i="1" dirty="0"/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300" dirty="0"/>
              <a:t>• Capo II – </a:t>
            </a:r>
            <a:r>
              <a:rPr lang="it-IT" sz="3300" i="1" dirty="0"/>
              <a:t>Organizzazione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endParaRPr lang="it-IT" sz="1000" i="1" dirty="0"/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300" dirty="0"/>
              <a:t>• Capo III – </a:t>
            </a:r>
            <a:r>
              <a:rPr lang="it-IT" sz="3300" i="1" dirty="0"/>
              <a:t>Personale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endParaRPr lang="it-IT" sz="1000" dirty="0"/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300" dirty="0"/>
              <a:t>• Capo IV – </a:t>
            </a:r>
            <a:r>
              <a:rPr lang="it-IT" sz="3300" i="1" dirty="0"/>
              <a:t>Deleghe per la semplificazione normativa</a:t>
            </a:r>
            <a:endParaRPr lang="it-IT" sz="3300" dirty="0"/>
          </a:p>
        </p:txBody>
      </p:sp>
    </p:spTree>
    <p:extLst>
      <p:ext uri="{BB962C8B-B14F-4D97-AF65-F5344CB8AC3E}">
        <p14:creationId xmlns:p14="http://schemas.microsoft.com/office/powerpoint/2010/main" val="328309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idx="1"/>
          </p:nvPr>
        </p:nvSpPr>
        <p:spPr>
          <a:xfrm>
            <a:off x="838200" y="695325"/>
            <a:ext cx="10515600" cy="548163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La L. 124/2015 intercetta le seguenti materie: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• </a:t>
            </a:r>
            <a:r>
              <a:rPr lang="it-IT" sz="4100" dirty="0">
                <a:solidFill>
                  <a:srgbClr val="FF0000"/>
                </a:solidFill>
              </a:rPr>
              <a:t>procedimento amministrativo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• trasparenza e anticorruzione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• rapporto di lavoro alle dipendenze della p.a.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• amministrazione digitale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• servizi pubblici locali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• società a partecipazione pubblica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• assetto dell’ amministrazione centrale e periferica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• razionalizzazione delle funzioni di polizia e accorpamento del corpo forestale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4100" dirty="0"/>
              <a:t>• processo innanzi alla Corte dei conti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5203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5017" y="515155"/>
            <a:ext cx="10515600" cy="571332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endParaRPr lang="it-IT" sz="36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3800" dirty="0"/>
              <a:t>La L. 124/2015 ha un’articolazione complessa: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dirty="0"/>
              <a:t>1) da un lato , è una </a:t>
            </a:r>
            <a:r>
              <a:rPr lang="it-IT" sz="3800" dirty="0">
                <a:solidFill>
                  <a:srgbClr val="FF0000"/>
                </a:solidFill>
              </a:rPr>
              <a:t>legge delega</a:t>
            </a:r>
            <a:r>
              <a:rPr lang="it-IT" sz="3800" dirty="0"/>
              <a:t> → decreti legislativi delegati (art. 76 Cost.)</a:t>
            </a:r>
          </a:p>
          <a:p>
            <a:pPr marL="0" indent="0">
              <a:spcBef>
                <a:spcPts val="0"/>
              </a:spcBef>
            </a:pP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dirty="0"/>
              <a:t>2) dall’altro, detta prescrizioni immediatamente precettive (ad es. art. 3 in materia di silenzio – assenso tra pp.aa.)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95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89397"/>
            <a:ext cx="10515600" cy="568756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it-IT" sz="38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800" dirty="0"/>
              <a:t>Art. 2, L.124/2015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800" dirty="0"/>
              <a:t>Delega al Governo per l’adozione di un decreto legislativo “</a:t>
            </a:r>
            <a:r>
              <a:rPr lang="it-IT" sz="3800" i="1" dirty="0"/>
              <a:t>per il riordino della disciplina in materia di </a:t>
            </a:r>
            <a:r>
              <a:rPr lang="it-IT" sz="3800" i="1" dirty="0">
                <a:solidFill>
                  <a:srgbClr val="FF0000"/>
                </a:solidFill>
              </a:rPr>
              <a:t>conferenza di servizi</a:t>
            </a:r>
            <a:r>
              <a:rPr lang="it-IT" sz="3800" dirty="0"/>
              <a:t>”.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614335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40000" lnSpcReduction="20000"/>
          </a:bodyPr>
          <a:lstStyle/>
          <a:p>
            <a:pPr marL="0" lvl="0" indent="0">
              <a:buNone/>
            </a:pPr>
            <a:r>
              <a:rPr lang="it-IT" sz="5800" dirty="0"/>
              <a:t>Principi e criteri direttivi di cui all’art. 2: </a:t>
            </a:r>
          </a:p>
          <a:p>
            <a:pPr marL="0" lvl="0" indent="0">
              <a:buNone/>
            </a:pPr>
            <a:endParaRPr lang="it-IT" sz="2500" dirty="0"/>
          </a:p>
          <a:p>
            <a:pPr lvl="0"/>
            <a:r>
              <a:rPr lang="it-IT" sz="7000" dirty="0"/>
              <a:t>ridefinizione delle </a:t>
            </a:r>
            <a:r>
              <a:rPr lang="it-IT" sz="7000" dirty="0">
                <a:solidFill>
                  <a:srgbClr val="FF0000"/>
                </a:solidFill>
              </a:rPr>
              <a:t>tipologie</a:t>
            </a:r>
            <a:r>
              <a:rPr lang="it-IT" sz="7000" dirty="0"/>
              <a:t> di conferenza di servizi;</a:t>
            </a:r>
          </a:p>
          <a:p>
            <a:pPr marL="0" lvl="0" indent="0">
              <a:buNone/>
            </a:pPr>
            <a:endParaRPr lang="it-IT" sz="1600" dirty="0"/>
          </a:p>
          <a:p>
            <a:pPr lvl="0"/>
            <a:r>
              <a:rPr lang="it-IT" sz="7000" dirty="0"/>
              <a:t>modalità </a:t>
            </a:r>
            <a:r>
              <a:rPr lang="it-IT" sz="7000" dirty="0">
                <a:solidFill>
                  <a:srgbClr val="FF0000"/>
                </a:solidFill>
              </a:rPr>
              <a:t>asincrona e telematica </a:t>
            </a:r>
            <a:r>
              <a:rPr lang="it-IT" sz="7000" dirty="0"/>
              <a:t>come modello </a:t>
            </a:r>
            <a:r>
              <a:rPr lang="it-IT" sz="7000" dirty="0">
                <a:solidFill>
                  <a:srgbClr val="FF0000"/>
                </a:solidFill>
              </a:rPr>
              <a:t>ordinario</a:t>
            </a:r>
            <a:r>
              <a:rPr lang="it-IT" sz="7000" dirty="0"/>
              <a:t>;</a:t>
            </a:r>
          </a:p>
          <a:p>
            <a:pPr marL="0" lvl="0" indent="0">
              <a:buNone/>
            </a:pPr>
            <a:endParaRPr lang="it-IT" sz="2500" dirty="0"/>
          </a:p>
          <a:p>
            <a:pPr lvl="0"/>
            <a:r>
              <a:rPr lang="it-IT" sz="7000" dirty="0"/>
              <a:t>drastica </a:t>
            </a:r>
            <a:r>
              <a:rPr lang="it-IT" sz="7000" dirty="0">
                <a:solidFill>
                  <a:srgbClr val="FF0000"/>
                </a:solidFill>
              </a:rPr>
              <a:t>riduzione dei termini</a:t>
            </a:r>
            <a:r>
              <a:rPr lang="it-IT" sz="7000" dirty="0"/>
              <a:t>, legando ad essi </a:t>
            </a:r>
            <a:r>
              <a:rPr lang="it-IT" sz="7000" dirty="0">
                <a:solidFill>
                  <a:srgbClr val="FF0000"/>
                </a:solidFill>
              </a:rPr>
              <a:t>decadenze</a:t>
            </a:r>
            <a:r>
              <a:rPr lang="it-IT" sz="7000" dirty="0"/>
              <a:t> e formazione di </a:t>
            </a:r>
            <a:r>
              <a:rPr lang="it-IT" sz="7000" dirty="0">
                <a:solidFill>
                  <a:srgbClr val="FF0000"/>
                </a:solidFill>
              </a:rPr>
              <a:t>silenzi – assensi</a:t>
            </a:r>
            <a:r>
              <a:rPr lang="it-IT" sz="7000" dirty="0"/>
              <a:t>; </a:t>
            </a:r>
          </a:p>
          <a:p>
            <a:pPr marL="0" lvl="0" indent="0">
              <a:buNone/>
            </a:pPr>
            <a:endParaRPr lang="it-IT" sz="1800" dirty="0"/>
          </a:p>
          <a:p>
            <a:pPr lvl="0"/>
            <a:r>
              <a:rPr lang="it-IT" sz="7000" dirty="0">
                <a:solidFill>
                  <a:srgbClr val="FF0000"/>
                </a:solidFill>
              </a:rPr>
              <a:t>onere di chiarezza e inequivocità </a:t>
            </a:r>
            <a:r>
              <a:rPr lang="it-IT" sz="7000" dirty="0"/>
              <a:t>delle determinazioni</a:t>
            </a:r>
            <a:r>
              <a:rPr lang="it-IT" sz="5100" dirty="0"/>
              <a:t>; </a:t>
            </a:r>
          </a:p>
          <a:p>
            <a:pPr marL="0" lvl="0" indent="0">
              <a:buNone/>
            </a:pPr>
            <a:endParaRPr lang="it-IT" sz="1600" dirty="0"/>
          </a:p>
          <a:p>
            <a:pPr lvl="0"/>
            <a:r>
              <a:rPr lang="it-IT" sz="6300" dirty="0"/>
              <a:t>(</a:t>
            </a:r>
            <a:r>
              <a:rPr lang="it-IT" sz="7000" dirty="0"/>
              <a:t>ri)affermazione del </a:t>
            </a:r>
            <a:r>
              <a:rPr lang="it-IT" sz="7000" dirty="0">
                <a:solidFill>
                  <a:srgbClr val="FF0000"/>
                </a:solidFill>
              </a:rPr>
              <a:t>principio della prevalenza delle posizioni espresse</a:t>
            </a:r>
            <a:r>
              <a:rPr lang="it-IT" sz="6300" dirty="0"/>
              <a:t>; </a:t>
            </a:r>
          </a:p>
          <a:p>
            <a:pPr marL="0" lvl="0" indent="0">
              <a:buNone/>
            </a:pPr>
            <a:endParaRPr lang="it-IT" sz="1600" dirty="0"/>
          </a:p>
          <a:p>
            <a:pPr lvl="0"/>
            <a:r>
              <a:rPr lang="it-IT" sz="7000" dirty="0"/>
              <a:t>introduzione di modelli innovativi di </a:t>
            </a:r>
            <a:r>
              <a:rPr lang="it-IT" sz="7000" dirty="0">
                <a:solidFill>
                  <a:srgbClr val="FF0000"/>
                </a:solidFill>
              </a:rPr>
              <a:t>istruttoria pubblica</a:t>
            </a:r>
            <a:r>
              <a:rPr lang="it-IT" sz="7000" dirty="0"/>
              <a:t>;</a:t>
            </a:r>
            <a:endParaRPr lang="it-IT" sz="7000" dirty="0">
              <a:solidFill>
                <a:srgbClr val="FF0000"/>
              </a:solidFill>
            </a:endParaRPr>
          </a:p>
          <a:p>
            <a:pPr lvl="0"/>
            <a:endParaRPr lang="it-IT" sz="2100" dirty="0">
              <a:solidFill>
                <a:srgbClr val="FF0000"/>
              </a:solidFill>
            </a:endParaRPr>
          </a:p>
          <a:p>
            <a:r>
              <a:rPr lang="it-IT" sz="6800" dirty="0">
                <a:solidFill>
                  <a:srgbClr val="FF0000"/>
                </a:solidFill>
              </a:rPr>
              <a:t>Coordinamento</a:t>
            </a:r>
            <a:r>
              <a:rPr lang="it-IT" sz="6800" dirty="0"/>
              <a:t> della disciplina della conferenza con le previsioni settoriali. </a:t>
            </a:r>
          </a:p>
          <a:p>
            <a:pPr lvl="0"/>
            <a:endParaRPr lang="it-IT" sz="51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endParaRPr lang="it-IT" sz="10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endParaRPr lang="it-IT" sz="5100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5076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12124"/>
            <a:ext cx="10515600" cy="5764839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it-IT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it-IT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800" dirty="0"/>
              <a:t>D.Lgs. 30 giugno 2016, n.  127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800" dirty="0"/>
              <a:t>“</a:t>
            </a:r>
            <a:r>
              <a:rPr lang="it-IT" sz="3800" i="1" dirty="0"/>
              <a:t>Norme per il riordino della disciplina in materia di conferenza di servizi, in attuazione dell'articolo 2 della legge 7 agosto 2015, n. 124</a:t>
            </a:r>
            <a:r>
              <a:rPr lang="it-IT" sz="3800" dirty="0"/>
              <a:t>”</a:t>
            </a:r>
            <a:endParaRPr lang="it-IT" sz="3800" dirty="0"/>
          </a:p>
        </p:txBody>
      </p:sp>
    </p:spTree>
    <p:extLst>
      <p:ext uri="{BB962C8B-B14F-4D97-AF65-F5344CB8AC3E}">
        <p14:creationId xmlns:p14="http://schemas.microsoft.com/office/powerpoint/2010/main" val="1803204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200" dirty="0"/>
              <a:t>Il D.Lgs. 127/2016 si articola in due Titoli: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200" dirty="0"/>
              <a:t>• il </a:t>
            </a:r>
            <a:r>
              <a:rPr lang="it-IT" sz="3200" dirty="0">
                <a:solidFill>
                  <a:srgbClr val="00B050"/>
                </a:solidFill>
              </a:rPr>
              <a:t>Titolo I</a:t>
            </a:r>
            <a:r>
              <a:rPr lang="it-IT" sz="3200" dirty="0"/>
              <a:t>, che opera la </a:t>
            </a:r>
            <a:r>
              <a:rPr lang="it-IT" sz="3200" dirty="0">
                <a:solidFill>
                  <a:srgbClr val="FF0000"/>
                </a:solidFill>
              </a:rPr>
              <a:t>completa sostituzione </a:t>
            </a:r>
            <a:r>
              <a:rPr lang="it-IT" sz="3200" dirty="0"/>
              <a:t>dei cinque articoli della L. n. 241/1990 (artt. 14 e ss.) riguardanti la conferenza di servizi;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3200" dirty="0"/>
              <a:t>• il </a:t>
            </a:r>
            <a:r>
              <a:rPr lang="it-IT" sz="3200" dirty="0">
                <a:solidFill>
                  <a:srgbClr val="00B050"/>
                </a:solidFill>
              </a:rPr>
              <a:t>Titolo II</a:t>
            </a:r>
            <a:r>
              <a:rPr lang="it-IT" sz="3200" dirty="0"/>
              <a:t>, che contiene le </a:t>
            </a:r>
            <a:r>
              <a:rPr lang="it-IT" sz="3200" dirty="0">
                <a:solidFill>
                  <a:srgbClr val="FF0000"/>
                </a:solidFill>
              </a:rPr>
              <a:t>disposizioni di coordinamento </a:t>
            </a:r>
            <a:r>
              <a:rPr lang="it-IT" sz="3200" dirty="0"/>
              <a:t>fra la nuova disciplina generale della conferenza di servizi e normative di settore.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5608343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914</Words>
  <Application>Microsoft Office PowerPoint</Application>
  <PresentationFormat>Widescreen</PresentationFormat>
  <Paragraphs>95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Bianchini Stefano</dc:creator>
  <cp:lastModifiedBy>Bianchini Stefano</cp:lastModifiedBy>
  <cp:revision>16</cp:revision>
  <dcterms:created xsi:type="dcterms:W3CDTF">2017-04-21T05:45:14Z</dcterms:created>
  <dcterms:modified xsi:type="dcterms:W3CDTF">2017-04-21T07:34:19Z</dcterms:modified>
</cp:coreProperties>
</file>