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2" r:id="rId5"/>
    <p:sldId id="263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06B"/>
    <a:srgbClr val="E97C30"/>
    <a:srgbClr val="000000"/>
    <a:srgbClr val="DCAF7E"/>
    <a:srgbClr val="DB9367"/>
    <a:srgbClr val="A2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7728100055472"/>
          <c:y val="0.11829652344516757"/>
          <c:w val="0.58117343290165768"/>
          <c:h val="0.82992657746778642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FIERE 2020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513-43F1-A077-F080E9560B0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13-43F1-A077-F080E9560B0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513-43F1-A077-F080E9560B0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FISICHE</c:v>
                </c:pt>
                <c:pt idx="1">
                  <c:v>EDIZIONE SPECIALE DIGITALE</c:v>
                </c:pt>
                <c:pt idx="2">
                  <c:v>ANNULLATE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87</c:v>
                </c:pt>
                <c:pt idx="1">
                  <c:v>58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3-43F1-A077-F080E9560B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PERCENTUALE DI ESPOSITORI PER TIPOLOGIA DI MANIFESTAZIONE - 2020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9E7-4E40-87E3-7D88F96C3B0E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9E7-4E40-87E3-7D88F96C3B0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9E7-4E40-87E3-7D88F96C3B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9E7-4E40-87E3-7D88F96C3B0E}"/>
              </c:ext>
            </c:extLst>
          </c:dPt>
          <c:dLbls>
            <c:dLbl>
              <c:idx val="0"/>
              <c:layout>
                <c:manualLayout>
                  <c:x val="-9.815180023767385E-2"/>
                  <c:y val="-6.7226801790773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04850671969319"/>
                      <c:h val="0.18189051559516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9E7-4E40-87E3-7D88F96C3B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9E7-4E40-87E3-7D88F96C3B0E}"/>
                </c:ext>
              </c:extLst>
            </c:dLbl>
            <c:dLbl>
              <c:idx val="2"/>
              <c:layout>
                <c:manualLayout>
                  <c:x val="-3.1754994194541503E-2"/>
                  <c:y val="1.6806700447693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E7-4E40-87E3-7D88F96C3B0E}"/>
                </c:ext>
              </c:extLst>
            </c:dLbl>
            <c:dLbl>
              <c:idx val="3"/>
              <c:layout>
                <c:manualLayout>
                  <c:x val="2.8868176540492278E-2"/>
                  <c:y val="8.40335022384672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E7-4E40-87E3-7D88F96C3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InternazionalI digitali</c:v>
                </c:pt>
                <c:pt idx="1">
                  <c:v>Internazionali fisiche</c:v>
                </c:pt>
                <c:pt idx="2">
                  <c:v>Nazionali</c:v>
                </c:pt>
                <c:pt idx="3">
                  <c:v>Regionali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0.35148673132260472</c:v>
                </c:pt>
                <c:pt idx="1">
                  <c:v>0.57668123201534693</c:v>
                </c:pt>
                <c:pt idx="2">
                  <c:v>4.1671107321752103E-2</c:v>
                </c:pt>
                <c:pt idx="3">
                  <c:v>3.016092934029628E-2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7-4E40-87E3-7D88F96C3B0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baseline="0" dirty="0">
                <a:effectLst/>
              </a:rPr>
              <a:t>N. ESPOSITORI PER TIPOLOGIA E PROVENIENZA </a:t>
            </a:r>
          </a:p>
          <a:p>
            <a:pPr>
              <a:defRPr/>
            </a:pPr>
            <a:r>
              <a:rPr lang="it-IT" sz="1600" b="1" i="0" u="none" strike="noStrike" baseline="0" dirty="0">
                <a:effectLst/>
              </a:rPr>
              <a:t> CONFRONTO MEDIA ESPOSITORI 2016-2019 ED ESPOSITORI 2020</a:t>
            </a:r>
            <a:endParaRPr lang="it-IT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3645735638518589"/>
          <c:y val="0.27081717663414917"/>
          <c:w val="0.74719981338523422"/>
          <c:h val="0.685655156813326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ESPOSITORI 2016-2019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ESPOSITORI ITALIANI</c:v>
                </c:pt>
                <c:pt idx="1">
                  <c:v>ESPOSITORI ESTERI</c:v>
                </c:pt>
                <c:pt idx="2">
                  <c:v>ESPOSITORI DIRETTI</c:v>
                </c:pt>
                <c:pt idx="3">
                  <c:v>ESPOSITORI ITALIANI DIRETTI</c:v>
                </c:pt>
                <c:pt idx="4">
                  <c:v>ESPOSITORI ESTERI DIRETTI</c:v>
                </c:pt>
              </c:strCache>
            </c:strRef>
          </c:cat>
          <c:val>
            <c:numRef>
              <c:f>Foglio1!$B$2:$B$6</c:f>
              <c:numCache>
                <c:formatCode>_-* #,##0_-;\-* #,##0_-;_-* "-"??_-;_-@_-</c:formatCode>
                <c:ptCount val="5"/>
                <c:pt idx="0">
                  <c:v>18757.75</c:v>
                </c:pt>
                <c:pt idx="1">
                  <c:v>8136.75</c:v>
                </c:pt>
                <c:pt idx="2">
                  <c:v>23692.5</c:v>
                </c:pt>
                <c:pt idx="3">
                  <c:v>17292.75</c:v>
                </c:pt>
                <c:pt idx="4">
                  <c:v>6399.75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B-4E0F-B240-B8CD292FFB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ESPOSITORI 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ESPOSITORI ITALIANI</c:v>
                </c:pt>
                <c:pt idx="1">
                  <c:v>ESPOSITORI ESTERI</c:v>
                </c:pt>
                <c:pt idx="2">
                  <c:v>ESPOSITORI DIRETTI</c:v>
                </c:pt>
                <c:pt idx="3">
                  <c:v>ESPOSITORI ITALIANI DIRETTI</c:v>
                </c:pt>
                <c:pt idx="4">
                  <c:v>ESPOSITORI ESTERI DIRETTI</c:v>
                </c:pt>
              </c:strCache>
            </c:strRef>
          </c:cat>
          <c:val>
            <c:numRef>
              <c:f>Foglio1!$C$2:$C$6</c:f>
              <c:numCache>
                <c:formatCode>_-* #,##0_-;\-* #,##0_-;_-* "-"??_-;_-@_-</c:formatCode>
                <c:ptCount val="5"/>
                <c:pt idx="0">
                  <c:v>6750</c:v>
                </c:pt>
                <c:pt idx="1">
                  <c:v>1959</c:v>
                </c:pt>
                <c:pt idx="2">
                  <c:v>8221</c:v>
                </c:pt>
                <c:pt idx="3">
                  <c:v>6563</c:v>
                </c:pt>
                <c:pt idx="4">
                  <c:v>1658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5B-4E0F-B240-B8CD292FFB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9496576"/>
        <c:axId val="121105216"/>
      </c:barChart>
      <c:catAx>
        <c:axId val="894965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105216"/>
        <c:crosses val="autoZero"/>
        <c:auto val="1"/>
        <c:lblAlgn val="ctr"/>
        <c:lblOffset val="100"/>
        <c:noMultiLvlLbl val="0"/>
      </c:catAx>
      <c:valAx>
        <c:axId val="121105216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894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397426045183653"/>
          <c:y val="0.18621927163289195"/>
          <c:w val="0.46610851475493181"/>
          <c:h val="8.0977038766419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 </a:t>
            </a:r>
            <a:r>
              <a:rPr lang="en-US" sz="1600" dirty="0" err="1"/>
              <a:t>percentuale</a:t>
            </a:r>
            <a:r>
              <a:rPr lang="en-US" sz="1600" dirty="0"/>
              <a:t> di </a:t>
            </a:r>
            <a:r>
              <a:rPr lang="it-IT" sz="1600" b="1" i="0" u="none" strike="noStrike" cap="all" baseline="0" dirty="0">
                <a:effectLst/>
              </a:rPr>
              <a:t>VISITORI PER </a:t>
            </a:r>
          </a:p>
          <a:p>
            <a:pPr>
              <a:defRPr sz="1400"/>
            </a:pPr>
            <a:r>
              <a:rPr lang="it-IT" sz="1600" b="1" i="0" u="none" strike="noStrike" cap="all" baseline="0" dirty="0">
                <a:effectLst/>
              </a:rPr>
              <a:t>TIPOLOGIA DI MANIFESTAZIONE -2020 </a:t>
            </a:r>
            <a:endParaRPr lang="en-US" sz="1600" dirty="0"/>
          </a:p>
        </c:rich>
      </c:tx>
      <c:layout>
        <c:manualLayout>
          <c:xMode val="edge"/>
          <c:yMode val="edge"/>
          <c:x val="0.14808475117188924"/>
          <c:y val="1.7175409276817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7986981872942E-2"/>
          <c:y val="0.34613554981764649"/>
          <c:w val="0.81290531632786411"/>
          <c:h val="0.599968489209751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 VISITATORI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61A-44CC-BC41-B2458E83DD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61A-44CC-BC41-B2458E83DD7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61A-44CC-BC41-B2458E83DD75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61A-44CC-BC41-B2458E83DD75}"/>
              </c:ext>
            </c:extLst>
          </c:dPt>
          <c:dLbls>
            <c:dLbl>
              <c:idx val="0"/>
              <c:layout>
                <c:manualLayout>
                  <c:x val="-1.9757434707123357E-2"/>
                  <c:y val="1.7175409276817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1A-44CC-BC41-B2458E83DD7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61A-44CC-BC41-B2458E83DD7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D61A-44CC-BC41-B2458E83DD7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61A-44CC-BC41-B2458E83D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InternazionalI digitali</c:v>
                </c:pt>
                <c:pt idx="1">
                  <c:v>Internazionali fisiche</c:v>
                </c:pt>
                <c:pt idx="2">
                  <c:v>Nazionali</c:v>
                </c:pt>
                <c:pt idx="3">
                  <c:v>Regionali</c:v>
                </c:pt>
              </c:strCache>
            </c:strRef>
          </c:cat>
          <c:val>
            <c:numRef>
              <c:f>Foglio1!$B$2:$B$5</c:f>
              <c:numCache>
                <c:formatCode>_-* #,##0_-;\-* #,##0_-;_-* "-"??_-;_-@_-</c:formatCode>
                <c:ptCount val="4"/>
                <c:pt idx="0">
                  <c:v>31855</c:v>
                </c:pt>
                <c:pt idx="1">
                  <c:v>343390</c:v>
                </c:pt>
                <c:pt idx="2">
                  <c:v>147970</c:v>
                </c:pt>
                <c:pt idx="3">
                  <c:v>42848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A-44CC-BC41-B2458E83D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 </a:t>
            </a:r>
            <a:r>
              <a:rPr lang="en-US" sz="1600" dirty="0" err="1"/>
              <a:t>percentuale</a:t>
            </a:r>
            <a:r>
              <a:rPr lang="en-US" sz="1600" dirty="0"/>
              <a:t> di </a:t>
            </a:r>
            <a:r>
              <a:rPr lang="it-IT" sz="1600" b="1" i="0" u="none" strike="noStrike" cap="all" baseline="0" dirty="0">
                <a:effectLst/>
              </a:rPr>
              <a:t>VISITE PER </a:t>
            </a:r>
          </a:p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cap="all" baseline="0" dirty="0">
                <a:effectLst/>
              </a:rPr>
              <a:t>TIPOLOGIA DI MANIFESTAZIONE -2020 </a:t>
            </a:r>
            <a:endParaRPr lang="en-US" sz="1600" dirty="0"/>
          </a:p>
        </c:rich>
      </c:tx>
      <c:layout>
        <c:manualLayout>
          <c:xMode val="edge"/>
          <c:yMode val="edge"/>
          <c:x val="0.14808475117188924"/>
          <c:y val="1.717540927681722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7986981872942E-2"/>
          <c:y val="0.34613554981764649"/>
          <c:w val="0.81290531632786411"/>
          <c:h val="0.599968489209751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 VISITE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BB7-41FA-A34A-71CF4231788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BB7-41FA-A34A-71CF4231788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BB7-41FA-A34A-71CF4231788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BB7-41FA-A34A-71CF4231788D}"/>
              </c:ext>
            </c:extLst>
          </c:dPt>
          <c:dLbls>
            <c:dLbl>
              <c:idx val="0"/>
              <c:layout>
                <c:manualLayout>
                  <c:x val="-1.9757434707123357E-2"/>
                  <c:y val="1.71754092768172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7-41FA-A34A-71CF4231788D}"/>
                </c:ext>
              </c:extLst>
            </c:dLbl>
            <c:dLbl>
              <c:idx val="1"/>
              <c:layout>
                <c:manualLayout>
                  <c:x val="8.1852229500939094E-2"/>
                  <c:y val="-7.7289341745677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7-41FA-A34A-71CF42317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InternazionalI digitali</c:v>
                </c:pt>
                <c:pt idx="1">
                  <c:v>Internazionali fisiche</c:v>
                </c:pt>
                <c:pt idx="2">
                  <c:v>Nazionali</c:v>
                </c:pt>
                <c:pt idx="3">
                  <c:v>Regionali</c:v>
                </c:pt>
              </c:strCache>
            </c:strRef>
          </c:cat>
          <c:val>
            <c:numRef>
              <c:f>Foglio1!$B$2:$B$5</c:f>
              <c:numCache>
                <c:formatCode>_-* #,##0_-;\-* #,##0_-;_-* "-"??_-;_-@_-</c:formatCode>
                <c:ptCount val="4"/>
                <c:pt idx="0">
                  <c:v>76192</c:v>
                </c:pt>
                <c:pt idx="1">
                  <c:v>373980</c:v>
                </c:pt>
                <c:pt idx="2">
                  <c:v>147970</c:v>
                </c:pt>
                <c:pt idx="3">
                  <c:v>42848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B7-41FA-A34A-71CF423178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i="0" u="none" strike="noStrike" baseline="0" dirty="0">
                <a:effectLst/>
              </a:rPr>
              <a:t>NUMERO VISITATORI PER TIPOLOGIA E PROVENIENZA - CONFRONTO MEDIA 2016-2019 E 2020 </a:t>
            </a:r>
            <a:endParaRPr lang="it-IT" sz="1200" dirty="0"/>
          </a:p>
        </c:rich>
      </c:tx>
      <c:layout>
        <c:manualLayout>
          <c:xMode val="edge"/>
          <c:yMode val="edge"/>
          <c:x val="9.593082568240604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060356409249966"/>
          <c:y val="0.2755202314576603"/>
          <c:w val="0.76246860852134779"/>
          <c:h val="0.6655609727294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N. VISITATORI 2016-2019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VISITATORI</c:v>
                </c:pt>
                <c:pt idx="1">
                  <c:v>ITALIANI</c:v>
                </c:pt>
                <c:pt idx="2">
                  <c:v>ESTERI</c:v>
                </c:pt>
              </c:strCache>
            </c:str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>
                  <c:v>2491565.3803921565</c:v>
                </c:pt>
                <c:pt idx="1">
                  <c:v>2261158</c:v>
                </c:pt>
                <c:pt idx="2">
                  <c:v>230407.38039215631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D-4D5A-BA45-8B064E91EB1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N. VISITATORI 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VISITATORI</c:v>
                </c:pt>
                <c:pt idx="1">
                  <c:v>ITALIANI</c:v>
                </c:pt>
                <c:pt idx="2">
                  <c:v>ESTERI</c:v>
                </c:pt>
              </c:strCache>
            </c:strRef>
          </c:cat>
          <c:val>
            <c:numRef>
              <c:f>Foglio1!$C$2:$C$4</c:f>
              <c:numCache>
                <c:formatCode>_-* #,##0_-;\-* #,##0_-;_-* "-"??_-;_-@_-</c:formatCode>
                <c:ptCount val="3"/>
                <c:pt idx="0">
                  <c:v>566063</c:v>
                </c:pt>
                <c:pt idx="1">
                  <c:v>526513</c:v>
                </c:pt>
                <c:pt idx="2">
                  <c:v>39550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D-4D5A-BA45-8B064E91EB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3234304"/>
        <c:axId val="71001216"/>
      </c:barChart>
      <c:catAx>
        <c:axId val="12323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001216"/>
        <c:crosses val="autoZero"/>
        <c:auto val="1"/>
        <c:lblAlgn val="ctr"/>
        <c:lblOffset val="100"/>
        <c:noMultiLvlLbl val="0"/>
      </c:catAx>
      <c:valAx>
        <c:axId val="710012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2323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427351117197334E-2"/>
          <c:y val="0.17836326368797076"/>
          <c:w val="0.89999995377729625"/>
          <c:h val="0.10961004782671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i="0" u="none" strike="noStrike" baseline="0" dirty="0">
                <a:effectLst/>
              </a:rPr>
              <a:t>NUMERO VISITE PER TIPOLOGIA E PROVENIENZA - CONFRONTO MEDIA 2016-2019 E 2020 </a:t>
            </a:r>
            <a:endParaRPr lang="it-IT" sz="1200" dirty="0"/>
          </a:p>
        </c:rich>
      </c:tx>
      <c:layout>
        <c:manualLayout>
          <c:xMode val="edge"/>
          <c:yMode val="edge"/>
          <c:x val="9.593082568240604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060356409249966"/>
          <c:y val="0.2594514689632485"/>
          <c:w val="0.68254225068517616"/>
          <c:h val="0.68162973522390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N. VISITE 2016-2019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VISITE</c:v>
                </c:pt>
                <c:pt idx="1">
                  <c:v>ITALIANI</c:v>
                </c:pt>
                <c:pt idx="2">
                  <c:v>ESTERI</c:v>
                </c:pt>
              </c:strCache>
            </c:str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>
                  <c:v>2818848.75</c:v>
                </c:pt>
                <c:pt idx="1">
                  <c:v>2479329.75</c:v>
                </c:pt>
                <c:pt idx="2">
                  <c:v>344023.5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F-4E40-AFC7-8D3BD21F74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N. VISITE 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VISITE</c:v>
                </c:pt>
                <c:pt idx="1">
                  <c:v>ITALIANI</c:v>
                </c:pt>
                <c:pt idx="2">
                  <c:v>ESTERI</c:v>
                </c:pt>
              </c:strCache>
            </c:strRef>
          </c:cat>
          <c:val>
            <c:numRef>
              <c:f>Foglio1!$C$2:$C$4</c:f>
              <c:numCache>
                <c:formatCode>_-* #,##0_-;\-* #,##0_-;_-* "-"??_-;_-@_-</c:formatCode>
                <c:ptCount val="3"/>
                <c:pt idx="0">
                  <c:v>640990</c:v>
                </c:pt>
                <c:pt idx="1">
                  <c:v>566879</c:v>
                </c:pt>
                <c:pt idx="2">
                  <c:v>74111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F-4E40-AFC7-8D3BD21F74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3510784"/>
        <c:axId val="71002368"/>
      </c:barChart>
      <c:catAx>
        <c:axId val="12351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002368"/>
        <c:crosses val="autoZero"/>
        <c:auto val="1"/>
        <c:lblAlgn val="ctr"/>
        <c:lblOffset val="100"/>
        <c:noMultiLvlLbl val="0"/>
      </c:catAx>
      <c:valAx>
        <c:axId val="710023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2351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427351117197334E-2"/>
          <c:y val="0.17836326368797076"/>
          <c:w val="0.89999997745472404"/>
          <c:h val="0.10961004782671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cap="all" normalizeH="0" baseline="0" dirty="0">
                <a:effectLst/>
              </a:rPr>
              <a:t>NUMERO FIERE INTERNAZIONALI PREVISTE NEL 2020 PER ESITO E REGIONE</a:t>
            </a:r>
            <a:endParaRPr lang="it-IT" sz="1400" dirty="0"/>
          </a:p>
        </c:rich>
      </c:tx>
      <c:layout>
        <c:manualLayout>
          <c:xMode val="edge"/>
          <c:yMode val="edge"/>
          <c:x val="0.12356568289726672"/>
          <c:y val="1.11123458162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3227555189641914E-2"/>
          <c:y val="0.13909900750127088"/>
          <c:w val="0.94078025843006874"/>
          <c:h val="0.65389636468793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FISICHE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LOMBARDIA</c:v>
                </c:pt>
                <c:pt idx="1">
                  <c:v>EMILIA-ROMAGNA</c:v>
                </c:pt>
                <c:pt idx="2">
                  <c:v>VENETO</c:v>
                </c:pt>
                <c:pt idx="3">
                  <c:v>CAMPANIA</c:v>
                </c:pt>
                <c:pt idx="4">
                  <c:v>LAZIO</c:v>
                </c:pt>
                <c:pt idx="5">
                  <c:v>TOSCANA</c:v>
                </c:pt>
                <c:pt idx="6">
                  <c:v>TAA</c:v>
                </c:pt>
                <c:pt idx="7">
                  <c:v>ALTRE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33</c:v>
                </c:pt>
                <c:pt idx="1">
                  <c:v>16</c:v>
                </c:pt>
                <c:pt idx="2">
                  <c:v>11</c:v>
                </c:pt>
                <c:pt idx="3">
                  <c:v>2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B-40D5-B662-8F97EB72E0E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SPECIAL EDITION DIGITAL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LOMBARDIA</c:v>
                </c:pt>
                <c:pt idx="1">
                  <c:v>EMILIA-ROMAGNA</c:v>
                </c:pt>
                <c:pt idx="2">
                  <c:v>VENETO</c:v>
                </c:pt>
                <c:pt idx="3">
                  <c:v>CAMPANIA</c:v>
                </c:pt>
                <c:pt idx="4">
                  <c:v>LAZIO</c:v>
                </c:pt>
                <c:pt idx="5">
                  <c:v>TOSCANA</c:v>
                </c:pt>
                <c:pt idx="6">
                  <c:v>TAA</c:v>
                </c:pt>
                <c:pt idx="7">
                  <c:v>ALTRE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15</c:v>
                </c:pt>
                <c:pt idx="1">
                  <c:v>9</c:v>
                </c:pt>
                <c:pt idx="2">
                  <c:v>8</c:v>
                </c:pt>
                <c:pt idx="3">
                  <c:v>1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B-40D5-B662-8F97EB72E0E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ANNULLATE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LOMBARDIA</c:v>
                </c:pt>
                <c:pt idx="1">
                  <c:v>EMILIA-ROMAGNA</c:v>
                </c:pt>
                <c:pt idx="2">
                  <c:v>VENETO</c:v>
                </c:pt>
                <c:pt idx="3">
                  <c:v>CAMPANIA</c:v>
                </c:pt>
                <c:pt idx="4">
                  <c:v>LAZIO</c:v>
                </c:pt>
                <c:pt idx="5">
                  <c:v>TOSCANA</c:v>
                </c:pt>
                <c:pt idx="6">
                  <c:v>TAA</c:v>
                </c:pt>
                <c:pt idx="7">
                  <c:v>ALTRE</c:v>
                </c:pt>
              </c:strCache>
            </c:strRef>
          </c:cat>
          <c:val>
            <c:numRef>
              <c:f>Foglio1!$D$2:$D$9</c:f>
              <c:numCache>
                <c:formatCode>General</c:formatCode>
                <c:ptCount val="8"/>
                <c:pt idx="0">
                  <c:v>20</c:v>
                </c:pt>
                <c:pt idx="1">
                  <c:v>17</c:v>
                </c:pt>
                <c:pt idx="2">
                  <c:v>7</c:v>
                </c:pt>
                <c:pt idx="3">
                  <c:v>19</c:v>
                </c:pt>
                <c:pt idx="4">
                  <c:v>9</c:v>
                </c:pt>
                <c:pt idx="5">
                  <c:v>7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5B-40D5-B662-8F97EB72E0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9219712"/>
        <c:axId val="76326592"/>
      </c:barChart>
      <c:catAx>
        <c:axId val="7921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326592"/>
        <c:crosses val="autoZero"/>
        <c:auto val="1"/>
        <c:lblAlgn val="ctr"/>
        <c:lblOffset val="100"/>
        <c:tickLblSkip val="1"/>
        <c:noMultiLvlLbl val="0"/>
      </c:catAx>
      <c:valAx>
        <c:axId val="76326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219712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200" b="1" i="0" u="none" strike="noStrike" baseline="0" dirty="0">
                <a:effectLst/>
              </a:rPr>
              <a:t>DIFFERENZE % TRA FIERE INTERNAZIONALI CERTIFICATE ANNI 2020 VS 2019 PER INDICATORI FIERISTICI COMPLESSIVAMENTE</a:t>
            </a:r>
            <a:endParaRPr lang="it-IT" sz="1200" dirty="0"/>
          </a:p>
        </c:rich>
      </c:tx>
      <c:layout>
        <c:manualLayout>
          <c:xMode val="edge"/>
          <c:yMode val="edge"/>
          <c:x val="0.113468255159503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08976348110032"/>
          <c:y val="0.23277092605463057"/>
          <c:w val="0.49769500553857132"/>
          <c:h val="0.71697431071473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Foglio10!$L$95</c:f>
              <c:strCache>
                <c:ptCount val="1"/>
                <c:pt idx="0">
                  <c:v>VAR % 2020-2019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Foglio10!$K$96:$K$103</c:f>
              <c:strCache>
                <c:ptCount val="8"/>
                <c:pt idx="0">
                  <c:v>N.Manifestazioni</c:v>
                </c:pt>
                <c:pt idx="1">
                  <c:v>Superficie Espositiva Affittata (mq)</c:v>
                </c:pt>
                <c:pt idx="2">
                  <c:v>Totale Espositori</c:v>
                </c:pt>
                <c:pt idx="3">
                  <c:v>Espositori Italiani</c:v>
                </c:pt>
                <c:pt idx="4">
                  <c:v>Espositori Esteri</c:v>
                </c:pt>
                <c:pt idx="5">
                  <c:v>Totale Visitatori</c:v>
                </c:pt>
                <c:pt idx="6">
                  <c:v>Visitatori Italiani</c:v>
                </c:pt>
                <c:pt idx="7">
                  <c:v>Visitatori Esteri</c:v>
                </c:pt>
              </c:strCache>
            </c:strRef>
          </c:cat>
          <c:val>
            <c:numRef>
              <c:f>Foglio10!$L$96:$L$103</c:f>
              <c:numCache>
                <c:formatCode>0%</c:formatCode>
                <c:ptCount val="8"/>
                <c:pt idx="0">
                  <c:v>-0.56164383561643838</c:v>
                </c:pt>
                <c:pt idx="1">
                  <c:v>-0.74250280861700613</c:v>
                </c:pt>
                <c:pt idx="2">
                  <c:v>-0.75513105951467752</c:v>
                </c:pt>
                <c:pt idx="3">
                  <c:v>-0.72947945205479447</c:v>
                </c:pt>
                <c:pt idx="4">
                  <c:v>-0.77290695616260552</c:v>
                </c:pt>
                <c:pt idx="5">
                  <c:v>-0.76844236649066933</c:v>
                </c:pt>
                <c:pt idx="6">
                  <c:v>-0.71183442380367623</c:v>
                </c:pt>
                <c:pt idx="7">
                  <c:v>-0.88754154760180703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2-4321-B671-F66EDE5BCC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3838464"/>
        <c:axId val="31728192"/>
      </c:barChart>
      <c:catAx>
        <c:axId val="8383846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28192"/>
        <c:crosses val="autoZero"/>
        <c:auto val="1"/>
        <c:lblAlgn val="ctr"/>
        <c:lblOffset val="100"/>
        <c:noMultiLvlLbl val="0"/>
      </c:catAx>
      <c:valAx>
        <c:axId val="31728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383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200" i="0" dirty="0">
                <a:effectLst/>
              </a:rPr>
              <a:t>DIFFERENZE % TRA FIERE INTERNAZIONALI </a:t>
            </a:r>
            <a:r>
              <a:rPr lang="it-IT" sz="1200" b="1" i="0" dirty="0">
                <a:effectLst/>
              </a:rPr>
              <a:t>fisiche</a:t>
            </a:r>
            <a:r>
              <a:rPr lang="it-IT" sz="1200" i="0" dirty="0">
                <a:effectLst/>
              </a:rPr>
              <a:t> CERTIFICATE 2020 E 2019 PER INDICATORI FIERISTICI</a:t>
            </a:r>
          </a:p>
          <a:p>
            <a:pPr>
              <a:defRPr/>
            </a:pPr>
            <a:r>
              <a:rPr lang="it-IT" sz="1200" i="0" dirty="0">
                <a:effectLst/>
              </a:rPr>
              <a:t>PERIODI GENNAIO-FEBBRAIO E MARZO-DICEMBRE</a:t>
            </a:r>
          </a:p>
        </c:rich>
      </c:tx>
      <c:layout>
        <c:manualLayout>
          <c:xMode val="edge"/>
          <c:yMode val="edge"/>
          <c:x val="0.1832165341519098"/>
          <c:y val="1.702711351872808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3011420269505027"/>
          <c:y val="0.20330425475137739"/>
          <c:w val="0.43409015786466332"/>
          <c:h val="0.755503135149798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Foglio10!$L$157</c:f>
              <c:strCache>
                <c:ptCount val="1"/>
                <c:pt idx="0">
                  <c:v>VAR% 2020-2019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Foglio10!$J$158:$K$174</c:f>
              <c:multiLvlStrCache>
                <c:ptCount val="17"/>
                <c:lvl>
                  <c:pt idx="0">
                    <c:v>N.Manifestazioni</c:v>
                  </c:pt>
                  <c:pt idx="1">
                    <c:v>Superficie Espositiva Affittata (mq)</c:v>
                  </c:pt>
                  <c:pt idx="2">
                    <c:v>Totale Espositori</c:v>
                  </c:pt>
                  <c:pt idx="3">
                    <c:v>Espositori italiani</c:v>
                  </c:pt>
                  <c:pt idx="4">
                    <c:v>Espositori esteri</c:v>
                  </c:pt>
                  <c:pt idx="5">
                    <c:v>Totale Visitatori</c:v>
                  </c:pt>
                  <c:pt idx="6">
                    <c:v>Visitatori italiani</c:v>
                  </c:pt>
                  <c:pt idx="7">
                    <c:v>Visitatori esteri</c:v>
                  </c:pt>
                  <c:pt idx="9">
                    <c:v>N.Manifestazioni</c:v>
                  </c:pt>
                  <c:pt idx="10">
                    <c:v>Superficie Espositiva Affittata (mq)</c:v>
                  </c:pt>
                  <c:pt idx="11">
                    <c:v>Totale Espositori</c:v>
                  </c:pt>
                  <c:pt idx="12">
                    <c:v>Espositori italiani</c:v>
                  </c:pt>
                  <c:pt idx="13">
                    <c:v>Espositori esteri</c:v>
                  </c:pt>
                  <c:pt idx="14">
                    <c:v>Totale Visitatori</c:v>
                  </c:pt>
                  <c:pt idx="15">
                    <c:v>Visitatori italiani</c:v>
                  </c:pt>
                  <c:pt idx="16">
                    <c:v>Visitatori esteri</c:v>
                  </c:pt>
                </c:lvl>
                <c:lvl>
                  <c:pt idx="0">
                    <c:v>GENNAIO-FEBBRAIO </c:v>
                  </c:pt>
                  <c:pt idx="9">
                    <c:v>MARZO-DICEMBRE</c:v>
                  </c:pt>
                </c:lvl>
              </c:multiLvlStrCache>
            </c:multiLvlStrRef>
          </c:cat>
          <c:val>
            <c:numRef>
              <c:f>Foglio10!$L$158:$L$174</c:f>
              <c:numCache>
                <c:formatCode>0%</c:formatCode>
                <c:ptCount val="17"/>
                <c:pt idx="0">
                  <c:v>5.8823529411764705E-2</c:v>
                </c:pt>
                <c:pt idx="1">
                  <c:v>0.10483536378380418</c:v>
                </c:pt>
                <c:pt idx="2">
                  <c:v>-5.1977071796366466E-2</c:v>
                </c:pt>
                <c:pt idx="3">
                  <c:v>-6.5586829527349969E-2</c:v>
                </c:pt>
                <c:pt idx="4">
                  <c:v>0.141615356754799</c:v>
                </c:pt>
                <c:pt idx="5">
                  <c:v>8.6333703646534241E-2</c:v>
                </c:pt>
                <c:pt idx="6">
                  <c:v>0.18011741773261514</c:v>
                </c:pt>
                <c:pt idx="7">
                  <c:v>-0.20104263309034681</c:v>
                </c:pt>
                <c:pt idx="9">
                  <c:v>-0.75</c:v>
                </c:pt>
                <c:pt idx="10">
                  <c:v>-0.93443294212987826</c:v>
                </c:pt>
                <c:pt idx="11">
                  <c:v>-0.92283807581796273</c:v>
                </c:pt>
                <c:pt idx="12">
                  <c:v>-0.90209886771610048</c:v>
                </c:pt>
                <c:pt idx="13">
                  <c:v>-0.95087397800958562</c:v>
                </c:pt>
                <c:pt idx="14">
                  <c:v>-0.94906080500328227</c:v>
                </c:pt>
                <c:pt idx="15">
                  <c:v>-0.92654542122736883</c:v>
                </c:pt>
                <c:pt idx="16">
                  <c:v>-0.99308295026027238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2-476C-9E64-232203B7CD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3840512"/>
        <c:axId val="31690688"/>
      </c:barChart>
      <c:catAx>
        <c:axId val="8384051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90688"/>
        <c:crosses val="autoZero"/>
        <c:auto val="1"/>
        <c:lblAlgn val="ctr"/>
        <c:lblOffset val="100"/>
        <c:noMultiLvlLbl val="0"/>
      </c:catAx>
      <c:valAx>
        <c:axId val="316906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38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/>
              <a:t>MANIFESTAZIONI IN EMILIA-ROMAGNA NEL 2020 PER TIPOLOGIA E LIVELLO</a:t>
            </a:r>
          </a:p>
        </c:rich>
      </c:tx>
      <c:layout>
        <c:manualLayout>
          <c:xMode val="edge"/>
          <c:yMode val="edge"/>
          <c:x val="0.10733772465385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701193371039174E-2"/>
          <c:y val="0.26143430382390453"/>
          <c:w val="0.92058559842242882"/>
          <c:h val="0.720205925946953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MANIFESTAZIONI IN EMILIA-ROMAGNA NEL 2020 PER TIPOLOGIA E LIVELLO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6B52-4DA5-A60F-8460BCBB6FDD}"/>
              </c:ext>
            </c:extLst>
          </c:dPt>
          <c:dPt>
            <c:idx val="1"/>
            <c:bubble3D val="0"/>
            <c:spPr>
              <a:solidFill>
                <a:srgbClr val="EFA06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B52-4DA5-A60F-8460BCBB6FD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B52-4DA5-A60F-8460BCBB6FD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B52-4DA5-A60F-8460BCBB6FDD}"/>
              </c:ext>
            </c:extLst>
          </c:dPt>
          <c:dLbls>
            <c:dLbl>
              <c:idx val="0"/>
              <c:layout>
                <c:manualLayout>
                  <c:x val="-2.6417661142532642E-3"/>
                  <c:y val="6.69522919298359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52-4DA5-A60F-8460BCBB6FDD}"/>
                </c:ext>
              </c:extLst>
            </c:dLbl>
            <c:dLbl>
              <c:idx val="1"/>
              <c:layout>
                <c:manualLayout>
                  <c:x val="0.57151032056895734"/>
                  <c:y val="-9.0616743750342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52-4DA5-A60F-8460BCBB6FD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52-4DA5-A60F-8460BCBB6FDD}"/>
                </c:ext>
              </c:extLst>
            </c:dLbl>
            <c:dLbl>
              <c:idx val="3"/>
              <c:layout>
                <c:manualLayout>
                  <c:x val="-2.6417661142532642E-3"/>
                  <c:y val="3.0901057813770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52-4DA5-A60F-8460BCBB6F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InternazionalI digitali</c:v>
                </c:pt>
                <c:pt idx="1">
                  <c:v>Internazionali fisiche</c:v>
                </c:pt>
                <c:pt idx="2">
                  <c:v>Nazionali</c:v>
                </c:pt>
                <c:pt idx="3">
                  <c:v>Regionali</c:v>
                </c:pt>
              </c:strCache>
            </c:strRef>
          </c:cat>
          <c:val>
            <c:numRef>
              <c:f>Foglio1!$B$2:$B$5</c:f>
              <c:numCache>
                <c:formatCode>_-* #,##0_-;\-* #,##0_-;_-* "-"??_-;_-@_-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2-4DA5-A60F-8460BCBB6FD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i="0" u="none" strike="noStrike" baseline="0" dirty="0">
                <a:effectLst/>
              </a:rPr>
              <a:t>N. MEDIO MANIFESTAZIONI IN EMILIA-ROMAGNA DAL 2016 AL 2019 E N. MANIFESTAZIONI 2020 PER LIVELLO</a:t>
            </a:r>
            <a:endParaRPr lang="it-IT" sz="1200" dirty="0"/>
          </a:p>
        </c:rich>
      </c:tx>
      <c:layout>
        <c:manualLayout>
          <c:xMode val="edge"/>
          <c:yMode val="edge"/>
          <c:x val="0.10727399540514704"/>
          <c:y val="3.1607585251594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899439124883289"/>
          <c:y val="0.2738297727098189"/>
          <c:w val="0.72232915815252163"/>
          <c:h val="0.64940894882202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VALORI MEDI 2016 - 2019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Internazionale</c:v>
                </c:pt>
                <c:pt idx="1">
                  <c:v>Nazionale</c:v>
                </c:pt>
                <c:pt idx="2">
                  <c:v>Regionale</c:v>
                </c:pt>
              </c:strCache>
            </c:strRef>
          </c:cat>
          <c:val>
            <c:numRef>
              <c:f>Foglio1!$B$2:$B$4</c:f>
              <c:numCache>
                <c:formatCode>0</c:formatCode>
                <c:ptCount val="3"/>
                <c:pt idx="0">
                  <c:v>44.5</c:v>
                </c:pt>
                <c:pt idx="1">
                  <c:v>24.5</c:v>
                </c:pt>
                <c:pt idx="2">
                  <c:v>22.25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5-4E11-9C35-D2DB0B55BD3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Internazionale</c:v>
                </c:pt>
                <c:pt idx="1">
                  <c:v>Nazionale</c:v>
                </c:pt>
                <c:pt idx="2">
                  <c:v>Regionale</c:v>
                </c:pt>
              </c:strCache>
            </c:strRef>
          </c:cat>
          <c:val>
            <c:numRef>
              <c:f>Foglio1!$C$2:$C$4</c:f>
              <c:numCache>
                <c:formatCode>0</c:formatCode>
                <c:ptCount val="3"/>
                <c:pt idx="0">
                  <c:v>24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5-4E11-9C35-D2DB0B55B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0693760"/>
        <c:axId val="76330624"/>
      </c:barChart>
      <c:catAx>
        <c:axId val="120693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330624"/>
        <c:crosses val="autoZero"/>
        <c:auto val="1"/>
        <c:lblAlgn val="ctr"/>
        <c:lblOffset val="100"/>
        <c:noMultiLvlLbl val="0"/>
      </c:catAx>
      <c:valAx>
        <c:axId val="76330624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2069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62685872052735"/>
          <c:y val="0.18183392258310416"/>
          <c:w val="0.59840628572319909"/>
          <c:h val="9.2402233365663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dirty="0"/>
              <a:t>N. MEDIO MANIFESTAZIONI IN EMILIA-ROMAGNA DAL 2016 AL 2019 E N. MANIFESTAZIONI 2020 PER PERIODO E LIVELLO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7314439915946725"/>
          <c:y val="0.3325295738913524"/>
          <c:w val="0.72232915815252163"/>
          <c:h val="0.608770624927114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VALORI MEDI 2016 - 2019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Foglio1!$B$2:$B$7</c:f>
              <c:strCache>
                <c:ptCount val="6"/>
                <c:pt idx="0">
                  <c:v>Internazionale</c:v>
                </c:pt>
                <c:pt idx="1">
                  <c:v>Nazionale</c:v>
                </c:pt>
                <c:pt idx="2">
                  <c:v>Regionale</c:v>
                </c:pt>
                <c:pt idx="3">
                  <c:v>Internazionale</c:v>
                </c:pt>
                <c:pt idx="4">
                  <c:v>Nazionale</c:v>
                </c:pt>
                <c:pt idx="5">
                  <c:v>Regionale</c:v>
                </c:pt>
              </c:strCache>
            </c:strRef>
          </c:cat>
          <c:val>
            <c:numRef>
              <c:f>Foglio1!$C$2:$C$7</c:f>
              <c:numCache>
                <c:formatCode>0</c:formatCode>
                <c:ptCount val="6"/>
                <c:pt idx="0">
                  <c:v>7.5</c:v>
                </c:pt>
                <c:pt idx="1">
                  <c:v>1.75</c:v>
                </c:pt>
                <c:pt idx="2">
                  <c:v>5.25</c:v>
                </c:pt>
                <c:pt idx="3">
                  <c:v>37</c:v>
                </c:pt>
                <c:pt idx="4">
                  <c:v>22.75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D-4842-9BD5-333BBCD49A48}"/>
            </c:ext>
          </c:extLst>
        </c:ser>
        <c:ser>
          <c:idx val="1"/>
          <c:order val="1"/>
          <c:tx>
            <c:strRef>
              <c:f>Foglio1!$D$1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Foglio1!$B$2:$B$7</c:f>
              <c:strCache>
                <c:ptCount val="6"/>
                <c:pt idx="0">
                  <c:v>Internazionale</c:v>
                </c:pt>
                <c:pt idx="1">
                  <c:v>Nazionale</c:v>
                </c:pt>
                <c:pt idx="2">
                  <c:v>Regionale</c:v>
                </c:pt>
                <c:pt idx="3">
                  <c:v>Internazionale</c:v>
                </c:pt>
                <c:pt idx="4">
                  <c:v>Nazionale</c:v>
                </c:pt>
                <c:pt idx="5">
                  <c:v>Regionale</c:v>
                </c:pt>
              </c:strCache>
            </c:strRef>
          </c:cat>
          <c:val>
            <c:numRef>
              <c:f>Foglio1!$D$2:$D$7</c:f>
              <c:numCache>
                <c:formatCode>0</c:formatCode>
                <c:ptCount val="6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D-4842-9BD5-333BBCD49A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0881152"/>
        <c:axId val="83025920"/>
      </c:barChart>
      <c:catAx>
        <c:axId val="120881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025920"/>
        <c:crosses val="autoZero"/>
        <c:auto val="1"/>
        <c:lblAlgn val="ctr"/>
        <c:lblOffset val="100"/>
        <c:noMultiLvlLbl val="0"/>
      </c:catAx>
      <c:valAx>
        <c:axId val="830259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2088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664684922776612"/>
          <c:y val="0.21651195897342548"/>
          <c:w val="0.59840628572319909"/>
          <c:h val="9.2402233365663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SUPERFICIE ESPOSITIVA AFFITTATA - 2020</a:t>
            </a:r>
          </a:p>
        </c:rich>
      </c:tx>
      <c:layout>
        <c:manualLayout>
          <c:xMode val="edge"/>
          <c:yMode val="edge"/>
          <c:x val="0.107980752887945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SUPERFICIE ESPOSITIVA AFFITTATA - 2020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1DC-4722-998E-E47D841BCCB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1DC-4722-998E-E47D841BCCB2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1DC-4722-998E-E47D841BCCB2}"/>
              </c:ext>
            </c:extLst>
          </c:dPt>
          <c:dLbls>
            <c:dLbl>
              <c:idx val="0"/>
              <c:layout>
                <c:manualLayout>
                  <c:x val="-5.7256236083240647E-3"/>
                  <c:y val="-2.2944108512986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3027317536322"/>
                      <c:h val="0.19865009150544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1DC-4722-998E-E47D841BCC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1DC-4722-998E-E47D841BCC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31DC-4722-998E-E47D841BC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Internazionale</c:v>
                </c:pt>
                <c:pt idx="1">
                  <c:v>Nazionale</c:v>
                </c:pt>
                <c:pt idx="2">
                  <c:v>Regionale</c:v>
                </c:pt>
              </c:strCache>
            </c:str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>
                  <c:v>193386.75</c:v>
                </c:pt>
                <c:pt idx="1">
                  <c:v>8200</c:v>
                </c:pt>
                <c:pt idx="2">
                  <c:v>34400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722-998E-E47D841BCCB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/>
              <a:t>CONFRONTO SUPERFICIE</a:t>
            </a:r>
            <a:r>
              <a:rPr lang="it-IT" sz="1600" baseline="0" dirty="0"/>
              <a:t> ESPOSITIVA AFFITTATA PER LIVELLO: </a:t>
            </a:r>
          </a:p>
          <a:p>
            <a:pPr>
              <a:defRPr/>
            </a:pPr>
            <a:r>
              <a:rPr lang="it-IT" sz="1600" baseline="0" dirty="0"/>
              <a:t>MQ MEDI ANNI 2016-2019, MQ ANNO 2020</a:t>
            </a:r>
            <a:endParaRPr lang="it-IT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407903799226906"/>
          <c:y val="0.29707701100636436"/>
          <c:w val="0.85979608318960032"/>
          <c:h val="0.65786411249172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VALORI MEDI 2016-2019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InternazionalI</c:v>
                </c:pt>
                <c:pt idx="1">
                  <c:v>NazionalI</c:v>
                </c:pt>
                <c:pt idx="2">
                  <c:v>RegionalI</c:v>
                </c:pt>
              </c:strCache>
            </c:strRef>
          </c:cat>
          <c:val>
            <c:numRef>
              <c:f>Foglio1!$B$2:$B$4</c:f>
              <c:numCache>
                <c:formatCode>_(* #,##0_);_(* \(#,##0\);_(* "-"_);_(@_)</c:formatCode>
                <c:ptCount val="3"/>
                <c:pt idx="0">
                  <c:v>907029.75</c:v>
                </c:pt>
                <c:pt idx="1">
                  <c:v>91073.5</c:v>
                </c:pt>
                <c:pt idx="2">
                  <c:v>135654.75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E-4F23-9A6D-BF1F6881E92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InternazionalI</c:v>
                </c:pt>
                <c:pt idx="1">
                  <c:v>NazionalI</c:v>
                </c:pt>
                <c:pt idx="2">
                  <c:v>RegionalI</c:v>
                </c:pt>
              </c:strCache>
            </c:strRef>
          </c:cat>
          <c:val>
            <c:numRef>
              <c:f>Foglio1!$C$2:$C$4</c:f>
              <c:numCache>
                <c:formatCode>_-* #,##0_-;\-* #,##0_-;_-* "-"??_-;_-@_-</c:formatCode>
                <c:ptCount val="3"/>
                <c:pt idx="0">
                  <c:v>193386.75</c:v>
                </c:pt>
                <c:pt idx="1">
                  <c:v>8200</c:v>
                </c:pt>
                <c:pt idx="2">
                  <c:v>34400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E-4F23-9A6D-BF1F6881E9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2455040"/>
        <c:axId val="83031104"/>
      </c:barChart>
      <c:catAx>
        <c:axId val="12245504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031104"/>
        <c:crosses val="autoZero"/>
        <c:auto val="1"/>
        <c:lblAlgn val="ctr"/>
        <c:lblOffset val="100"/>
        <c:noMultiLvlLbl val="0"/>
      </c:catAx>
      <c:valAx>
        <c:axId val="83031104"/>
        <c:scaling>
          <c:orientation val="minMax"/>
        </c:scaling>
        <c:delete val="1"/>
        <c:axPos val="t"/>
        <c:numFmt formatCode="_(* #,##0_);_(* \(#,##0\);_(* &quot;-&quot;_);_(@_)" sourceLinked="1"/>
        <c:majorTickMark val="out"/>
        <c:minorTickMark val="none"/>
        <c:tickLblPos val="nextTo"/>
        <c:crossAx val="12245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FB2C7-4503-41A5-A613-6B99AFC66919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272B17BC-4169-4200-BF4F-9DA303459184}">
      <dgm:prSet/>
      <dgm:spPr/>
      <dgm:t>
        <a:bodyPr/>
        <a:lstStyle/>
        <a:p>
          <a:r>
            <a:rPr lang="it-IT" dirty="0"/>
            <a:t>Al termine gli eventi internazionali tenuti nel 2020 sono stati </a:t>
          </a:r>
          <a:r>
            <a:rPr lang="it-IT" b="1" dirty="0"/>
            <a:t>complessivamente 144: </a:t>
          </a:r>
          <a:endParaRPr lang="it-IT" dirty="0"/>
        </a:p>
      </dgm:t>
    </dgm:pt>
    <dgm:pt modelId="{94E6550B-48A3-46CD-A135-0477FC4A061C}" type="parTrans" cxnId="{1FD68B3F-5B28-4CB0-8B66-18CF70BD6E4B}">
      <dgm:prSet/>
      <dgm:spPr/>
      <dgm:t>
        <a:bodyPr/>
        <a:lstStyle/>
        <a:p>
          <a:endParaRPr lang="it-IT"/>
        </a:p>
      </dgm:t>
    </dgm:pt>
    <dgm:pt modelId="{7D36DF62-82CB-4D54-A13C-303D7B98F1AA}" type="sibTrans" cxnId="{1FD68B3F-5B28-4CB0-8B66-18CF70BD6E4B}">
      <dgm:prSet/>
      <dgm:spPr/>
      <dgm:t>
        <a:bodyPr/>
        <a:lstStyle/>
        <a:p>
          <a:endParaRPr lang="it-IT"/>
        </a:p>
      </dgm:t>
    </dgm:pt>
    <dgm:pt modelId="{C51C9383-D8AB-4308-9EEE-92F6250C9DC5}">
      <dgm:prSet custT="1"/>
      <dgm:spPr/>
      <dgm:t>
        <a:bodyPr/>
        <a:lstStyle/>
        <a:p>
          <a:r>
            <a:rPr lang="it-IT" sz="1400" dirty="0"/>
            <a:t>le fiere internazionali </a:t>
          </a:r>
          <a:r>
            <a:rPr lang="it-IT" sz="1400" b="1" dirty="0"/>
            <a:t>fisiche</a:t>
          </a:r>
          <a:r>
            <a:rPr lang="it-IT" sz="1400" dirty="0"/>
            <a:t> sono state </a:t>
          </a:r>
          <a:r>
            <a:rPr lang="it-IT" sz="1400" b="1" dirty="0"/>
            <a:t>87</a:t>
          </a:r>
          <a:r>
            <a:rPr lang="it-IT" sz="1400" dirty="0"/>
            <a:t>; </a:t>
          </a:r>
        </a:p>
      </dgm:t>
    </dgm:pt>
    <dgm:pt modelId="{1BAC3F3B-A8FA-49A5-AC13-79A11909C58E}" type="parTrans" cxnId="{70869D15-F14C-4E72-AA1E-BA6F1638DF36}">
      <dgm:prSet/>
      <dgm:spPr/>
      <dgm:t>
        <a:bodyPr/>
        <a:lstStyle/>
        <a:p>
          <a:endParaRPr lang="it-IT"/>
        </a:p>
      </dgm:t>
    </dgm:pt>
    <dgm:pt modelId="{B6ED6B0C-98AF-4FED-9F02-4595CCA98302}" type="sibTrans" cxnId="{70869D15-F14C-4E72-AA1E-BA6F1638DF36}">
      <dgm:prSet/>
      <dgm:spPr/>
      <dgm:t>
        <a:bodyPr/>
        <a:lstStyle/>
        <a:p>
          <a:endParaRPr lang="it-IT"/>
        </a:p>
      </dgm:t>
    </dgm:pt>
    <dgm:pt modelId="{9046E036-523E-4A09-A93C-02F13FB46BA5}">
      <dgm:prSet custT="1"/>
      <dgm:spPr/>
      <dgm:t>
        <a:bodyPr/>
        <a:lstStyle/>
        <a:p>
          <a:r>
            <a:rPr lang="it-IT" sz="1400" b="1" dirty="0"/>
            <a:t>58</a:t>
          </a:r>
          <a:r>
            <a:rPr lang="it-IT" sz="1400" dirty="0"/>
            <a:t> hanno presentato </a:t>
          </a:r>
          <a:r>
            <a:rPr lang="it-IT" sz="1400" b="1" dirty="0"/>
            <a:t>un’edizione speciale digitale;</a:t>
          </a:r>
          <a:r>
            <a:rPr lang="it-IT" sz="1400" dirty="0"/>
            <a:t> </a:t>
          </a:r>
        </a:p>
      </dgm:t>
    </dgm:pt>
    <dgm:pt modelId="{134F6C6B-AB06-40CC-BAF7-E6BFF62F175B}" type="parTrans" cxnId="{F73D2063-20E7-49EC-9903-EF27A4CD8F24}">
      <dgm:prSet/>
      <dgm:spPr/>
      <dgm:t>
        <a:bodyPr/>
        <a:lstStyle/>
        <a:p>
          <a:endParaRPr lang="it-IT"/>
        </a:p>
      </dgm:t>
    </dgm:pt>
    <dgm:pt modelId="{A3F303FB-817C-44F7-B008-5CB94A826016}" type="sibTrans" cxnId="{F73D2063-20E7-49EC-9903-EF27A4CD8F24}">
      <dgm:prSet/>
      <dgm:spPr/>
      <dgm:t>
        <a:bodyPr/>
        <a:lstStyle/>
        <a:p>
          <a:endParaRPr lang="it-IT"/>
        </a:p>
      </dgm:t>
    </dgm:pt>
    <dgm:pt modelId="{8F4538E3-A153-464D-A28D-12CEAED37AD3}">
      <dgm:prSet custT="1"/>
      <dgm:spPr/>
      <dgm:t>
        <a:bodyPr/>
        <a:lstStyle/>
        <a:p>
          <a:r>
            <a:rPr lang="it-IT" sz="1400" b="1" dirty="0"/>
            <a:t>87</a:t>
          </a:r>
          <a:r>
            <a:rPr lang="it-IT" sz="1400" dirty="0"/>
            <a:t> sono state </a:t>
          </a:r>
          <a:r>
            <a:rPr lang="it-IT" sz="1400" b="1" dirty="0"/>
            <a:t>annullate</a:t>
          </a:r>
          <a:r>
            <a:rPr lang="it-IT" sz="1400" dirty="0"/>
            <a:t>. </a:t>
          </a:r>
        </a:p>
      </dgm:t>
    </dgm:pt>
    <dgm:pt modelId="{81DB7B59-E1FF-456E-9AAB-89D1CC3F9966}" type="parTrans" cxnId="{149E17F7-BD9D-4569-ADAC-4383DEE3DB60}">
      <dgm:prSet/>
      <dgm:spPr/>
      <dgm:t>
        <a:bodyPr/>
        <a:lstStyle/>
        <a:p>
          <a:endParaRPr lang="it-IT"/>
        </a:p>
      </dgm:t>
    </dgm:pt>
    <dgm:pt modelId="{C2DFABA6-A9AE-42AA-A0FD-D0EAE036B67E}" type="sibTrans" cxnId="{149E17F7-BD9D-4569-ADAC-4383DEE3DB60}">
      <dgm:prSet/>
      <dgm:spPr/>
      <dgm:t>
        <a:bodyPr/>
        <a:lstStyle/>
        <a:p>
          <a:endParaRPr lang="it-IT"/>
        </a:p>
      </dgm:t>
    </dgm:pt>
    <dgm:pt modelId="{12DECD5A-F147-4319-9A09-C7B6BB27B3A7}" type="pres">
      <dgm:prSet presAssocID="{E74FB2C7-4503-41A5-A613-6B99AFC66919}" presName="theList" presStyleCnt="0">
        <dgm:presLayoutVars>
          <dgm:dir/>
          <dgm:animLvl val="lvl"/>
          <dgm:resizeHandles val="exact"/>
        </dgm:presLayoutVars>
      </dgm:prSet>
      <dgm:spPr/>
    </dgm:pt>
    <dgm:pt modelId="{95D55D8C-BFEC-46B6-9BAD-2E6796DACB78}" type="pres">
      <dgm:prSet presAssocID="{272B17BC-4169-4200-BF4F-9DA303459184}" presName="compNode" presStyleCnt="0"/>
      <dgm:spPr/>
    </dgm:pt>
    <dgm:pt modelId="{BDCF9D5E-1E64-4C11-BD70-165167F7A875}" type="pres">
      <dgm:prSet presAssocID="{272B17BC-4169-4200-BF4F-9DA303459184}" presName="noGeometry" presStyleCnt="0"/>
      <dgm:spPr/>
    </dgm:pt>
    <dgm:pt modelId="{5DB112BD-46F5-45C7-BAF2-FA8C1EBAB492}" type="pres">
      <dgm:prSet presAssocID="{272B17BC-4169-4200-BF4F-9DA303459184}" presName="childTextVisible" presStyleLbl="bgAccFollowNode1" presStyleIdx="0" presStyleCnt="1" custScaleX="121917" custLinFactNeighborX="-10048" custLinFactNeighborY="657">
        <dgm:presLayoutVars>
          <dgm:bulletEnabled val="1"/>
        </dgm:presLayoutVars>
      </dgm:prSet>
      <dgm:spPr/>
    </dgm:pt>
    <dgm:pt modelId="{63248EE2-C31D-49E6-88EE-68D58967F8ED}" type="pres">
      <dgm:prSet presAssocID="{272B17BC-4169-4200-BF4F-9DA303459184}" presName="childTextHidden" presStyleLbl="bgAccFollowNode1" presStyleIdx="0" presStyleCnt="1"/>
      <dgm:spPr/>
    </dgm:pt>
    <dgm:pt modelId="{250E36EF-A2E3-47BC-B172-F79865D80147}" type="pres">
      <dgm:prSet presAssocID="{272B17BC-4169-4200-BF4F-9DA303459184}" presName="parentText" presStyleLbl="node1" presStyleIdx="0" presStyleCnt="1" custScaleX="141215" custScaleY="148231" custLinFactNeighborX="-48079" custLinFactNeighborY="-1675">
        <dgm:presLayoutVars>
          <dgm:chMax val="1"/>
          <dgm:bulletEnabled val="1"/>
        </dgm:presLayoutVars>
      </dgm:prSet>
      <dgm:spPr/>
    </dgm:pt>
  </dgm:ptLst>
  <dgm:cxnLst>
    <dgm:cxn modelId="{70869D15-F14C-4E72-AA1E-BA6F1638DF36}" srcId="{272B17BC-4169-4200-BF4F-9DA303459184}" destId="{C51C9383-D8AB-4308-9EEE-92F6250C9DC5}" srcOrd="0" destOrd="0" parTransId="{1BAC3F3B-A8FA-49A5-AC13-79A11909C58E}" sibTransId="{B6ED6B0C-98AF-4FED-9F02-4595CCA98302}"/>
    <dgm:cxn modelId="{119B6B2A-B4C0-4684-B30D-C7DBAA9A71AA}" type="presOf" srcId="{8F4538E3-A153-464D-A28D-12CEAED37AD3}" destId="{63248EE2-C31D-49E6-88EE-68D58967F8ED}" srcOrd="1" destOrd="2" presId="urn:microsoft.com/office/officeart/2005/8/layout/hProcess6"/>
    <dgm:cxn modelId="{1FD68B3F-5B28-4CB0-8B66-18CF70BD6E4B}" srcId="{E74FB2C7-4503-41A5-A613-6B99AFC66919}" destId="{272B17BC-4169-4200-BF4F-9DA303459184}" srcOrd="0" destOrd="0" parTransId="{94E6550B-48A3-46CD-A135-0477FC4A061C}" sibTransId="{7D36DF62-82CB-4D54-A13C-303D7B98F1AA}"/>
    <dgm:cxn modelId="{F73D2063-20E7-49EC-9903-EF27A4CD8F24}" srcId="{272B17BC-4169-4200-BF4F-9DA303459184}" destId="{9046E036-523E-4A09-A93C-02F13FB46BA5}" srcOrd="1" destOrd="0" parTransId="{134F6C6B-AB06-40CC-BAF7-E6BFF62F175B}" sibTransId="{A3F303FB-817C-44F7-B008-5CB94A826016}"/>
    <dgm:cxn modelId="{BCC1D855-D979-4147-9CD3-5068F0CD67A8}" type="presOf" srcId="{C51C9383-D8AB-4308-9EEE-92F6250C9DC5}" destId="{5DB112BD-46F5-45C7-BAF2-FA8C1EBAB492}" srcOrd="0" destOrd="0" presId="urn:microsoft.com/office/officeart/2005/8/layout/hProcess6"/>
    <dgm:cxn modelId="{80961756-1E56-41A1-B740-BEE3D56D4B82}" type="presOf" srcId="{9046E036-523E-4A09-A93C-02F13FB46BA5}" destId="{5DB112BD-46F5-45C7-BAF2-FA8C1EBAB492}" srcOrd="0" destOrd="1" presId="urn:microsoft.com/office/officeart/2005/8/layout/hProcess6"/>
    <dgm:cxn modelId="{D27B6A8C-D3E8-41C2-8242-983DD069C669}" type="presOf" srcId="{C51C9383-D8AB-4308-9EEE-92F6250C9DC5}" destId="{63248EE2-C31D-49E6-88EE-68D58967F8ED}" srcOrd="1" destOrd="0" presId="urn:microsoft.com/office/officeart/2005/8/layout/hProcess6"/>
    <dgm:cxn modelId="{EC96EFB8-550E-46D1-BD8B-F30EDF0A0A90}" type="presOf" srcId="{8F4538E3-A153-464D-A28D-12CEAED37AD3}" destId="{5DB112BD-46F5-45C7-BAF2-FA8C1EBAB492}" srcOrd="0" destOrd="2" presId="urn:microsoft.com/office/officeart/2005/8/layout/hProcess6"/>
    <dgm:cxn modelId="{EC6FA8CB-4D20-4813-9861-4E6912ECE0A2}" type="presOf" srcId="{9046E036-523E-4A09-A93C-02F13FB46BA5}" destId="{63248EE2-C31D-49E6-88EE-68D58967F8ED}" srcOrd="1" destOrd="1" presId="urn:microsoft.com/office/officeart/2005/8/layout/hProcess6"/>
    <dgm:cxn modelId="{3538B6E8-50CB-4803-8AFE-D27B407AB308}" type="presOf" srcId="{E74FB2C7-4503-41A5-A613-6B99AFC66919}" destId="{12DECD5A-F147-4319-9A09-C7B6BB27B3A7}" srcOrd="0" destOrd="0" presId="urn:microsoft.com/office/officeart/2005/8/layout/hProcess6"/>
    <dgm:cxn modelId="{682C8EEA-CCE1-4D9F-A60C-A3D10001E34B}" type="presOf" srcId="{272B17BC-4169-4200-BF4F-9DA303459184}" destId="{250E36EF-A2E3-47BC-B172-F79865D80147}" srcOrd="0" destOrd="0" presId="urn:microsoft.com/office/officeart/2005/8/layout/hProcess6"/>
    <dgm:cxn modelId="{149E17F7-BD9D-4569-ADAC-4383DEE3DB60}" srcId="{272B17BC-4169-4200-BF4F-9DA303459184}" destId="{8F4538E3-A153-464D-A28D-12CEAED37AD3}" srcOrd="2" destOrd="0" parTransId="{81DB7B59-E1FF-456E-9AAB-89D1CC3F9966}" sibTransId="{C2DFABA6-A9AE-42AA-A0FD-D0EAE036B67E}"/>
    <dgm:cxn modelId="{E7A5047F-0E69-4C90-A334-303B0E3A71EA}" type="presParOf" srcId="{12DECD5A-F147-4319-9A09-C7B6BB27B3A7}" destId="{95D55D8C-BFEC-46B6-9BAD-2E6796DACB78}" srcOrd="0" destOrd="0" presId="urn:microsoft.com/office/officeart/2005/8/layout/hProcess6"/>
    <dgm:cxn modelId="{108DEAD5-E4C1-4839-89C7-A28D7FCA2B92}" type="presParOf" srcId="{95D55D8C-BFEC-46B6-9BAD-2E6796DACB78}" destId="{BDCF9D5E-1E64-4C11-BD70-165167F7A875}" srcOrd="0" destOrd="0" presId="urn:microsoft.com/office/officeart/2005/8/layout/hProcess6"/>
    <dgm:cxn modelId="{75ABA2E9-3606-4321-8289-767A198269D3}" type="presParOf" srcId="{95D55D8C-BFEC-46B6-9BAD-2E6796DACB78}" destId="{5DB112BD-46F5-45C7-BAF2-FA8C1EBAB492}" srcOrd="1" destOrd="0" presId="urn:microsoft.com/office/officeart/2005/8/layout/hProcess6"/>
    <dgm:cxn modelId="{4689469F-65B7-4C46-A39C-D40481703E90}" type="presParOf" srcId="{95D55D8C-BFEC-46B6-9BAD-2E6796DACB78}" destId="{63248EE2-C31D-49E6-88EE-68D58967F8ED}" srcOrd="2" destOrd="0" presId="urn:microsoft.com/office/officeart/2005/8/layout/hProcess6"/>
    <dgm:cxn modelId="{748768CD-76F3-44AD-BDB8-BA51A5A2AC00}" type="presParOf" srcId="{95D55D8C-BFEC-46B6-9BAD-2E6796DACB78}" destId="{250E36EF-A2E3-47BC-B172-F79865D8014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408FB-C4FC-4539-B8BB-6165C1E50F19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732FC9A2-DC35-449C-BAD5-4FDBB7CF3855}">
      <dgm:prSet/>
      <dgm:spPr/>
      <dgm:t>
        <a:bodyPr/>
        <a:lstStyle/>
        <a:p>
          <a:r>
            <a:rPr lang="it-IT"/>
            <a:t>Il confronto tra i dati statistici fieristici certificati e misurati nel 2020 e nel 2019 mette in evidenza l’effetto della pandemia sulle fiere internazionali: sono più che dimezzate le manifestazioni fieristiche (-56%);maggiore è il calo della superficie affittata (-74%), degli espositori (-76%) e dei visitatori (-77%). In particolare la flessione è superiore tra i visitatori esteri (-89%) e gli espositori esteri (-77%). </a:t>
          </a:r>
        </a:p>
      </dgm:t>
    </dgm:pt>
    <dgm:pt modelId="{DF01C137-6A4A-4DC3-87FF-8D7B7ECA0E27}" type="parTrans" cxnId="{DCCA8F93-8685-4A62-8EFE-119456FC2286}">
      <dgm:prSet/>
      <dgm:spPr/>
      <dgm:t>
        <a:bodyPr/>
        <a:lstStyle/>
        <a:p>
          <a:endParaRPr lang="it-IT"/>
        </a:p>
      </dgm:t>
    </dgm:pt>
    <dgm:pt modelId="{5F29AE8A-9651-495A-AC84-2227D54B9A03}" type="sibTrans" cxnId="{DCCA8F93-8685-4A62-8EFE-119456FC2286}">
      <dgm:prSet/>
      <dgm:spPr/>
      <dgm:t>
        <a:bodyPr/>
        <a:lstStyle/>
        <a:p>
          <a:endParaRPr lang="it-IT"/>
        </a:p>
      </dgm:t>
    </dgm:pt>
    <dgm:pt modelId="{BBF7BC4E-3A97-47CB-85E9-BE716EEB91BE}">
      <dgm:prSet/>
      <dgm:spPr/>
      <dgm:t>
        <a:bodyPr/>
        <a:lstStyle/>
        <a:p>
          <a:r>
            <a:rPr lang="it-IT"/>
            <a:t>Considerando i periodi in cui sono state effettuate le manifestazioni internazionali, nei primi due mesi del 2020 si osserva una crescita delle manifestazioni internazionali certificate.</a:t>
          </a:r>
        </a:p>
      </dgm:t>
    </dgm:pt>
    <dgm:pt modelId="{A51F4349-194C-49D0-A48F-91D2678355DD}" type="parTrans" cxnId="{428423DA-4CF7-4B8F-9326-7284D5723EB6}">
      <dgm:prSet/>
      <dgm:spPr/>
      <dgm:t>
        <a:bodyPr/>
        <a:lstStyle/>
        <a:p>
          <a:endParaRPr lang="it-IT"/>
        </a:p>
      </dgm:t>
    </dgm:pt>
    <dgm:pt modelId="{EE182F75-661C-4262-830B-7C1EA2108CAE}" type="sibTrans" cxnId="{428423DA-4CF7-4B8F-9326-7284D5723EB6}">
      <dgm:prSet/>
      <dgm:spPr/>
      <dgm:t>
        <a:bodyPr/>
        <a:lstStyle/>
        <a:p>
          <a:endParaRPr lang="it-IT"/>
        </a:p>
      </dgm:t>
    </dgm:pt>
    <dgm:pt modelId="{BECE8CE1-FAB2-43B5-B2EE-269F0FCEEBC9}">
      <dgm:prSet/>
      <dgm:spPr/>
      <dgm:t>
        <a:bodyPr/>
        <a:lstStyle/>
        <a:p>
          <a:r>
            <a:rPr lang="it-IT"/>
            <a:t>La pandemia blocca l’andamento positivo e nel periodo successivo al D.L. n.6 del 23 febbraio 2020 si registra un forte calo delle manifestazioni (-75%). La superficie affittata è, rispetto al periodo corrispondente nel 2019, in calo del -93% così come gli espositori che si riducono del -92% e i visitatori crollano, in particolare quelli esteri, del -99%.</a:t>
          </a:r>
        </a:p>
      </dgm:t>
    </dgm:pt>
    <dgm:pt modelId="{B754C1BD-6E1F-439B-93F8-527C240A3B77}" type="parTrans" cxnId="{1EBF8E09-BF62-4764-ACC9-20B1FB78EEBF}">
      <dgm:prSet/>
      <dgm:spPr/>
      <dgm:t>
        <a:bodyPr/>
        <a:lstStyle/>
        <a:p>
          <a:endParaRPr lang="it-IT"/>
        </a:p>
      </dgm:t>
    </dgm:pt>
    <dgm:pt modelId="{1069BB6A-BE80-4E05-812E-E7F7743C94B3}" type="sibTrans" cxnId="{1EBF8E09-BF62-4764-ACC9-20B1FB78EEBF}">
      <dgm:prSet/>
      <dgm:spPr/>
      <dgm:t>
        <a:bodyPr/>
        <a:lstStyle/>
        <a:p>
          <a:endParaRPr lang="it-IT"/>
        </a:p>
      </dgm:t>
    </dgm:pt>
    <dgm:pt modelId="{B69B95D4-4ECA-48E7-B19C-5E97E3DEF707}" type="pres">
      <dgm:prSet presAssocID="{4F5408FB-C4FC-4539-B8BB-6165C1E50F19}" presName="linear" presStyleCnt="0">
        <dgm:presLayoutVars>
          <dgm:animLvl val="lvl"/>
          <dgm:resizeHandles val="exact"/>
        </dgm:presLayoutVars>
      </dgm:prSet>
      <dgm:spPr/>
    </dgm:pt>
    <dgm:pt modelId="{C00A18E6-36F7-47DB-BBB1-03D84D9E9870}" type="pres">
      <dgm:prSet presAssocID="{732FC9A2-DC35-449C-BAD5-4FDBB7CF3855}" presName="parentText" presStyleLbl="node1" presStyleIdx="0" presStyleCnt="3" custLinFactY="465" custLinFactNeighborX="0" custLinFactNeighborY="100000">
        <dgm:presLayoutVars>
          <dgm:chMax val="0"/>
          <dgm:bulletEnabled val="1"/>
        </dgm:presLayoutVars>
      </dgm:prSet>
      <dgm:spPr/>
    </dgm:pt>
    <dgm:pt modelId="{BE298623-D40A-4FED-8109-7BC53FDE0E55}" type="pres">
      <dgm:prSet presAssocID="{5F29AE8A-9651-495A-AC84-2227D54B9A03}" presName="spacer" presStyleCnt="0"/>
      <dgm:spPr/>
    </dgm:pt>
    <dgm:pt modelId="{49520B6C-06A2-4BDF-83B5-45AE1C83526B}" type="pres">
      <dgm:prSet presAssocID="{BBF7BC4E-3A97-47CB-85E9-BE716EEB91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C69E83-98A2-4605-9F15-196ED9477953}" type="pres">
      <dgm:prSet presAssocID="{EE182F75-661C-4262-830B-7C1EA2108CAE}" presName="spacer" presStyleCnt="0"/>
      <dgm:spPr/>
    </dgm:pt>
    <dgm:pt modelId="{87F81BAF-9960-4A1A-8956-E344AA47B87B}" type="pres">
      <dgm:prSet presAssocID="{BECE8CE1-FAB2-43B5-B2EE-269F0FCEEB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BF8E09-BF62-4764-ACC9-20B1FB78EEBF}" srcId="{4F5408FB-C4FC-4539-B8BB-6165C1E50F19}" destId="{BECE8CE1-FAB2-43B5-B2EE-269F0FCEEBC9}" srcOrd="2" destOrd="0" parTransId="{B754C1BD-6E1F-439B-93F8-527C240A3B77}" sibTransId="{1069BB6A-BE80-4E05-812E-E7F7743C94B3}"/>
    <dgm:cxn modelId="{032A1A38-6D4A-4AE8-B9F4-856AC1A3409B}" type="presOf" srcId="{BECE8CE1-FAB2-43B5-B2EE-269F0FCEEBC9}" destId="{87F81BAF-9960-4A1A-8956-E344AA47B87B}" srcOrd="0" destOrd="0" presId="urn:microsoft.com/office/officeart/2005/8/layout/vList2"/>
    <dgm:cxn modelId="{01E25B83-190F-4E92-AA4D-6F1A1731DFC3}" type="presOf" srcId="{732FC9A2-DC35-449C-BAD5-4FDBB7CF3855}" destId="{C00A18E6-36F7-47DB-BBB1-03D84D9E9870}" srcOrd="0" destOrd="0" presId="urn:microsoft.com/office/officeart/2005/8/layout/vList2"/>
    <dgm:cxn modelId="{DCCA8F93-8685-4A62-8EFE-119456FC2286}" srcId="{4F5408FB-C4FC-4539-B8BB-6165C1E50F19}" destId="{732FC9A2-DC35-449C-BAD5-4FDBB7CF3855}" srcOrd="0" destOrd="0" parTransId="{DF01C137-6A4A-4DC3-87FF-8D7B7ECA0E27}" sibTransId="{5F29AE8A-9651-495A-AC84-2227D54B9A03}"/>
    <dgm:cxn modelId="{103DFAA3-488C-40BD-B852-83A4ED86B9CD}" type="presOf" srcId="{4F5408FB-C4FC-4539-B8BB-6165C1E50F19}" destId="{B69B95D4-4ECA-48E7-B19C-5E97E3DEF707}" srcOrd="0" destOrd="0" presId="urn:microsoft.com/office/officeart/2005/8/layout/vList2"/>
    <dgm:cxn modelId="{8DF82CC7-E681-4297-8D19-10A8308390AE}" type="presOf" srcId="{BBF7BC4E-3A97-47CB-85E9-BE716EEB91BE}" destId="{49520B6C-06A2-4BDF-83B5-45AE1C83526B}" srcOrd="0" destOrd="0" presId="urn:microsoft.com/office/officeart/2005/8/layout/vList2"/>
    <dgm:cxn modelId="{428423DA-4CF7-4B8F-9326-7284D5723EB6}" srcId="{4F5408FB-C4FC-4539-B8BB-6165C1E50F19}" destId="{BBF7BC4E-3A97-47CB-85E9-BE716EEB91BE}" srcOrd="1" destOrd="0" parTransId="{A51F4349-194C-49D0-A48F-91D2678355DD}" sibTransId="{EE182F75-661C-4262-830B-7C1EA2108CAE}"/>
    <dgm:cxn modelId="{A5E7E4DE-42AF-41F7-870E-E729E2F2A2EE}" type="presParOf" srcId="{B69B95D4-4ECA-48E7-B19C-5E97E3DEF707}" destId="{C00A18E6-36F7-47DB-BBB1-03D84D9E9870}" srcOrd="0" destOrd="0" presId="urn:microsoft.com/office/officeart/2005/8/layout/vList2"/>
    <dgm:cxn modelId="{690AF141-9418-4FF9-A972-4A2E0C496ACC}" type="presParOf" srcId="{B69B95D4-4ECA-48E7-B19C-5E97E3DEF707}" destId="{BE298623-D40A-4FED-8109-7BC53FDE0E55}" srcOrd="1" destOrd="0" presId="urn:microsoft.com/office/officeart/2005/8/layout/vList2"/>
    <dgm:cxn modelId="{D93435DE-1A13-49A0-9031-7215295972BA}" type="presParOf" srcId="{B69B95D4-4ECA-48E7-B19C-5E97E3DEF707}" destId="{49520B6C-06A2-4BDF-83B5-45AE1C83526B}" srcOrd="2" destOrd="0" presId="urn:microsoft.com/office/officeart/2005/8/layout/vList2"/>
    <dgm:cxn modelId="{A65820F6-57B3-430E-BDC7-9FB70E9C4EE2}" type="presParOf" srcId="{B69B95D4-4ECA-48E7-B19C-5E97E3DEF707}" destId="{A2C69E83-98A2-4605-9F15-196ED9477953}" srcOrd="3" destOrd="0" presId="urn:microsoft.com/office/officeart/2005/8/layout/vList2"/>
    <dgm:cxn modelId="{1C1533D3-EC28-415D-9DE4-A19860FBDE7F}" type="presParOf" srcId="{B69B95D4-4ECA-48E7-B19C-5E97E3DEF707}" destId="{87F81BAF-9960-4A1A-8956-E344AA47B8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B91CA-97BE-4011-8C20-CD6A2A67FD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it-IT"/>
        </a:p>
      </dgm:t>
    </dgm:pt>
    <dgm:pt modelId="{FD6CFF0A-2F72-42E0-B624-96DBE61AEEB9}">
      <dgm:prSet/>
      <dgm:spPr/>
      <dgm:t>
        <a:bodyPr/>
        <a:lstStyle/>
        <a:p>
          <a:r>
            <a:rPr lang="it-IT"/>
            <a:t>Nei primi due mesi del 2020 il numero di manifestazioni internazionali è pressoché simile al numero medio nei precedenti 4 anni.</a:t>
          </a:r>
        </a:p>
      </dgm:t>
    </dgm:pt>
    <dgm:pt modelId="{CDA5370E-C4ED-4B60-AF65-77856440E489}" type="parTrans" cxnId="{F7419864-AC65-4DDC-B89F-11AD233C1F07}">
      <dgm:prSet/>
      <dgm:spPr/>
      <dgm:t>
        <a:bodyPr/>
        <a:lstStyle/>
        <a:p>
          <a:endParaRPr lang="it-IT"/>
        </a:p>
      </dgm:t>
    </dgm:pt>
    <dgm:pt modelId="{1637AE9B-305D-476C-B329-7F4B63918B71}" type="sibTrans" cxnId="{F7419864-AC65-4DDC-B89F-11AD233C1F07}">
      <dgm:prSet/>
      <dgm:spPr/>
      <dgm:t>
        <a:bodyPr/>
        <a:lstStyle/>
        <a:p>
          <a:endParaRPr lang="it-IT"/>
        </a:p>
      </dgm:t>
    </dgm:pt>
    <dgm:pt modelId="{24E984FF-5046-4788-A77F-3B53D7B1200E}">
      <dgm:prSet/>
      <dgm:spPr/>
      <dgm:t>
        <a:bodyPr/>
        <a:lstStyle/>
        <a:p>
          <a:r>
            <a:rPr lang="it-IT"/>
            <a:t>Nel periodo successivo, marzo-dicembre, è evidente il mutamento imputabile alla pandemia: da 37 il numero medio annuale di manifestazioni internazionali nel periodo 2016-2019 a 17 nel 2020. </a:t>
          </a:r>
        </a:p>
      </dgm:t>
    </dgm:pt>
    <dgm:pt modelId="{32BDA882-1B6A-4CB2-BCA7-E3CC39ACE325}" type="parTrans" cxnId="{0EDBE056-F8AE-4723-B494-11E98B1FB073}">
      <dgm:prSet/>
      <dgm:spPr/>
      <dgm:t>
        <a:bodyPr/>
        <a:lstStyle/>
        <a:p>
          <a:endParaRPr lang="it-IT"/>
        </a:p>
      </dgm:t>
    </dgm:pt>
    <dgm:pt modelId="{8DABEE82-73B1-4E00-91CA-F4C41EEC3E37}" type="sibTrans" cxnId="{0EDBE056-F8AE-4723-B494-11E98B1FB073}">
      <dgm:prSet/>
      <dgm:spPr/>
      <dgm:t>
        <a:bodyPr/>
        <a:lstStyle/>
        <a:p>
          <a:endParaRPr lang="it-IT"/>
        </a:p>
      </dgm:t>
    </dgm:pt>
    <dgm:pt modelId="{A9723A8E-8516-45FF-940E-B15C77295DA6}" type="pres">
      <dgm:prSet presAssocID="{D3CB91CA-97BE-4011-8C20-CD6A2A67FDA9}" presName="linear" presStyleCnt="0">
        <dgm:presLayoutVars>
          <dgm:animLvl val="lvl"/>
          <dgm:resizeHandles val="exact"/>
        </dgm:presLayoutVars>
      </dgm:prSet>
      <dgm:spPr/>
    </dgm:pt>
    <dgm:pt modelId="{207E3201-11B6-489F-9E98-D210382EAEE5}" type="pres">
      <dgm:prSet presAssocID="{FD6CFF0A-2F72-42E0-B624-96DBE61AEE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AEF43E-C244-4C59-910F-BCBB4CDE6F79}" type="pres">
      <dgm:prSet presAssocID="{1637AE9B-305D-476C-B329-7F4B63918B71}" presName="spacer" presStyleCnt="0"/>
      <dgm:spPr/>
    </dgm:pt>
    <dgm:pt modelId="{5B27C797-85AC-4BF0-B70F-42383C08E5C5}" type="pres">
      <dgm:prSet presAssocID="{24E984FF-5046-4788-A77F-3B53D7B1200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7419864-AC65-4DDC-B89F-11AD233C1F07}" srcId="{D3CB91CA-97BE-4011-8C20-CD6A2A67FDA9}" destId="{FD6CFF0A-2F72-42E0-B624-96DBE61AEEB9}" srcOrd="0" destOrd="0" parTransId="{CDA5370E-C4ED-4B60-AF65-77856440E489}" sibTransId="{1637AE9B-305D-476C-B329-7F4B63918B71}"/>
    <dgm:cxn modelId="{43CDDE44-5968-464C-B001-616D1DCC6CEE}" type="presOf" srcId="{FD6CFF0A-2F72-42E0-B624-96DBE61AEEB9}" destId="{207E3201-11B6-489F-9E98-D210382EAEE5}" srcOrd="0" destOrd="0" presId="urn:microsoft.com/office/officeart/2005/8/layout/vList2"/>
    <dgm:cxn modelId="{0EDBE056-F8AE-4723-B494-11E98B1FB073}" srcId="{D3CB91CA-97BE-4011-8C20-CD6A2A67FDA9}" destId="{24E984FF-5046-4788-A77F-3B53D7B1200E}" srcOrd="1" destOrd="0" parTransId="{32BDA882-1B6A-4CB2-BCA7-E3CC39ACE325}" sibTransId="{8DABEE82-73B1-4E00-91CA-F4C41EEC3E37}"/>
    <dgm:cxn modelId="{391416D4-A776-4000-A45B-D2FDBD2139C6}" type="presOf" srcId="{D3CB91CA-97BE-4011-8C20-CD6A2A67FDA9}" destId="{A9723A8E-8516-45FF-940E-B15C77295DA6}" srcOrd="0" destOrd="0" presId="urn:microsoft.com/office/officeart/2005/8/layout/vList2"/>
    <dgm:cxn modelId="{6796D1D9-25F9-4ECD-9706-2DAF664E3F81}" type="presOf" srcId="{24E984FF-5046-4788-A77F-3B53D7B1200E}" destId="{5B27C797-85AC-4BF0-B70F-42383C08E5C5}" srcOrd="0" destOrd="0" presId="urn:microsoft.com/office/officeart/2005/8/layout/vList2"/>
    <dgm:cxn modelId="{61733F9C-BC6B-4455-930E-C0A0AC2B1467}" type="presParOf" srcId="{A9723A8E-8516-45FF-940E-B15C77295DA6}" destId="{207E3201-11B6-489F-9E98-D210382EAEE5}" srcOrd="0" destOrd="0" presId="urn:microsoft.com/office/officeart/2005/8/layout/vList2"/>
    <dgm:cxn modelId="{8AD7C9B2-0F56-4318-BAF3-1B4F81A0AD78}" type="presParOf" srcId="{A9723A8E-8516-45FF-940E-B15C77295DA6}" destId="{1EAEF43E-C244-4C59-910F-BCBB4CDE6F79}" srcOrd="1" destOrd="0" presId="urn:microsoft.com/office/officeart/2005/8/layout/vList2"/>
    <dgm:cxn modelId="{07D173A8-4F5F-4EC4-AEBD-B23B75B710BA}" type="presParOf" srcId="{A9723A8E-8516-45FF-940E-B15C77295DA6}" destId="{5B27C797-85AC-4BF0-B70F-42383C08E5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128C5-83B8-4D1C-BB29-35823F95E786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it-IT"/>
        </a:p>
      </dgm:t>
    </dgm:pt>
    <dgm:pt modelId="{775A80E9-B8C6-4E5C-A498-16F96BEA4D1C}">
      <dgm:prSet/>
      <dgm:spPr/>
      <dgm:t>
        <a:bodyPr/>
        <a:lstStyle/>
        <a:p>
          <a:r>
            <a:rPr lang="it-IT"/>
            <a:t>Nel 2020, rispetto alla media dei precedenti 4 anni, solo un espositore su tre ha partecipato alle manifestazioni fieristiche svoltesi in Emilia-Romagna. </a:t>
          </a:r>
        </a:p>
      </dgm:t>
    </dgm:pt>
    <dgm:pt modelId="{C94F1414-A45A-4EEB-AC3C-95F17921FDC6}" type="parTrans" cxnId="{0CC40772-FAF0-427D-9567-59E17898AC98}">
      <dgm:prSet/>
      <dgm:spPr/>
      <dgm:t>
        <a:bodyPr/>
        <a:lstStyle/>
        <a:p>
          <a:endParaRPr lang="it-IT"/>
        </a:p>
      </dgm:t>
    </dgm:pt>
    <dgm:pt modelId="{0C272741-F3F3-4A18-991E-A608DDA45094}" type="sibTrans" cxnId="{0CC40772-FAF0-427D-9567-59E17898AC98}">
      <dgm:prSet/>
      <dgm:spPr/>
      <dgm:t>
        <a:bodyPr/>
        <a:lstStyle/>
        <a:p>
          <a:endParaRPr lang="it-IT"/>
        </a:p>
      </dgm:t>
    </dgm:pt>
    <dgm:pt modelId="{B977EF33-129A-4816-A907-A40C81272FEF}">
      <dgm:prSet/>
      <dgm:spPr/>
      <dgm:t>
        <a:bodyPr/>
        <a:lstStyle/>
        <a:p>
          <a:r>
            <a:rPr lang="it-IT"/>
            <a:t>Sono venuti a mancare: il -64% degli espositori italiani, il -76% degli espositori esteri, il -65% degli espositori diretti.</a:t>
          </a:r>
        </a:p>
      </dgm:t>
    </dgm:pt>
    <dgm:pt modelId="{F6B4786C-15F4-4752-974E-C9003EDB718B}" type="parTrans" cxnId="{D8CA6902-BCA7-4301-A6BC-F963A40A0C62}">
      <dgm:prSet/>
      <dgm:spPr/>
      <dgm:t>
        <a:bodyPr/>
        <a:lstStyle/>
        <a:p>
          <a:endParaRPr lang="it-IT"/>
        </a:p>
      </dgm:t>
    </dgm:pt>
    <dgm:pt modelId="{955112E8-BE40-4816-AFDF-1E90F4D5B000}" type="sibTrans" cxnId="{D8CA6902-BCA7-4301-A6BC-F963A40A0C62}">
      <dgm:prSet/>
      <dgm:spPr/>
      <dgm:t>
        <a:bodyPr/>
        <a:lstStyle/>
        <a:p>
          <a:endParaRPr lang="it-IT"/>
        </a:p>
      </dgm:t>
    </dgm:pt>
    <dgm:pt modelId="{26D2D6F0-A4B0-4739-ADA4-42F5D3C59303}" type="pres">
      <dgm:prSet presAssocID="{DB5128C5-83B8-4D1C-BB29-35823F95E786}" presName="linear" presStyleCnt="0">
        <dgm:presLayoutVars>
          <dgm:animLvl val="lvl"/>
          <dgm:resizeHandles val="exact"/>
        </dgm:presLayoutVars>
      </dgm:prSet>
      <dgm:spPr/>
    </dgm:pt>
    <dgm:pt modelId="{EFAD6986-81A2-4CAC-A64E-70C76737533B}" type="pres">
      <dgm:prSet presAssocID="{775A80E9-B8C6-4E5C-A498-16F96BEA4D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98FF77-3E27-4DF6-8C7E-20689C139FF2}" type="pres">
      <dgm:prSet presAssocID="{0C272741-F3F3-4A18-991E-A608DDA45094}" presName="spacer" presStyleCnt="0"/>
      <dgm:spPr/>
    </dgm:pt>
    <dgm:pt modelId="{749F1669-6A7A-49DB-9407-EE551320D0EC}" type="pres">
      <dgm:prSet presAssocID="{B977EF33-129A-4816-A907-A40C81272FE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8CA6902-BCA7-4301-A6BC-F963A40A0C62}" srcId="{DB5128C5-83B8-4D1C-BB29-35823F95E786}" destId="{B977EF33-129A-4816-A907-A40C81272FEF}" srcOrd="1" destOrd="0" parTransId="{F6B4786C-15F4-4752-974E-C9003EDB718B}" sibTransId="{955112E8-BE40-4816-AFDF-1E90F4D5B000}"/>
    <dgm:cxn modelId="{8A6D9041-4BD6-4309-8DF6-1CF5B8A367F4}" type="presOf" srcId="{DB5128C5-83B8-4D1C-BB29-35823F95E786}" destId="{26D2D6F0-A4B0-4739-ADA4-42F5D3C59303}" srcOrd="0" destOrd="0" presId="urn:microsoft.com/office/officeart/2005/8/layout/vList2"/>
    <dgm:cxn modelId="{B1058F6A-394F-4243-9E53-BCDC9E156F44}" type="presOf" srcId="{B977EF33-129A-4816-A907-A40C81272FEF}" destId="{749F1669-6A7A-49DB-9407-EE551320D0EC}" srcOrd="0" destOrd="0" presId="urn:microsoft.com/office/officeart/2005/8/layout/vList2"/>
    <dgm:cxn modelId="{0CC40772-FAF0-427D-9567-59E17898AC98}" srcId="{DB5128C5-83B8-4D1C-BB29-35823F95E786}" destId="{775A80E9-B8C6-4E5C-A498-16F96BEA4D1C}" srcOrd="0" destOrd="0" parTransId="{C94F1414-A45A-4EEB-AC3C-95F17921FDC6}" sibTransId="{0C272741-F3F3-4A18-991E-A608DDA45094}"/>
    <dgm:cxn modelId="{813368DC-6BAE-4CD8-B8D5-58D6933C72BB}" type="presOf" srcId="{775A80E9-B8C6-4E5C-A498-16F96BEA4D1C}" destId="{EFAD6986-81A2-4CAC-A64E-70C76737533B}" srcOrd="0" destOrd="0" presId="urn:microsoft.com/office/officeart/2005/8/layout/vList2"/>
    <dgm:cxn modelId="{ED7CEEA6-5876-4C8E-94A5-C678738B9E9F}" type="presParOf" srcId="{26D2D6F0-A4B0-4739-ADA4-42F5D3C59303}" destId="{EFAD6986-81A2-4CAC-A64E-70C76737533B}" srcOrd="0" destOrd="0" presId="urn:microsoft.com/office/officeart/2005/8/layout/vList2"/>
    <dgm:cxn modelId="{ED640764-8983-485A-9098-DD809F1FD589}" type="presParOf" srcId="{26D2D6F0-A4B0-4739-ADA4-42F5D3C59303}" destId="{3098FF77-3E27-4DF6-8C7E-20689C139FF2}" srcOrd="1" destOrd="0" presId="urn:microsoft.com/office/officeart/2005/8/layout/vList2"/>
    <dgm:cxn modelId="{BE89D7C3-95A0-460E-8055-A13458CA443F}" type="presParOf" srcId="{26D2D6F0-A4B0-4739-ADA4-42F5D3C59303}" destId="{749F1669-6A7A-49DB-9407-EE551320D0E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112BD-46F5-45C7-BAF2-FA8C1EBAB492}">
      <dsp:nvSpPr>
        <dsp:cNvPr id="0" name=""/>
        <dsp:cNvSpPr/>
      </dsp:nvSpPr>
      <dsp:spPr>
        <a:xfrm>
          <a:off x="1364159" y="0"/>
          <a:ext cx="3598733" cy="25802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le fiere internazionali </a:t>
          </a:r>
          <a:r>
            <a:rPr lang="it-IT" sz="1400" b="1" kern="1200" dirty="0"/>
            <a:t>fisiche</a:t>
          </a:r>
          <a:r>
            <a:rPr lang="it-IT" sz="1400" kern="1200" dirty="0"/>
            <a:t> sono state </a:t>
          </a:r>
          <a:r>
            <a:rPr lang="it-IT" sz="1400" b="1" kern="1200" dirty="0"/>
            <a:t>87</a:t>
          </a:r>
          <a:r>
            <a:rPr lang="it-IT" sz="1400" kern="1200" dirty="0"/>
            <a:t>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58</a:t>
          </a:r>
          <a:r>
            <a:rPr lang="it-IT" sz="1400" kern="1200" dirty="0"/>
            <a:t> hanno presentato </a:t>
          </a:r>
          <a:r>
            <a:rPr lang="it-IT" sz="1400" b="1" kern="1200" dirty="0"/>
            <a:t>un’edizione speciale digitale;</a:t>
          </a:r>
          <a:r>
            <a:rPr lang="it-IT" sz="14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87</a:t>
          </a:r>
          <a:r>
            <a:rPr lang="it-IT" sz="1400" kern="1200" dirty="0"/>
            <a:t> sono state </a:t>
          </a:r>
          <a:r>
            <a:rPr lang="it-IT" sz="1400" b="1" kern="1200" dirty="0"/>
            <a:t>annullate</a:t>
          </a:r>
          <a:r>
            <a:rPr lang="it-IT" sz="1400" kern="1200" dirty="0"/>
            <a:t>. </a:t>
          </a:r>
        </a:p>
      </dsp:txBody>
      <dsp:txXfrm>
        <a:off x="2263842" y="387035"/>
        <a:ext cx="1795967" cy="1806166"/>
      </dsp:txXfrm>
    </dsp:sp>
    <dsp:sp modelId="{250E36EF-A2E3-47BC-B172-F79865D80147}">
      <dsp:nvSpPr>
        <dsp:cNvPr id="0" name=""/>
        <dsp:cNvSpPr/>
      </dsp:nvSpPr>
      <dsp:spPr>
        <a:xfrm>
          <a:off x="232538" y="171529"/>
          <a:ext cx="2084185" cy="2187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 termine gli eventi internazionali tenuti nel 2020 sono stati </a:t>
          </a:r>
          <a:r>
            <a:rPr lang="it-IT" sz="1400" b="1" kern="1200" dirty="0"/>
            <a:t>complessivamente 144: </a:t>
          </a:r>
          <a:endParaRPr lang="it-IT" sz="1400" kern="1200" dirty="0"/>
        </a:p>
      </dsp:txBody>
      <dsp:txXfrm>
        <a:off x="537760" y="491915"/>
        <a:ext cx="1473741" cy="1546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A18E6-36F7-47DB-BBB1-03D84D9E9870}">
      <dsp:nvSpPr>
        <dsp:cNvPr id="0" name=""/>
        <dsp:cNvSpPr/>
      </dsp:nvSpPr>
      <dsp:spPr>
        <a:xfrm>
          <a:off x="0" y="70988"/>
          <a:ext cx="8575252" cy="604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Il confronto tra i dati statistici fieristici certificati e misurati nel 2020 e nel 2019 mette in evidenza l’effetto della pandemia sulle fiere internazionali: sono più che dimezzate le manifestazioni fieristiche (-56%);maggiore è il calo della superficie affittata (-74%), degli espositori (-76%) e dei visitatori (-77%). In particolare la flessione è superiore tra i visitatori esteri (-89%) e gli espositori esteri (-77%). </a:t>
          </a:r>
        </a:p>
      </dsp:txBody>
      <dsp:txXfrm>
        <a:off x="29528" y="100516"/>
        <a:ext cx="8516196" cy="545834"/>
      </dsp:txXfrm>
    </dsp:sp>
    <dsp:sp modelId="{49520B6C-06A2-4BDF-83B5-45AE1C83526B}">
      <dsp:nvSpPr>
        <dsp:cNvPr id="0" name=""/>
        <dsp:cNvSpPr/>
      </dsp:nvSpPr>
      <dsp:spPr>
        <a:xfrm>
          <a:off x="0" y="673065"/>
          <a:ext cx="8575252" cy="60489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Considerando i periodi in cui sono state effettuate le manifestazioni internazionali, nei primi due mesi del 2020 si osserva una crescita delle manifestazioni internazionali certificate.</a:t>
          </a:r>
        </a:p>
      </dsp:txBody>
      <dsp:txXfrm>
        <a:off x="29528" y="702593"/>
        <a:ext cx="8516196" cy="545834"/>
      </dsp:txXfrm>
    </dsp:sp>
    <dsp:sp modelId="{87F81BAF-9960-4A1A-8956-E344AA47B87B}">
      <dsp:nvSpPr>
        <dsp:cNvPr id="0" name=""/>
        <dsp:cNvSpPr/>
      </dsp:nvSpPr>
      <dsp:spPr>
        <a:xfrm>
          <a:off x="0" y="1309636"/>
          <a:ext cx="8575252" cy="6048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La pandemia blocca l’andamento positivo e nel periodo successivo al D.L. n.6 del 23 febbraio 2020 si registra un forte calo delle manifestazioni (-75%). La superficie affittata è, rispetto al periodo corrispondente nel 2019, in calo del -93% così come gli espositori che si riducono del -92% e i visitatori crollano, in particolare quelli esteri, del -99%.</a:t>
          </a:r>
        </a:p>
      </dsp:txBody>
      <dsp:txXfrm>
        <a:off x="29528" y="1339164"/>
        <a:ext cx="8516196" cy="545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E3201-11B6-489F-9E98-D210382EAEE5}">
      <dsp:nvSpPr>
        <dsp:cNvPr id="0" name=""/>
        <dsp:cNvSpPr/>
      </dsp:nvSpPr>
      <dsp:spPr>
        <a:xfrm>
          <a:off x="0" y="67034"/>
          <a:ext cx="4243920" cy="10568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Nei primi due mesi del 2020 il numero di manifestazioni internazionali è pressoché simile al numero medio nei precedenti 4 anni.</a:t>
          </a:r>
        </a:p>
      </dsp:txBody>
      <dsp:txXfrm>
        <a:off x="51591" y="118625"/>
        <a:ext cx="4140738" cy="953657"/>
      </dsp:txXfrm>
    </dsp:sp>
    <dsp:sp modelId="{5B27C797-85AC-4BF0-B70F-42383C08E5C5}">
      <dsp:nvSpPr>
        <dsp:cNvPr id="0" name=""/>
        <dsp:cNvSpPr/>
      </dsp:nvSpPr>
      <dsp:spPr>
        <a:xfrm>
          <a:off x="0" y="1167074"/>
          <a:ext cx="4243920" cy="10568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Nel periodo successivo, marzo-dicembre, è evidente il mutamento imputabile alla pandemia: da 37 il numero medio annuale di manifestazioni internazionali nel periodo 2016-2019 a 17 nel 2020. </a:t>
          </a:r>
        </a:p>
      </dsp:txBody>
      <dsp:txXfrm>
        <a:off x="51591" y="1218665"/>
        <a:ext cx="4140738" cy="953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D6986-81A2-4CAC-A64E-70C76737533B}">
      <dsp:nvSpPr>
        <dsp:cNvPr id="0" name=""/>
        <dsp:cNvSpPr/>
      </dsp:nvSpPr>
      <dsp:spPr>
        <a:xfrm>
          <a:off x="0" y="112782"/>
          <a:ext cx="4572000" cy="879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Nel 2020, rispetto alla media dei precedenti 4 anni, solo un espositore su tre ha partecipato alle manifestazioni fieristiche svoltesi in Emilia-Romagna. </a:t>
          </a:r>
        </a:p>
      </dsp:txBody>
      <dsp:txXfrm>
        <a:off x="42950" y="155732"/>
        <a:ext cx="4486100" cy="793940"/>
      </dsp:txXfrm>
    </dsp:sp>
    <dsp:sp modelId="{749F1669-6A7A-49DB-9407-EE551320D0EC}">
      <dsp:nvSpPr>
        <dsp:cNvPr id="0" name=""/>
        <dsp:cNvSpPr/>
      </dsp:nvSpPr>
      <dsp:spPr>
        <a:xfrm>
          <a:off x="0" y="1038702"/>
          <a:ext cx="4572000" cy="87984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Sono venuti a mancare: il -64% degli espositori italiani, il -76% degli espositori esteri, il -65% degli espositori diretti.</a:t>
          </a:r>
        </a:p>
      </dsp:txBody>
      <dsp:txXfrm>
        <a:off x="42950" y="1081652"/>
        <a:ext cx="4486100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0.29518</cdr:x>
      <cdr:y>0.43731</cdr:y>
    </cdr:from>
    <cdr:to>
      <cdr:x>0.90546</cdr:x>
      <cdr:y>0.51412</cdr:y>
    </cdr:to>
    <cdr:sp macro="" textlink="">
      <cdr:nvSpPr>
        <cdr:cNvPr id="2" name="Parentesi graffa chiusa 1">
          <a:extLst xmlns:a="http://schemas.openxmlformats.org/drawingml/2006/main">
            <a:ext uri="{FF2B5EF4-FFF2-40B4-BE49-F238E27FC236}">
              <a16:creationId xmlns:a16="http://schemas.microsoft.com/office/drawing/2014/main" id="{9D509C58-D063-4778-96DA-BC5716850797}"/>
            </a:ext>
          </a:extLst>
        </cdr:cNvPr>
        <cdr:cNvSpPr/>
      </cdr:nvSpPr>
      <cdr:spPr>
        <a:xfrm xmlns:a="http://schemas.openxmlformats.org/drawingml/2006/main" rot="5400000">
          <a:off x="5081885" y="-1168705"/>
          <a:ext cx="238126" cy="5287224"/>
        </a:xfrm>
        <a:prstGeom xmlns:a="http://schemas.openxmlformats.org/drawingml/2006/main" prst="rightBrace">
          <a:avLst>
            <a:gd name="adj1" fmla="val 29629"/>
            <a:gd name="adj2" fmla="val 50000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57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0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2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40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01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56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71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40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80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6EEC-DA8A-4C6E-A3BF-74E86FACDDD4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9F08-8E48-401D-84D7-A12E420665C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8DA4F8-BB72-4AEC-919E-CA5D821F40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289" y="147040"/>
            <a:ext cx="2191165" cy="3130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74414C-AA65-4175-A80E-B9FCA9E327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1211" y="467432"/>
            <a:ext cx="2313321" cy="40464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EC02C13-0AD5-43F2-8983-B24C6586B89C}"/>
              </a:ext>
            </a:extLst>
          </p:cNvPr>
          <p:cNvSpPr/>
          <p:nvPr userDrawn="1"/>
        </p:nvSpPr>
        <p:spPr>
          <a:xfrm>
            <a:off x="5164671" y="138573"/>
            <a:ext cx="365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Assessorato allo Sviluppo</a:t>
            </a:r>
          </a:p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Economico della Regione Emilia Romagna | </a:t>
            </a:r>
            <a:r>
              <a:rPr lang="it-IT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net</a:t>
            </a:r>
            <a:r>
              <a:rPr lang="it-IT" b="1" baseline="30000" dirty="0" err="1">
                <a:solidFill>
                  <a:srgbClr val="3366FF"/>
                </a:solidFill>
                <a:latin typeface="Helvetica Neue"/>
                <a:cs typeface="Helvetica Neue"/>
              </a:rPr>
              <a:t>s</a:t>
            </a:r>
            <a:endParaRPr lang="it-IT" b="1" baseline="300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838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chart" Target="../charts/chart2.xml"/><Relationship Id="rId5" Type="http://schemas.openxmlformats.org/officeDocument/2006/relationships/diagramData" Target="../diagrams/data1.xml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microsoft.com/office/2007/relationships/diagramDrawing" Target="../diagrams/drawing2.xml"/><Relationship Id="rId5" Type="http://schemas.openxmlformats.org/officeDocument/2006/relationships/chart" Target="../charts/chart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openxmlformats.org/officeDocument/2006/relationships/diagramColors" Target="../diagrams/colors3.xml"/><Relationship Id="rId5" Type="http://schemas.openxmlformats.org/officeDocument/2006/relationships/chart" Target="../charts/chart5.xml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11" Type="http://schemas.microsoft.com/office/2007/relationships/diagramDrawing" Target="../diagrams/drawing4.xml"/><Relationship Id="rId5" Type="http://schemas.openxmlformats.org/officeDocument/2006/relationships/chart" Target="../charts/chart10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DDFF9C-B2A1-4D87-8618-2DD00C2898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097" y="2460611"/>
            <a:ext cx="3797603" cy="42271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909B10-403E-4095-A08C-02BC09F33DC0}"/>
              </a:ext>
            </a:extLst>
          </p:cNvPr>
          <p:cNvSpPr txBox="1"/>
          <p:nvPr/>
        </p:nvSpPr>
        <p:spPr>
          <a:xfrm>
            <a:off x="536133" y="750997"/>
            <a:ext cx="7682657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2000" b="1" dirty="0">
                <a:latin typeface="Helvetica Neue"/>
                <a:cs typeface="Helvetica Neue"/>
              </a:rPr>
              <a:t>L’ATTIVITA’ FIERISTICA IN EMILIA-ROMAGNA</a:t>
            </a:r>
          </a:p>
          <a:p>
            <a:pPr algn="ctr"/>
            <a:endParaRPr lang="it-IT" sz="1400" dirty="0">
              <a:latin typeface="Helvetica Neue"/>
              <a:cs typeface="Helvetica Neue"/>
            </a:endParaRPr>
          </a:p>
          <a:p>
            <a:pPr algn="ctr"/>
            <a:r>
              <a:rPr lang="it-IT" sz="2800" b="1" i="1" dirty="0">
                <a:effectLst/>
                <a:latin typeface="Helvetica 55 Roman"/>
                <a:ea typeface="Calibri" panose="020F0502020204030204" pitchFamily="34" charset="0"/>
                <a:cs typeface="Helvetica 55 Roman"/>
              </a:rPr>
              <a:t>L’INDUSTRIA FIERISTICA REGIONALE </a:t>
            </a:r>
          </a:p>
          <a:p>
            <a:pPr algn="ctr"/>
            <a:r>
              <a:rPr lang="it-IT" sz="2800" b="1" i="1" dirty="0">
                <a:effectLst/>
                <a:latin typeface="Helvetica 55 Roman"/>
                <a:ea typeface="Calibri" panose="020F0502020204030204" pitchFamily="34" charset="0"/>
                <a:cs typeface="Helvetica 55 Roman"/>
              </a:rPr>
              <a:t>NELL’ANNO DELLA PANDEMIA</a:t>
            </a:r>
            <a:endParaRPr lang="it-IT" sz="2800" b="1" dirty="0">
              <a:effectLst/>
              <a:latin typeface="Helvetica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latin typeface="Helvetica Neue"/>
              <a:cs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3C25E2-EDAD-44E3-867F-2E6675D66EF1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38" y="1669657"/>
            <a:ext cx="2634426" cy="29300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1724F8-0490-4D12-9D5C-BE47A4098032}"/>
              </a:ext>
            </a:extLst>
          </p:cNvPr>
          <p:cNvSpPr txBox="1"/>
          <p:nvPr/>
        </p:nvSpPr>
        <p:spPr>
          <a:xfrm>
            <a:off x="5432079" y="2758183"/>
            <a:ext cx="171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r>
              <a:rPr lang="it-IT" sz="1600" dirty="0"/>
              <a:t>RAPPORTO 2020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E98CEA-F031-406F-9E95-E0C0C77C2D39}"/>
              </a:ext>
            </a:extLst>
          </p:cNvPr>
          <p:cNvSpPr txBox="1"/>
          <p:nvPr/>
        </p:nvSpPr>
        <p:spPr>
          <a:xfrm>
            <a:off x="1" y="5643987"/>
            <a:ext cx="9143999" cy="646331"/>
          </a:xfrm>
          <a:prstGeom prst="rect">
            <a:avLst/>
          </a:prstGeom>
          <a:solidFill>
            <a:srgbClr val="A2DEB9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latin typeface="Helvetica 55 Roman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119570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39FC5C-BE2A-4B19-A62B-9DAF832CA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89" y="147040"/>
            <a:ext cx="2191165" cy="3130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B5B186-CF68-452D-BFB1-3A2969448A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11" y="467432"/>
            <a:ext cx="2313321" cy="404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3FD6E39-7AEF-4AA3-AAD4-72CEA5F1C05C}"/>
              </a:ext>
            </a:extLst>
          </p:cNvPr>
          <p:cNvSpPr/>
          <p:nvPr/>
        </p:nvSpPr>
        <p:spPr>
          <a:xfrm>
            <a:off x="5164671" y="138573"/>
            <a:ext cx="365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Assessorato allo Sviluppo</a:t>
            </a:r>
          </a:p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Economico della Regione Emilia Romagna | </a:t>
            </a:r>
            <a:r>
              <a:rPr lang="it-IT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net</a:t>
            </a:r>
            <a:r>
              <a:rPr lang="it-IT" b="1" baseline="30000" dirty="0" err="1">
                <a:solidFill>
                  <a:srgbClr val="3366FF"/>
                </a:solidFill>
                <a:latin typeface="Helvetica Neue"/>
                <a:cs typeface="Helvetica Neue"/>
              </a:rPr>
              <a:t>s</a:t>
            </a:r>
            <a:endParaRPr lang="it-IT" b="1" baseline="300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C94CB-645F-44C5-9756-04DD126AF2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320" y="0"/>
            <a:ext cx="318680" cy="6858000"/>
          </a:xfrm>
          <a:prstGeom prst="rect">
            <a:avLst/>
          </a:prstGeom>
        </p:spPr>
      </p:pic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64C34E89-7259-4B72-88A2-441320990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876582"/>
              </p:ext>
            </p:extLst>
          </p:nvPr>
        </p:nvGraphicFramePr>
        <p:xfrm>
          <a:off x="0" y="1892175"/>
          <a:ext cx="6201623" cy="258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0721721-70FD-4F7E-9DB3-41D233F5CD39}"/>
              </a:ext>
            </a:extLst>
          </p:cNvPr>
          <p:cNvSpPr txBox="1"/>
          <p:nvPr/>
        </p:nvSpPr>
        <p:spPr>
          <a:xfrm>
            <a:off x="0" y="1241583"/>
            <a:ext cx="8815920" cy="461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2020 in Italia 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rano previste 232 manifestazioni internazionali</a:t>
            </a:r>
            <a:endParaRPr lang="it-IT" sz="2400" dirty="0"/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8C79E34E-7540-4A91-9D9D-2E32F0310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922007"/>
              </p:ext>
            </p:extLst>
          </p:nvPr>
        </p:nvGraphicFramePr>
        <p:xfrm>
          <a:off x="4407960" y="1792332"/>
          <a:ext cx="432755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CEB5BF4A-3827-499E-ABCE-1134C8F08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173095"/>
              </p:ext>
            </p:extLst>
          </p:nvPr>
        </p:nvGraphicFramePr>
        <p:xfrm>
          <a:off x="0" y="4572254"/>
          <a:ext cx="8815920" cy="228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Titolo 1">
            <a:extLst>
              <a:ext uri="{FF2B5EF4-FFF2-40B4-BE49-F238E27FC236}">
                <a16:creationId xmlns:a16="http://schemas.microsoft.com/office/drawing/2014/main" id="{64502B0A-EC0B-4BEA-B63B-AEBAB9C48EC1}"/>
              </a:ext>
            </a:extLst>
          </p:cNvPr>
          <p:cNvSpPr txBox="1">
            <a:spLocks/>
          </p:cNvSpPr>
          <p:nvPr/>
        </p:nvSpPr>
        <p:spPr>
          <a:xfrm>
            <a:off x="392146" y="787574"/>
            <a:ext cx="8359707" cy="35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elvetica Neue"/>
                <a:ea typeface="+mj-ea"/>
                <a:cs typeface="Helvetica Neue"/>
              </a:rPr>
              <a:t>FIERE INTERNAZIONALI IN ITALIA </a:t>
            </a:r>
          </a:p>
        </p:txBody>
      </p:sp>
    </p:spTree>
    <p:extLst>
      <p:ext uri="{BB962C8B-B14F-4D97-AF65-F5344CB8AC3E}">
        <p14:creationId xmlns:p14="http://schemas.microsoft.com/office/powerpoint/2010/main" val="313719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39FC5C-BE2A-4B19-A62B-9DAF832CA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89" y="147040"/>
            <a:ext cx="2191165" cy="3130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B5B186-CF68-452D-BFB1-3A2969448A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11" y="467432"/>
            <a:ext cx="2313321" cy="404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3FD6E39-7AEF-4AA3-AAD4-72CEA5F1C05C}"/>
              </a:ext>
            </a:extLst>
          </p:cNvPr>
          <p:cNvSpPr/>
          <p:nvPr/>
        </p:nvSpPr>
        <p:spPr>
          <a:xfrm>
            <a:off x="5164671" y="138573"/>
            <a:ext cx="365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Assessorato allo Sviluppo</a:t>
            </a:r>
          </a:p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Economico della Regione Emilia Romagna | </a:t>
            </a:r>
            <a:r>
              <a:rPr lang="it-IT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net</a:t>
            </a:r>
            <a:r>
              <a:rPr lang="it-IT" b="1" baseline="30000" dirty="0" err="1">
                <a:solidFill>
                  <a:srgbClr val="3366FF"/>
                </a:solidFill>
                <a:latin typeface="Helvetica Neue"/>
                <a:cs typeface="Helvetica Neue"/>
              </a:rPr>
              <a:t>s</a:t>
            </a:r>
            <a:endParaRPr lang="it-IT" b="1" baseline="300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C94CB-645F-44C5-9756-04DD126AF2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320" y="0"/>
            <a:ext cx="31868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72B931-6C60-467A-AB5C-2798506867EF}"/>
              </a:ext>
            </a:extLst>
          </p:cNvPr>
          <p:cNvSpPr txBox="1"/>
          <p:nvPr/>
        </p:nvSpPr>
        <p:spPr>
          <a:xfrm>
            <a:off x="-1" y="690798"/>
            <a:ext cx="881591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  <a:ea typeface="+mj-ea"/>
              </a:rPr>
              <a:t>FIERE INTERNAZIONALI IN LOMBARDIA, EMILIA-ROMAGNA E VENETO - CONFRONTO ANNI 2019-2020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ECF4591-1DBC-4ED7-89F5-29C9E7C8D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993060"/>
              </p:ext>
            </p:extLst>
          </p:nvPr>
        </p:nvGraphicFramePr>
        <p:xfrm>
          <a:off x="116978" y="1411930"/>
          <a:ext cx="3857493" cy="344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3FA581B-3B0E-4EF8-9C8D-92A012042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509730"/>
              </p:ext>
            </p:extLst>
          </p:nvPr>
        </p:nvGraphicFramePr>
        <p:xfrm>
          <a:off x="4490519" y="1411931"/>
          <a:ext cx="4325400" cy="344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9556314F-8CCC-44C9-98D1-623716CE2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140023"/>
              </p:ext>
            </p:extLst>
          </p:nvPr>
        </p:nvGraphicFramePr>
        <p:xfrm>
          <a:off x="152289" y="4839088"/>
          <a:ext cx="8575252" cy="195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890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39FC5C-BE2A-4B19-A62B-9DAF832CA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89" y="147040"/>
            <a:ext cx="2191165" cy="3130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B5B186-CF68-452D-BFB1-3A2969448A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11" y="467432"/>
            <a:ext cx="2313321" cy="404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3FD6E39-7AEF-4AA3-AAD4-72CEA5F1C05C}"/>
              </a:ext>
            </a:extLst>
          </p:cNvPr>
          <p:cNvSpPr/>
          <p:nvPr/>
        </p:nvSpPr>
        <p:spPr>
          <a:xfrm>
            <a:off x="5164671" y="138573"/>
            <a:ext cx="365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Assessorato allo Sviluppo</a:t>
            </a:r>
          </a:p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Economico della Regione Emilia Romagna | </a:t>
            </a:r>
            <a:r>
              <a:rPr lang="it-IT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net</a:t>
            </a:r>
            <a:r>
              <a:rPr lang="it-IT" b="1" baseline="30000" dirty="0" err="1">
                <a:solidFill>
                  <a:srgbClr val="3366FF"/>
                </a:solidFill>
                <a:latin typeface="Helvetica Neue"/>
                <a:cs typeface="Helvetica Neue"/>
              </a:rPr>
              <a:t>s</a:t>
            </a:r>
            <a:endParaRPr lang="it-IT" b="1" baseline="300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C94CB-645F-44C5-9756-04DD126AF2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320" y="0"/>
            <a:ext cx="318680" cy="6858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F05A118-B89B-4664-8C0E-33DC5F2FE70F}"/>
              </a:ext>
            </a:extLst>
          </p:cNvPr>
          <p:cNvSpPr txBox="1">
            <a:spLocks/>
          </p:cNvSpPr>
          <p:nvPr/>
        </p:nvSpPr>
        <p:spPr>
          <a:xfrm>
            <a:off x="152289" y="891575"/>
            <a:ext cx="8359707" cy="815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  <a:cs typeface="Helvetica Neue"/>
              </a:rPr>
              <a:t>L’ATTIVITA’ FIERISTICA DELLA REGIONE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  <a:cs typeface="Helvetica Neue"/>
              </a:rPr>
              <a:t>EMILIA-ROMAGNA – </a:t>
            </a: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  <a:cs typeface="Helvetica Neue"/>
              </a:rPr>
              <a:t>ANNO 2020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56A3C61-BE2E-47FE-886E-BE51EA672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360002"/>
              </p:ext>
            </p:extLst>
          </p:nvPr>
        </p:nvGraphicFramePr>
        <p:xfrm>
          <a:off x="0" y="1671499"/>
          <a:ext cx="4807390" cy="246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1BB63569-5514-4900-800E-D09BBDEF4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339159"/>
              </p:ext>
            </p:extLst>
          </p:nvPr>
        </p:nvGraphicFramePr>
        <p:xfrm>
          <a:off x="9400" y="3974353"/>
          <a:ext cx="4487630" cy="281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0C95753A-99FA-4EA2-9622-ECFF409F3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483510"/>
              </p:ext>
            </p:extLst>
          </p:nvPr>
        </p:nvGraphicFramePr>
        <p:xfrm>
          <a:off x="4337690" y="3983348"/>
          <a:ext cx="4487630" cy="281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7BB7B09-F10B-4CCF-848F-7F0A2D5F06D8}"/>
              </a:ext>
            </a:extLst>
          </p:cNvPr>
          <p:cNvSpPr txBox="1"/>
          <p:nvPr/>
        </p:nvSpPr>
        <p:spPr>
          <a:xfrm rot="16200000">
            <a:off x="4069439" y="5195158"/>
            <a:ext cx="855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GENNAIO - FEBBRAIO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BC1D50-1F8C-4B89-AC14-7C4BEFCB7213}"/>
              </a:ext>
            </a:extLst>
          </p:cNvPr>
          <p:cNvSpPr txBox="1"/>
          <p:nvPr/>
        </p:nvSpPr>
        <p:spPr>
          <a:xfrm rot="16200000">
            <a:off x="4069438" y="6050339"/>
            <a:ext cx="855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MARZO - DICEMBRE</a:t>
            </a:r>
          </a:p>
        </p:txBody>
      </p:sp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id="{2F6DE161-5063-4195-8F82-63BE26C01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071116"/>
              </p:ext>
            </p:extLst>
          </p:nvPr>
        </p:nvGraphicFramePr>
        <p:xfrm>
          <a:off x="4572000" y="1707077"/>
          <a:ext cx="4243920" cy="229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2440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39FC5C-BE2A-4B19-A62B-9DAF832CA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89" y="147040"/>
            <a:ext cx="2191165" cy="3130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B5B186-CF68-452D-BFB1-3A2969448A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11" y="467432"/>
            <a:ext cx="2313321" cy="404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3FD6E39-7AEF-4AA3-AAD4-72CEA5F1C05C}"/>
              </a:ext>
            </a:extLst>
          </p:cNvPr>
          <p:cNvSpPr/>
          <p:nvPr/>
        </p:nvSpPr>
        <p:spPr>
          <a:xfrm>
            <a:off x="5164671" y="138573"/>
            <a:ext cx="365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Assessorato allo Sviluppo</a:t>
            </a:r>
          </a:p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Economico della Regione Emilia Romagna | </a:t>
            </a:r>
            <a:r>
              <a:rPr lang="it-IT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net</a:t>
            </a:r>
            <a:r>
              <a:rPr lang="it-IT" b="1" baseline="30000" dirty="0" err="1">
                <a:solidFill>
                  <a:srgbClr val="3366FF"/>
                </a:solidFill>
                <a:latin typeface="Helvetica Neue"/>
                <a:cs typeface="Helvetica Neue"/>
              </a:rPr>
              <a:t>s</a:t>
            </a:r>
            <a:endParaRPr lang="it-IT" b="1" baseline="300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C94CB-645F-44C5-9756-04DD126AF2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320" y="0"/>
            <a:ext cx="318680" cy="6858000"/>
          </a:xfrm>
          <a:prstGeom prst="rect">
            <a:avLst/>
          </a:prstGeom>
        </p:spPr>
      </p:pic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EC45593-D8F1-4087-8796-F4717D281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024123"/>
              </p:ext>
            </p:extLst>
          </p:nvPr>
        </p:nvGraphicFramePr>
        <p:xfrm>
          <a:off x="0" y="1034860"/>
          <a:ext cx="4598893" cy="276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11C23A61-25AB-4368-A4FF-410C95177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582248"/>
              </p:ext>
            </p:extLst>
          </p:nvPr>
        </p:nvGraphicFramePr>
        <p:xfrm>
          <a:off x="104383" y="3655252"/>
          <a:ext cx="8663631" cy="310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asella di testo 55">
            <a:extLst>
              <a:ext uri="{FF2B5EF4-FFF2-40B4-BE49-F238E27FC236}">
                <a16:creationId xmlns:a16="http://schemas.microsoft.com/office/drawing/2014/main" id="{068B4C71-419B-41EF-A267-11DE29404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813" y="5223556"/>
            <a:ext cx="597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-79%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AFE840A-4A36-4502-B74A-509FD643EB47}"/>
              </a:ext>
            </a:extLst>
          </p:cNvPr>
          <p:cNvSpPr txBox="1"/>
          <p:nvPr/>
        </p:nvSpPr>
        <p:spPr>
          <a:xfrm>
            <a:off x="4381341" y="1495424"/>
            <a:ext cx="4386673" cy="9814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ai precedenti 4 anni, le fiere internazionali emiliano-romagnolo, nel 2020 hanno perso il 79% dei mq. affittati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219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39FC5C-BE2A-4B19-A62B-9DAF832CA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89" y="147040"/>
            <a:ext cx="2191165" cy="3130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B5B186-CF68-452D-BFB1-3A2969448A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11" y="467432"/>
            <a:ext cx="2313321" cy="404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3FD6E39-7AEF-4AA3-AAD4-72CEA5F1C05C}"/>
              </a:ext>
            </a:extLst>
          </p:cNvPr>
          <p:cNvSpPr/>
          <p:nvPr/>
        </p:nvSpPr>
        <p:spPr>
          <a:xfrm>
            <a:off x="5164671" y="138573"/>
            <a:ext cx="365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Assessorato allo Sviluppo</a:t>
            </a:r>
          </a:p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Economico della Regione Emilia Romagna | </a:t>
            </a:r>
            <a:r>
              <a:rPr lang="it-IT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net</a:t>
            </a:r>
            <a:r>
              <a:rPr lang="it-IT" b="1" baseline="30000" dirty="0" err="1">
                <a:solidFill>
                  <a:srgbClr val="3366FF"/>
                </a:solidFill>
                <a:latin typeface="Helvetica Neue"/>
                <a:cs typeface="Helvetica Neue"/>
              </a:rPr>
              <a:t>s</a:t>
            </a:r>
            <a:endParaRPr lang="it-IT" b="1" baseline="300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C94CB-645F-44C5-9756-04DD126AF2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320" y="0"/>
            <a:ext cx="318680" cy="6858000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89847FD-218E-4150-AE63-6B500F5FA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076501"/>
              </p:ext>
            </p:extLst>
          </p:nvPr>
        </p:nvGraphicFramePr>
        <p:xfrm>
          <a:off x="91211" y="879440"/>
          <a:ext cx="4399308" cy="302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EBC00541-A620-4331-96A2-D77B361F6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015151"/>
              </p:ext>
            </p:extLst>
          </p:nvPr>
        </p:nvGraphicFramePr>
        <p:xfrm>
          <a:off x="152289" y="3648546"/>
          <a:ext cx="8548091" cy="320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8247BCB5-C705-4DC1-B8A9-815AEEF90D5C}"/>
              </a:ext>
            </a:extLst>
          </p:cNvPr>
          <p:cNvSpPr/>
          <p:nvPr/>
        </p:nvSpPr>
        <p:spPr>
          <a:xfrm rot="5400000">
            <a:off x="5411188" y="3386726"/>
            <a:ext cx="156178" cy="3002036"/>
          </a:xfrm>
          <a:prstGeom prst="rightBrace">
            <a:avLst>
              <a:gd name="adj1" fmla="val 8331"/>
              <a:gd name="adj2" fmla="val 503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CEAF2682-06F8-45A1-92DA-70116F137421}"/>
              </a:ext>
            </a:extLst>
          </p:cNvPr>
          <p:cNvSpPr/>
          <p:nvPr/>
        </p:nvSpPr>
        <p:spPr>
          <a:xfrm rot="5400000">
            <a:off x="3407495" y="4548237"/>
            <a:ext cx="156178" cy="1557196"/>
          </a:xfrm>
          <a:prstGeom prst="rightBrace">
            <a:avLst>
              <a:gd name="adj1" fmla="val 8332"/>
              <a:gd name="adj2" fmla="val 503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D09A0CC7-F097-4114-8B12-14DF543EB61A}"/>
              </a:ext>
            </a:extLst>
          </p:cNvPr>
          <p:cNvSpPr/>
          <p:nvPr/>
        </p:nvSpPr>
        <p:spPr>
          <a:xfrm rot="5400000">
            <a:off x="6203332" y="3800773"/>
            <a:ext cx="156178" cy="3950677"/>
          </a:xfrm>
          <a:prstGeom prst="rightBrace">
            <a:avLst>
              <a:gd name="adj1" fmla="val 8331"/>
              <a:gd name="adj2" fmla="val 503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3A8A0C00-991B-4824-BD83-8DC760B759AA}"/>
              </a:ext>
            </a:extLst>
          </p:cNvPr>
          <p:cNvSpPr/>
          <p:nvPr/>
        </p:nvSpPr>
        <p:spPr>
          <a:xfrm rot="5400000">
            <a:off x="5129183" y="4867766"/>
            <a:ext cx="166350" cy="2684702"/>
          </a:xfrm>
          <a:prstGeom prst="rightBrace">
            <a:avLst>
              <a:gd name="adj1" fmla="val 8331"/>
              <a:gd name="adj2" fmla="val 503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C5D045B3-C8AA-4A37-8D00-F9F6FD747D91}"/>
              </a:ext>
            </a:extLst>
          </p:cNvPr>
          <p:cNvSpPr/>
          <p:nvPr/>
        </p:nvSpPr>
        <p:spPr>
          <a:xfrm rot="5400000">
            <a:off x="3138571" y="6054426"/>
            <a:ext cx="156179" cy="1171588"/>
          </a:xfrm>
          <a:prstGeom prst="rightBrace">
            <a:avLst>
              <a:gd name="adj1" fmla="val 8331"/>
              <a:gd name="adj2" fmla="val 503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 di testo 59">
            <a:extLst>
              <a:ext uri="{FF2B5EF4-FFF2-40B4-BE49-F238E27FC236}">
                <a16:creationId xmlns:a16="http://schemas.microsoft.com/office/drawing/2014/main" id="{DEC43016-63DC-4FF4-8495-7B798C6E7CAA}"/>
              </a:ext>
            </a:extLst>
          </p:cNvPr>
          <p:cNvSpPr txBox="1"/>
          <p:nvPr/>
        </p:nvSpPr>
        <p:spPr>
          <a:xfrm>
            <a:off x="5445190" y="4843114"/>
            <a:ext cx="484830" cy="246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-64%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sella di testo 60">
            <a:extLst>
              <a:ext uri="{FF2B5EF4-FFF2-40B4-BE49-F238E27FC236}">
                <a16:creationId xmlns:a16="http://schemas.microsoft.com/office/drawing/2014/main" id="{8EF64AD8-1C7A-4B34-8997-C485CFC8AA42}"/>
              </a:ext>
            </a:extLst>
          </p:cNvPr>
          <p:cNvSpPr txBox="1"/>
          <p:nvPr/>
        </p:nvSpPr>
        <p:spPr>
          <a:xfrm>
            <a:off x="3424485" y="5281734"/>
            <a:ext cx="563774" cy="246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-76%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sella di testo 59">
            <a:extLst>
              <a:ext uri="{FF2B5EF4-FFF2-40B4-BE49-F238E27FC236}">
                <a16:creationId xmlns:a16="http://schemas.microsoft.com/office/drawing/2014/main" id="{F8E00516-D580-44F2-BC3D-CB61B31080D5}"/>
              </a:ext>
            </a:extLst>
          </p:cNvPr>
          <p:cNvSpPr txBox="1"/>
          <p:nvPr/>
        </p:nvSpPr>
        <p:spPr>
          <a:xfrm>
            <a:off x="6173090" y="5695758"/>
            <a:ext cx="484830" cy="246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-65%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 di testo 59">
            <a:extLst>
              <a:ext uri="{FF2B5EF4-FFF2-40B4-BE49-F238E27FC236}">
                <a16:creationId xmlns:a16="http://schemas.microsoft.com/office/drawing/2014/main" id="{C5C83E8D-94CB-4C37-952B-6FDFCF31EDBA}"/>
              </a:ext>
            </a:extLst>
          </p:cNvPr>
          <p:cNvSpPr txBox="1"/>
          <p:nvPr/>
        </p:nvSpPr>
        <p:spPr>
          <a:xfrm>
            <a:off x="5164671" y="6127413"/>
            <a:ext cx="484830" cy="246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-62%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 di testo 59">
            <a:extLst>
              <a:ext uri="{FF2B5EF4-FFF2-40B4-BE49-F238E27FC236}">
                <a16:creationId xmlns:a16="http://schemas.microsoft.com/office/drawing/2014/main" id="{A8511A62-26C8-419F-914F-6F7AE0E8B11D}"/>
              </a:ext>
            </a:extLst>
          </p:cNvPr>
          <p:cNvSpPr txBox="1"/>
          <p:nvPr/>
        </p:nvSpPr>
        <p:spPr>
          <a:xfrm>
            <a:off x="3182070" y="6575119"/>
            <a:ext cx="484830" cy="246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-74%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ma 24">
            <a:extLst>
              <a:ext uri="{FF2B5EF4-FFF2-40B4-BE49-F238E27FC236}">
                <a16:creationId xmlns:a16="http://schemas.microsoft.com/office/drawing/2014/main" id="{C80D84BA-191B-4F70-B426-16C898D23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191232"/>
              </p:ext>
            </p:extLst>
          </p:nvPr>
        </p:nvGraphicFramePr>
        <p:xfrm>
          <a:off x="4237021" y="1515855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5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39FC5C-BE2A-4B19-A62B-9DAF832CA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89" y="147040"/>
            <a:ext cx="2191165" cy="3130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B5B186-CF68-452D-BFB1-3A2969448A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11" y="467432"/>
            <a:ext cx="2313321" cy="404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3FD6E39-7AEF-4AA3-AAD4-72CEA5F1C05C}"/>
              </a:ext>
            </a:extLst>
          </p:cNvPr>
          <p:cNvSpPr/>
          <p:nvPr/>
        </p:nvSpPr>
        <p:spPr>
          <a:xfrm>
            <a:off x="5164671" y="138573"/>
            <a:ext cx="365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Assessorato allo Sviluppo</a:t>
            </a:r>
          </a:p>
          <a:p>
            <a:pPr algn="r"/>
            <a:r>
              <a:rPr lang="it-IT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Economico della Regione Emilia Romagna | </a:t>
            </a:r>
            <a:r>
              <a:rPr lang="it-IT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net</a:t>
            </a:r>
            <a:r>
              <a:rPr lang="it-IT" b="1" baseline="30000" dirty="0" err="1">
                <a:solidFill>
                  <a:srgbClr val="3366FF"/>
                </a:solidFill>
                <a:latin typeface="Helvetica Neue"/>
                <a:cs typeface="Helvetica Neue"/>
              </a:rPr>
              <a:t>s</a:t>
            </a:r>
            <a:endParaRPr lang="it-IT" b="1" baseline="30000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C94CB-645F-44C5-9756-04DD126AF2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320" y="0"/>
            <a:ext cx="318680" cy="6858000"/>
          </a:xfrm>
          <a:prstGeom prst="rect">
            <a:avLst/>
          </a:prstGeom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7A0FAE21-F040-49F3-B27D-C8472F28F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252406"/>
              </p:ext>
            </p:extLst>
          </p:nvPr>
        </p:nvGraphicFramePr>
        <p:xfrm>
          <a:off x="0" y="763273"/>
          <a:ext cx="4499572" cy="295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E2F57EDA-1009-405D-A1D4-A9C1D83DA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435034"/>
              </p:ext>
            </p:extLst>
          </p:nvPr>
        </p:nvGraphicFramePr>
        <p:xfrm>
          <a:off x="4316348" y="763273"/>
          <a:ext cx="4499572" cy="295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18FC0C-D10A-4D28-B344-9D666DDAE580}"/>
              </a:ext>
            </a:extLst>
          </p:cNvPr>
          <p:cNvSpPr txBox="1"/>
          <p:nvPr/>
        </p:nvSpPr>
        <p:spPr>
          <a:xfrm>
            <a:off x="3114393" y="1589828"/>
            <a:ext cx="60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67%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E21882-099E-4753-8E07-D8875189713F}"/>
              </a:ext>
            </a:extLst>
          </p:cNvPr>
          <p:cNvSpPr txBox="1"/>
          <p:nvPr/>
        </p:nvSpPr>
        <p:spPr>
          <a:xfrm>
            <a:off x="7613965" y="1767259"/>
            <a:ext cx="60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70%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74ABA91-6313-4225-B89D-8E374015EE54}"/>
              </a:ext>
            </a:extLst>
          </p:cNvPr>
          <p:cNvCxnSpPr>
            <a:cxnSpLocks/>
          </p:cNvCxnSpPr>
          <p:nvPr/>
        </p:nvCxnSpPr>
        <p:spPr>
          <a:xfrm flipV="1">
            <a:off x="2404532" y="1767259"/>
            <a:ext cx="800395" cy="1303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4F9D7E5-654B-4027-B2EC-72848A5BAC9A}"/>
              </a:ext>
            </a:extLst>
          </p:cNvPr>
          <p:cNvCxnSpPr>
            <a:cxnSpLocks/>
          </p:cNvCxnSpPr>
          <p:nvPr/>
        </p:nvCxnSpPr>
        <p:spPr>
          <a:xfrm flipH="1">
            <a:off x="2960484" y="1767259"/>
            <a:ext cx="313529" cy="586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7D197C04-29F9-44CA-B630-2BA513796DD8}"/>
              </a:ext>
            </a:extLst>
          </p:cNvPr>
          <p:cNvCxnSpPr/>
          <p:nvPr/>
        </p:nvCxnSpPr>
        <p:spPr>
          <a:xfrm flipH="1">
            <a:off x="6744832" y="1921147"/>
            <a:ext cx="8597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BD8526B2-6DE6-4F7E-9BCE-5693057EE5FF}"/>
              </a:ext>
            </a:extLst>
          </p:cNvPr>
          <p:cNvCxnSpPr/>
          <p:nvPr/>
        </p:nvCxnSpPr>
        <p:spPr>
          <a:xfrm>
            <a:off x="7613965" y="1921147"/>
            <a:ext cx="0" cy="595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919A513C-5719-47FA-999C-0CF067D29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52559"/>
              </p:ext>
            </p:extLst>
          </p:nvPr>
        </p:nvGraphicFramePr>
        <p:xfrm>
          <a:off x="64053" y="4348367"/>
          <a:ext cx="4326878" cy="237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0E32B98-053B-44F9-A5F3-67CAD6AB2BAC}"/>
              </a:ext>
            </a:extLst>
          </p:cNvPr>
          <p:cNvSpPr txBox="1"/>
          <p:nvPr/>
        </p:nvSpPr>
        <p:spPr>
          <a:xfrm>
            <a:off x="169813" y="3560859"/>
            <a:ext cx="412842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2020, causa pandemia, sono venuti a mancare il 77% dei visitatori delle manifestazioni fieristiche. Lo scarto è maggiore tra gli esteri, -83% rispetto alla media degli anni precedenti. </a:t>
            </a:r>
            <a:endParaRPr lang="it-IT" sz="1200" dirty="0"/>
          </a:p>
        </p:txBody>
      </p:sp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5A0A3C1F-EC22-41BD-938D-4FEDFB3B5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779534"/>
              </p:ext>
            </p:extLst>
          </p:nvPr>
        </p:nvGraphicFramePr>
        <p:xfrm>
          <a:off x="4316348" y="4345922"/>
          <a:ext cx="4499572" cy="237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Parentesi graffa chiusa 33">
            <a:extLst>
              <a:ext uri="{FF2B5EF4-FFF2-40B4-BE49-F238E27FC236}">
                <a16:creationId xmlns:a16="http://schemas.microsoft.com/office/drawing/2014/main" id="{890AAA8E-41C9-4A2D-B175-B204A0574107}"/>
              </a:ext>
            </a:extLst>
          </p:cNvPr>
          <p:cNvSpPr/>
          <p:nvPr/>
        </p:nvSpPr>
        <p:spPr>
          <a:xfrm rot="5400000">
            <a:off x="6952951" y="4301798"/>
            <a:ext cx="122963" cy="219192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arentesi graffa chiusa 34">
            <a:extLst>
              <a:ext uri="{FF2B5EF4-FFF2-40B4-BE49-F238E27FC236}">
                <a16:creationId xmlns:a16="http://schemas.microsoft.com/office/drawing/2014/main" id="{0B49EE15-B66E-4E80-81EA-DE7CBFB63240}"/>
              </a:ext>
            </a:extLst>
          </p:cNvPr>
          <p:cNvSpPr/>
          <p:nvPr/>
        </p:nvSpPr>
        <p:spPr>
          <a:xfrm rot="5400000">
            <a:off x="6748727" y="4937571"/>
            <a:ext cx="142113" cy="198671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Parentesi graffa chiusa 35">
            <a:extLst>
              <a:ext uri="{FF2B5EF4-FFF2-40B4-BE49-F238E27FC236}">
                <a16:creationId xmlns:a16="http://schemas.microsoft.com/office/drawing/2014/main" id="{65F04040-FB84-4F84-ACAD-10A5594D04C5}"/>
              </a:ext>
            </a:extLst>
          </p:cNvPr>
          <p:cNvSpPr/>
          <p:nvPr/>
        </p:nvSpPr>
        <p:spPr>
          <a:xfrm rot="5400000">
            <a:off x="5446393" y="6323802"/>
            <a:ext cx="104332" cy="3559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Parentesi graffa chiusa 36">
            <a:extLst>
              <a:ext uri="{FF2B5EF4-FFF2-40B4-BE49-F238E27FC236}">
                <a16:creationId xmlns:a16="http://schemas.microsoft.com/office/drawing/2014/main" id="{06A30D2B-8B14-40B2-8686-00AB2B2DC4F6}"/>
              </a:ext>
            </a:extLst>
          </p:cNvPr>
          <p:cNvSpPr/>
          <p:nvPr/>
        </p:nvSpPr>
        <p:spPr>
          <a:xfrm rot="5400000">
            <a:off x="2582052" y="4368070"/>
            <a:ext cx="122963" cy="215488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53159ACA-300E-4D4D-A47A-0FAC09D085D0}"/>
              </a:ext>
            </a:extLst>
          </p:cNvPr>
          <p:cNvSpPr/>
          <p:nvPr/>
        </p:nvSpPr>
        <p:spPr>
          <a:xfrm rot="5400000">
            <a:off x="2450776" y="5070048"/>
            <a:ext cx="122964" cy="1892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Parentesi graffa chiusa 38">
            <a:extLst>
              <a:ext uri="{FF2B5EF4-FFF2-40B4-BE49-F238E27FC236}">
                <a16:creationId xmlns:a16="http://schemas.microsoft.com/office/drawing/2014/main" id="{8D6DB76A-A55A-4591-A8F7-F0782AA02D02}"/>
              </a:ext>
            </a:extLst>
          </p:cNvPr>
          <p:cNvSpPr/>
          <p:nvPr/>
        </p:nvSpPr>
        <p:spPr>
          <a:xfrm rot="5400000">
            <a:off x="1058697" y="6371625"/>
            <a:ext cx="144154" cy="22046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6C72E77-903A-43D4-A58D-BF4FF7D76BF3}"/>
              </a:ext>
            </a:extLst>
          </p:cNvPr>
          <p:cNvSpPr txBox="1"/>
          <p:nvPr/>
        </p:nvSpPr>
        <p:spPr>
          <a:xfrm>
            <a:off x="6983684" y="5328437"/>
            <a:ext cx="53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-77%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9BEDF7C-6C0C-42ED-A277-3B40D514E6BC}"/>
              </a:ext>
            </a:extLst>
          </p:cNvPr>
          <p:cNvSpPr txBox="1"/>
          <p:nvPr/>
        </p:nvSpPr>
        <p:spPr>
          <a:xfrm>
            <a:off x="6781623" y="5875903"/>
            <a:ext cx="53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-77%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28C341C-A2DB-432B-954F-7F693ACCE746}"/>
              </a:ext>
            </a:extLst>
          </p:cNvPr>
          <p:cNvSpPr txBox="1"/>
          <p:nvPr/>
        </p:nvSpPr>
        <p:spPr>
          <a:xfrm>
            <a:off x="5447515" y="6463214"/>
            <a:ext cx="53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-78%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D44DD35-9F3B-4BEC-99E2-007A5D7EF80B}"/>
              </a:ext>
            </a:extLst>
          </p:cNvPr>
          <p:cNvSpPr txBox="1"/>
          <p:nvPr/>
        </p:nvSpPr>
        <p:spPr>
          <a:xfrm>
            <a:off x="2582924" y="5398576"/>
            <a:ext cx="53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-77%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221AA8B-BA5B-4F87-8B43-FD43F7FDAAF2}"/>
              </a:ext>
            </a:extLst>
          </p:cNvPr>
          <p:cNvSpPr txBox="1"/>
          <p:nvPr/>
        </p:nvSpPr>
        <p:spPr>
          <a:xfrm>
            <a:off x="2429015" y="5963922"/>
            <a:ext cx="53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-77%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6B21467-B6AA-4CCD-BC1F-03C4936F9A50}"/>
              </a:ext>
            </a:extLst>
          </p:cNvPr>
          <p:cNvSpPr txBox="1"/>
          <p:nvPr/>
        </p:nvSpPr>
        <p:spPr>
          <a:xfrm>
            <a:off x="1048722" y="6423127"/>
            <a:ext cx="53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-83%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50CCC2B-8E07-4589-9905-F82C918751F7}"/>
              </a:ext>
            </a:extLst>
          </p:cNvPr>
          <p:cNvSpPr txBox="1"/>
          <p:nvPr/>
        </p:nvSpPr>
        <p:spPr>
          <a:xfrm>
            <a:off x="4499572" y="3564403"/>
            <a:ext cx="4316348" cy="676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Maggiore il numero di visite tra i partecipanti a fiere digitali: 2,39 contro l’1,06 per le fiere fisiche. Il numero cresce ulteriormente tra i partecipanti esteri di manifestazioni digitali: 3,17. </a:t>
            </a:r>
            <a:endParaRPr lang="it-I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87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790</Words>
  <Application>Microsoft Office PowerPoint</Application>
  <PresentationFormat>Presentazione su schermo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55 Roman</vt:lpstr>
      <vt:lpstr>Helvetica Neue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</dc:creator>
  <cp:lastModifiedBy>Antonella Antini Antini</cp:lastModifiedBy>
  <cp:revision>38</cp:revision>
  <dcterms:created xsi:type="dcterms:W3CDTF">2021-02-20T11:42:01Z</dcterms:created>
  <dcterms:modified xsi:type="dcterms:W3CDTF">2021-09-21T14:43:48Z</dcterms:modified>
</cp:coreProperties>
</file>