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5.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notesSlides/notesSlide15.xml" ContentType="application/vnd.openxmlformats-officedocument.presentationml.notesSlide+xml"/>
  <Override PartName="/ppt/charts/chart17.xml" ContentType="application/vnd.openxmlformats-officedocument.drawingml.chart+xml"/>
  <Override PartName="/ppt/theme/themeOverride1.xml" ContentType="application/vnd.openxmlformats-officedocument.themeOverride+xml"/>
  <Override PartName="/ppt/notesSlides/notesSlide16.xml" ContentType="application/vnd.openxmlformats-officedocument.presentationml.notesSlide+xml"/>
  <Override PartName="/ppt/charts/chart18.xml" ContentType="application/vnd.openxmlformats-officedocument.drawingml.chart+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charts/chart19.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9.xml" ContentType="application/vnd.openxmlformats-officedocument.presentationml.notesSlide+xml"/>
  <Override PartName="/ppt/charts/chart20.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1.xml" ContentType="application/vnd.openxmlformats-officedocument.drawingml.chart+xml"/>
  <Override PartName="/ppt/notesSlides/notesSlide22.xml" ContentType="application/vnd.openxmlformats-officedocument.presentationml.notesSlide+xml"/>
  <Override PartName="/ppt/charts/chart22.xml" ContentType="application/vnd.openxmlformats-officedocument.drawingml.chart+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23.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5.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8.xml" ContentType="application/vnd.openxmlformats-officedocument.presentationml.notesSlide+xml"/>
  <Override PartName="/ppt/charts/chart26.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27.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31.xml" ContentType="application/vnd.openxmlformats-officedocument.presentationml.notesSlide+xml"/>
  <Override PartName="/ppt/charts/chart28.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32.xml" ContentType="application/vnd.openxmlformats-officedocument.presentationml.notesSlide+xml"/>
  <Override PartName="/ppt/charts/chart29.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33.xml" ContentType="application/vnd.openxmlformats-officedocument.presentationml.notesSlide+xml"/>
  <Override PartName="/ppt/charts/chart30.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xml" ContentType="application/vnd.openxmlformats-officedocument.drawingml.chartshapes+xml"/>
  <Override PartName="/ppt/charts/chart31.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2.xml" ContentType="application/vnd.openxmlformats-officedocument.drawingml.chartshapes+xml"/>
  <Override PartName="/ppt/notesSlides/notesSlide3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9" r:id="rId1"/>
  </p:sldMasterIdLst>
  <p:notesMasterIdLst>
    <p:notesMasterId r:id="rId40"/>
  </p:notesMasterIdLst>
  <p:handoutMasterIdLst>
    <p:handoutMasterId r:id="rId41"/>
  </p:handoutMasterIdLst>
  <p:sldIdLst>
    <p:sldId id="274" r:id="rId2"/>
    <p:sldId id="343" r:id="rId3"/>
    <p:sldId id="344" r:id="rId4"/>
    <p:sldId id="348" r:id="rId5"/>
    <p:sldId id="349" r:id="rId6"/>
    <p:sldId id="350" r:id="rId7"/>
    <p:sldId id="351" r:id="rId8"/>
    <p:sldId id="354" r:id="rId9"/>
    <p:sldId id="353" r:id="rId10"/>
    <p:sldId id="352"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68" r:id="rId25"/>
    <p:sldId id="370" r:id="rId26"/>
    <p:sldId id="369" r:id="rId27"/>
    <p:sldId id="371" r:id="rId28"/>
    <p:sldId id="372" r:id="rId29"/>
    <p:sldId id="373" r:id="rId30"/>
    <p:sldId id="374" r:id="rId31"/>
    <p:sldId id="375" r:id="rId32"/>
    <p:sldId id="376" r:id="rId33"/>
    <p:sldId id="377" r:id="rId34"/>
    <p:sldId id="378" r:id="rId35"/>
    <p:sldId id="379" r:id="rId36"/>
    <p:sldId id="380" r:id="rId37"/>
    <p:sldId id="381" r:id="rId38"/>
    <p:sldId id="382" r:id="rId3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7ED6447F-AF5F-4E4A-8869-13333160FAF4}">
          <p14:sldIdLst>
            <p14:sldId id="274"/>
            <p14:sldId id="343"/>
            <p14:sldId id="344"/>
            <p14:sldId id="348"/>
            <p14:sldId id="349"/>
            <p14:sldId id="350"/>
            <p14:sldId id="351"/>
            <p14:sldId id="354"/>
            <p14:sldId id="353"/>
            <p14:sldId id="352"/>
            <p14:sldId id="355"/>
            <p14:sldId id="356"/>
            <p14:sldId id="357"/>
            <p14:sldId id="358"/>
            <p14:sldId id="359"/>
            <p14:sldId id="360"/>
            <p14:sldId id="361"/>
            <p14:sldId id="362"/>
            <p14:sldId id="363"/>
            <p14:sldId id="364"/>
            <p14:sldId id="365"/>
            <p14:sldId id="366"/>
            <p14:sldId id="367"/>
            <p14:sldId id="368"/>
            <p14:sldId id="370"/>
            <p14:sldId id="369"/>
            <p14:sldId id="371"/>
            <p14:sldId id="372"/>
            <p14:sldId id="373"/>
            <p14:sldId id="374"/>
            <p14:sldId id="375"/>
            <p14:sldId id="376"/>
            <p14:sldId id="377"/>
            <p14:sldId id="378"/>
            <p14:sldId id="379"/>
            <p14:sldId id="380"/>
            <p14:sldId id="381"/>
            <p14:sldId id="3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17">
          <p15:clr>
            <a:srgbClr val="A4A3A4"/>
          </p15:clr>
        </p15:guide>
        <p15:guide id="4" pos="2879">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ts09" initials="N"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2D00"/>
    <a:srgbClr val="D02800"/>
    <a:srgbClr val="DE2A00"/>
    <a:srgbClr val="ED9073"/>
    <a:srgbClr val="4195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Stile medio 3 - Color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Stile chiaro 2 - Color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7" autoAdjust="0"/>
    <p:restoredTop sz="91332" autoAdjust="0"/>
  </p:normalViewPr>
  <p:slideViewPr>
    <p:cSldViewPr snapToGrid="0">
      <p:cViewPr varScale="1">
        <p:scale>
          <a:sx n="78" d="100"/>
          <a:sy n="78" d="100"/>
        </p:scale>
        <p:origin x="1555" y="72"/>
      </p:cViewPr>
      <p:guideLst>
        <p:guide orient="horz" pos="2160"/>
        <p:guide pos="2880"/>
        <p:guide orient="horz" pos="2117"/>
        <p:guide pos="2879"/>
      </p:guideLst>
    </p:cSldViewPr>
  </p:slideViewPr>
  <p:notesTextViewPr>
    <p:cViewPr>
      <p:scale>
        <a:sx n="1" d="1"/>
        <a:sy n="1" d="1"/>
      </p:scale>
      <p:origin x="0" y="0"/>
    </p:cViewPr>
  </p:notesTextViewPr>
  <p:sorterViewPr>
    <p:cViewPr varScale="1">
      <p:scale>
        <a:sx n="100" d="100"/>
        <a:sy n="100" d="100"/>
      </p:scale>
      <p:origin x="0" y="0"/>
    </p:cViewPr>
  </p:sorterViewPr>
  <p:notesViewPr>
    <p:cSldViewPr snapToObjects="1">
      <p:cViewPr varScale="1">
        <p:scale>
          <a:sx n="112" d="100"/>
          <a:sy n="112" d="100"/>
        </p:scale>
        <p:origin x="-4160" y="-11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8.bin"/><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oleObject" Target="https://d.docs.live.net/cfddbf7ce0c88093/Documenti/Lavoro/OSSERVATORIO%20FIERISTICO%20E.R/2019/elaborazione/TABELLA%201_24.xlsx" TargetMode="External"/><Relationship Id="rId2" Type="http://schemas.microsoft.com/office/2011/relationships/chartColorStyle" Target="colors7.xml"/><Relationship Id="rId1" Type="http://schemas.microsoft.com/office/2011/relationships/chartStyle" Target="style7.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cfddbf7ce0c88093/Documenti/Lavoro/OSSERVATORIO%20FIERISTICO%20E.R/2019/elaborazione/tabella15_16.xlsx" TargetMode="External"/><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9.xml"/><Relationship Id="rId1" Type="http://schemas.microsoft.com/office/2011/relationships/chartStyle" Target="style9.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0.xml"/><Relationship Id="rId1" Type="http://schemas.microsoft.com/office/2011/relationships/chartStyle" Target="style10.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1.xml"/><Relationship Id="rId1" Type="http://schemas.microsoft.com/office/2011/relationships/chartStyle" Target="style11.xml"/></Relationships>
</file>

<file path=ppt/charts/_rels/chart16.xml.rels><?xml version="1.0" encoding="UTF-8" standalone="yes"?>
<Relationships xmlns="http://schemas.openxmlformats.org/package/2006/relationships"><Relationship Id="rId1" Type="http://schemas.openxmlformats.org/officeDocument/2006/relationships/oleObject" Target="../embeddings/oleObject9.bin"/></Relationships>
</file>

<file path=ppt/charts/_rels/chart17.xml.rels><?xml version="1.0" encoding="UTF-8" standalone="yes"?>
<Relationships xmlns="http://schemas.openxmlformats.org/package/2006/relationships"><Relationship Id="rId2" Type="http://schemas.openxmlformats.org/officeDocument/2006/relationships/oleObject" Target="../embeddings/oleObject10.bin"/><Relationship Id="rId1" Type="http://schemas.openxmlformats.org/officeDocument/2006/relationships/themeOverride" Target="../theme/themeOverride1.xml"/></Relationships>
</file>

<file path=ppt/charts/_rels/chart18.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19.xml.rels><?xml version="1.0" encoding="UTF-8" standalone="yes"?>
<Relationships xmlns="http://schemas.openxmlformats.org/package/2006/relationships"><Relationship Id="rId3" Type="http://schemas.openxmlformats.org/officeDocument/2006/relationships/oleObject" Target="../embeddings/oleObject12.bin"/><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0.xml.rels><?xml version="1.0" encoding="UTF-8" standalone="yes"?>
<Relationships xmlns="http://schemas.openxmlformats.org/package/2006/relationships"><Relationship Id="rId3" Type="http://schemas.openxmlformats.org/officeDocument/2006/relationships/oleObject" Target="../embeddings/oleObject13.bin"/><Relationship Id="rId2" Type="http://schemas.microsoft.com/office/2011/relationships/chartColorStyle" Target="colors13.xml"/><Relationship Id="rId1" Type="http://schemas.microsoft.com/office/2011/relationships/chartStyle" Target="style13.xml"/></Relationships>
</file>

<file path=ppt/charts/_rels/chart21.xml.rels><?xml version="1.0" encoding="UTF-8" standalone="yes"?>
<Relationships xmlns="http://schemas.openxmlformats.org/package/2006/relationships"><Relationship Id="rId1" Type="http://schemas.openxmlformats.org/officeDocument/2006/relationships/oleObject" Target="../embeddings/oleObject14.bin"/></Relationships>
</file>

<file path=ppt/charts/_rels/chart22.xml.rels><?xml version="1.0" encoding="UTF-8" standalone="yes"?>
<Relationships xmlns="http://schemas.openxmlformats.org/package/2006/relationships"><Relationship Id="rId1" Type="http://schemas.openxmlformats.org/officeDocument/2006/relationships/oleObject" Target="https://d.docs.live.net/cfddbf7ce0c88093/Documenti/Lavoro/OSSERVATORIO%20FIERISTICO%20E.R/2019/elaborazione/TABELLA%201_24.xlsx" TargetMode="External"/></Relationships>
</file>

<file path=ppt/charts/_rels/chart23.xml.rels><?xml version="1.0" encoding="UTF-8" standalone="yes"?>
<Relationships xmlns="http://schemas.openxmlformats.org/package/2006/relationships"><Relationship Id="rId3" Type="http://schemas.openxmlformats.org/officeDocument/2006/relationships/oleObject" Target="https://d.docs.live.net/cfddbf7ce0c88093/Documenti/Lavoro/OSSERVATORIO%20FIERISTICO%20E.R/2019/elaborazione/TABELLA%201_24.xlsx" TargetMode="External"/><Relationship Id="rId2" Type="http://schemas.microsoft.com/office/2011/relationships/chartColorStyle" Target="colors14.xml"/><Relationship Id="rId1" Type="http://schemas.microsoft.com/office/2011/relationships/chartStyle" Target="style14.xml"/></Relationships>
</file>

<file path=ppt/charts/_rels/chart24.xml.rels><?xml version="1.0" encoding="UTF-8" standalone="yes"?>
<Relationships xmlns="http://schemas.openxmlformats.org/package/2006/relationships"><Relationship Id="rId1" Type="http://schemas.openxmlformats.org/officeDocument/2006/relationships/oleObject" Target="https://d.docs.live.net/cfddbf7ce0c88093/Documenti/Lavoro/OSSERVATORIO%20FIERISTICO%20E.R/2019/elaborazione/TABELLA%201_24.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embeddings/oleObject15.bin"/></Relationships>
</file>

<file path=ppt/charts/_rels/chart26.xml.rels><?xml version="1.0" encoding="UTF-8" standalone="yes"?>
<Relationships xmlns="http://schemas.openxmlformats.org/package/2006/relationships"><Relationship Id="rId3" Type="http://schemas.openxmlformats.org/officeDocument/2006/relationships/oleObject" Target="https://d.docs.live.net/cfddbf7ce0c88093/Documenti/Lavoro/OSSERVATORIO%20FIERISTICO%20E.R/2019/elaborazione/TABELLA%201_24.xlsx" TargetMode="External"/><Relationship Id="rId2" Type="http://schemas.microsoft.com/office/2011/relationships/chartColorStyle" Target="colors15.xml"/><Relationship Id="rId1" Type="http://schemas.microsoft.com/office/2011/relationships/chartStyle" Target="style15.xml"/></Relationships>
</file>

<file path=ppt/charts/_rels/chart27.xml.rels><?xml version="1.0" encoding="UTF-8" standalone="yes"?>
<Relationships xmlns="http://schemas.openxmlformats.org/package/2006/relationships"><Relationship Id="rId3" Type="http://schemas.openxmlformats.org/officeDocument/2006/relationships/oleObject" Target="../embeddings/oleObject16.bin"/><Relationship Id="rId2" Type="http://schemas.microsoft.com/office/2011/relationships/chartColorStyle" Target="colors16.xml"/><Relationship Id="rId1" Type="http://schemas.microsoft.com/office/2011/relationships/chartStyle" Target="style16.xml"/></Relationships>
</file>

<file path=ppt/charts/_rels/chart28.xml.rels><?xml version="1.0" encoding="UTF-8" standalone="yes"?>
<Relationships xmlns="http://schemas.openxmlformats.org/package/2006/relationships"><Relationship Id="rId3" Type="http://schemas.openxmlformats.org/officeDocument/2006/relationships/oleObject" Target="../embeddings/oleObject17.bin"/><Relationship Id="rId2" Type="http://schemas.microsoft.com/office/2011/relationships/chartColorStyle" Target="colors17.xml"/><Relationship Id="rId1" Type="http://schemas.microsoft.com/office/2011/relationships/chartStyle" Target="style17.xml"/></Relationships>
</file>

<file path=ppt/charts/_rels/chart29.xml.rels><?xml version="1.0" encoding="UTF-8" standalone="yes"?>
<Relationships xmlns="http://schemas.openxmlformats.org/package/2006/relationships"><Relationship Id="rId3" Type="http://schemas.openxmlformats.org/officeDocument/2006/relationships/oleObject" Target="../embeddings/oleObject18.bin"/><Relationship Id="rId2" Type="http://schemas.microsoft.com/office/2011/relationships/chartColorStyle" Target="colors18.xml"/><Relationship Id="rId1" Type="http://schemas.microsoft.com/office/2011/relationships/chartStyle" Target="style18.xm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0.xml.rels><?xml version="1.0" encoding="UTF-8" standalone="yes"?>
<Relationships xmlns="http://schemas.openxmlformats.org/package/2006/relationships"><Relationship Id="rId3" Type="http://schemas.openxmlformats.org/officeDocument/2006/relationships/oleObject" Target="../embeddings/oleObject19.bin"/><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xml"/></Relationships>
</file>

<file path=ppt/charts/_rels/chart31.xml.rels><?xml version="1.0" encoding="UTF-8" standalone="yes"?>
<Relationships xmlns="http://schemas.openxmlformats.org/package/2006/relationships"><Relationship Id="rId3" Type="http://schemas.openxmlformats.org/officeDocument/2006/relationships/oleObject" Target="https://d.docs.live.net/cfddbf7ce0c88093/Documenti/Lavoro/OSSERVATORIO%20FIERISTICO%20E.R/2019/elaborazione/TABELLA%201_24.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1" Type="http://schemas.openxmlformats.org/officeDocument/2006/relationships/oleObject" Target="https://d.docs.live.net/cfddbf7ce0c88093/Documenti/Lavoro/OSSERVATORIO%20FIERISTICO%20E.R/2019/elaborazione/TABELLA%201_2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oleObject" Target="../embeddings/oleObject7.bin"/><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it-IT" sz="1800" dirty="0"/>
              <a:t>N. MANIFESTAZIONI INTERNAZIONALI</a:t>
            </a:r>
          </a:p>
          <a:p>
            <a:pPr>
              <a:defRPr/>
            </a:pPr>
            <a:r>
              <a:rPr lang="it-IT" sz="1800" dirty="0"/>
              <a:t>PER REGIONE  (2019)</a:t>
            </a:r>
            <a:endParaRPr lang="en-US" sz="1800" dirty="0"/>
          </a:p>
        </c:rich>
      </c:tx>
      <c:layout>
        <c:manualLayout>
          <c:xMode val="edge"/>
          <c:yMode val="edge"/>
          <c:x val="0.10783608718055189"/>
          <c:y val="5.206214171414831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it-IT"/>
        </a:p>
      </c:txPr>
    </c:title>
    <c:autoTitleDeleted val="0"/>
    <c:plotArea>
      <c:layout>
        <c:manualLayout>
          <c:layoutTarget val="inner"/>
          <c:xMode val="edge"/>
          <c:yMode val="edge"/>
          <c:x val="0.20236203789200508"/>
          <c:y val="0.20351394246881299"/>
          <c:w val="0.57236725134921296"/>
          <c:h val="0.73072827245182259"/>
        </c:manualLayout>
      </c:layout>
      <c:doughnutChart>
        <c:varyColors val="1"/>
        <c:ser>
          <c:idx val="0"/>
          <c:order val="0"/>
          <c:tx>
            <c:strRef>
              <c:f>Foglio1!$B$1</c:f>
              <c:strCache>
                <c:ptCount val="1"/>
                <c:pt idx="0">
                  <c:v>2019</c:v>
                </c:pt>
              </c:strCache>
            </c:strRef>
          </c:tx>
          <c:explosion val="5"/>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1F43-4809-806A-1B9011B232C8}"/>
              </c:ext>
            </c:extLst>
          </c:dPt>
          <c:dPt>
            <c:idx val="1"/>
            <c:bubble3D val="0"/>
            <c:spPr>
              <a:solidFill>
                <a:srgbClr val="FF0000"/>
              </a:solidFill>
              <a:ln>
                <a:solidFill>
                  <a:srgbClr val="EE2D00"/>
                </a:solidFill>
              </a:ln>
              <a:effectLst>
                <a:outerShdw blurRad="317500" algn="ctr" rotWithShape="0">
                  <a:prstClr val="black">
                    <a:alpha val="25000"/>
                  </a:prstClr>
                </a:outerShdw>
              </a:effectLst>
            </c:spPr>
            <c:extLst>
              <c:ext xmlns:c16="http://schemas.microsoft.com/office/drawing/2014/chart" uri="{C3380CC4-5D6E-409C-BE32-E72D297353CC}">
                <c16:uniqueId val="{00000003-1F43-4809-806A-1B9011B232C8}"/>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1F43-4809-806A-1B9011B232C8}"/>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1F43-4809-806A-1B9011B232C8}"/>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1F43-4809-806A-1B9011B232C8}"/>
              </c:ext>
            </c:extLst>
          </c:dPt>
          <c:dPt>
            <c:idx val="5"/>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1F43-4809-806A-1B9011B232C8}"/>
              </c:ext>
            </c:extLst>
          </c:dPt>
          <c:dLbls>
            <c:dLbl>
              <c:idx val="0"/>
              <c:layout>
                <c:manualLayout>
                  <c:x val="8.2733096348648144E-2"/>
                  <c:y val="-0.11987780710552973"/>
                </c:manualLayout>
              </c:layout>
              <c:showLegendKey val="1"/>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1F43-4809-806A-1B9011B232C8}"/>
                </c:ext>
              </c:extLst>
            </c:dLbl>
            <c:dLbl>
              <c:idx val="1"/>
              <c:layout>
                <c:manualLayout>
                  <c:x val="0.20816714565143751"/>
                  <c:y val="4.7320187015340569E-2"/>
                </c:manualLayout>
              </c:layout>
              <c:showLegendKey val="1"/>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1F43-4809-806A-1B9011B232C8}"/>
                </c:ext>
              </c:extLst>
            </c:dLbl>
            <c:dLbl>
              <c:idx val="2"/>
              <c:layout>
                <c:manualLayout>
                  <c:x val="-0.15745976401839504"/>
                  <c:y val="9.4640374030681249E-2"/>
                </c:manualLayout>
              </c:layout>
              <c:showLegendKey val="1"/>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1F43-4809-806A-1B9011B232C8}"/>
                </c:ext>
              </c:extLst>
            </c:dLbl>
            <c:dLbl>
              <c:idx val="3"/>
              <c:layout>
                <c:manualLayout>
                  <c:x val="-0.16012857357802884"/>
                  <c:y val="1.2618716537424182E-2"/>
                </c:manualLayout>
              </c:layout>
              <c:showLegendKey val="1"/>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1F43-4809-806A-1B9011B232C8}"/>
                </c:ext>
              </c:extLst>
            </c:dLbl>
            <c:dLbl>
              <c:idx val="4"/>
              <c:layout>
                <c:manualLayout>
                  <c:x val="-0.16279738313766265"/>
                  <c:y val="-3.7856149612272606E-2"/>
                </c:manualLayout>
              </c:layout>
              <c:showLegendKey val="1"/>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1F43-4809-806A-1B9011B232C8}"/>
                </c:ext>
              </c:extLst>
            </c:dLbl>
            <c:dLbl>
              <c:idx val="5"/>
              <c:layout>
                <c:manualLayout>
                  <c:x val="-0.10942119194498638"/>
                  <c:y val="-9.7795053165037435E-2"/>
                </c:manualLayout>
              </c:layout>
              <c:showLegendKey val="1"/>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B-1F43-4809-806A-1B9011B232C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t-IT"/>
              </a:p>
            </c:txPr>
            <c:showLegendKey val="1"/>
            <c:showVal val="1"/>
            <c:showCatName val="1"/>
            <c:showSerName val="0"/>
            <c:showPercent val="1"/>
            <c:showBubbleSize val="0"/>
            <c:separator>
</c:separator>
            <c:showLeaderLines val="0"/>
            <c:extLst>
              <c:ext xmlns:c15="http://schemas.microsoft.com/office/drawing/2012/chart" uri="{CE6537A1-D6FC-4f65-9D91-7224C49458BB}"/>
            </c:extLst>
          </c:dLbls>
          <c:cat>
            <c:strRef>
              <c:f>Foglio1!$A$2:$A$7</c:f>
              <c:strCache>
                <c:ptCount val="6"/>
                <c:pt idx="0">
                  <c:v>LOMBARDIA</c:v>
                </c:pt>
                <c:pt idx="1">
                  <c:v>EMILIA-ROMAGNA</c:v>
                </c:pt>
                <c:pt idx="2">
                  <c:v>VENETO</c:v>
                </c:pt>
                <c:pt idx="3">
                  <c:v>TAA</c:v>
                </c:pt>
                <c:pt idx="4">
                  <c:v>LAZIO</c:v>
                </c:pt>
                <c:pt idx="5">
                  <c:v>ALTRE</c:v>
                </c:pt>
              </c:strCache>
            </c:strRef>
          </c:cat>
          <c:val>
            <c:numRef>
              <c:f>Foglio1!$B$2:$B$7</c:f>
              <c:numCache>
                <c:formatCode>General</c:formatCode>
                <c:ptCount val="6"/>
                <c:pt idx="0">
                  <c:v>69</c:v>
                </c:pt>
                <c:pt idx="1">
                  <c:v>43</c:v>
                </c:pt>
                <c:pt idx="2">
                  <c:v>24</c:v>
                </c:pt>
                <c:pt idx="3">
                  <c:v>16</c:v>
                </c:pt>
                <c:pt idx="4">
                  <c:v>14</c:v>
                </c:pt>
                <c:pt idx="5">
                  <c:v>31</c:v>
                </c:pt>
              </c:numCache>
            </c:numRef>
          </c:val>
          <c:extLst>
            <c:ext xmlns:c16="http://schemas.microsoft.com/office/drawing/2014/chart" uri="{C3380CC4-5D6E-409C-BE32-E72D297353CC}">
              <c16:uniqueId val="{0000000C-1F43-4809-806A-1B9011B232C8}"/>
            </c:ext>
          </c:extLst>
        </c:ser>
        <c:dLbls>
          <c:showLegendKey val="0"/>
          <c:showVal val="1"/>
          <c:showCatName val="0"/>
          <c:showSerName val="0"/>
          <c:showPercent val="0"/>
          <c:showBubbleSize val="0"/>
          <c:showLeaderLines val="0"/>
        </c:dLbls>
        <c:firstSliceAng val="0"/>
        <c:holeSize val="60"/>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15000"/>
          <a:lumOff val="85000"/>
        </a:schemeClr>
      </a:solidFill>
      <a:round/>
    </a:ln>
    <a:effectLst/>
  </c:spPr>
  <c:txPr>
    <a:bodyPr/>
    <a:lstStyle/>
    <a:p>
      <a:pPr>
        <a:defRPr/>
      </a:pPr>
      <a:endParaRPr lang="it-I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sz="1200"/>
              <a:t>ESPOSITORI PER LIVELLO E ANNO</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0.42217302605474277"/>
          <c:y val="0.11615418072740906"/>
          <c:w val="0.55967495514966714"/>
          <c:h val="0.78545211848518937"/>
        </c:manualLayout>
      </c:layout>
      <c:barChart>
        <c:barDir val="bar"/>
        <c:grouping val="percentStacked"/>
        <c:varyColors val="0"/>
        <c:ser>
          <c:idx val="0"/>
          <c:order val="0"/>
          <c:tx>
            <c:strRef>
              <c:f>'[TABELLA 1_24.xlsx]SEA_ESP_VIS_DESTINATARI'!$S$18</c:f>
              <c:strCache>
                <c:ptCount val="1"/>
                <c:pt idx="0">
                  <c:v>OPERATORI</c:v>
                </c:pt>
              </c:strCache>
            </c:strRef>
          </c:tx>
          <c:spPr>
            <a:solidFill>
              <a:schemeClr val="accent2"/>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1_24.xlsx]SEA_ESP_VIS_DESTINATARI'!$T$17:$AE$17</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1_24.xlsx]SEA_ESP_VIS_DESTINATARI'!$T$18:$AE$18</c:f>
              <c:numCache>
                <c:formatCode>0%</c:formatCode>
                <c:ptCount val="12"/>
                <c:pt idx="0">
                  <c:v>0.80716736276849643</c:v>
                </c:pt>
                <c:pt idx="1">
                  <c:v>0.76184103811841042</c:v>
                </c:pt>
                <c:pt idx="2">
                  <c:v>0.82210395600496722</c:v>
                </c:pt>
                <c:pt idx="3">
                  <c:v>0.83</c:v>
                </c:pt>
                <c:pt idx="4">
                  <c:v>0.38818973862536305</c:v>
                </c:pt>
                <c:pt idx="5">
                  <c:v>0.43530751708428245</c:v>
                </c:pt>
                <c:pt idx="6">
                  <c:v>0.16267942583732056</c:v>
                </c:pt>
                <c:pt idx="7">
                  <c:v>0.13618677042801555</c:v>
                </c:pt>
                <c:pt idx="9">
                  <c:v>0.15424164524421594</c:v>
                </c:pt>
                <c:pt idx="10">
                  <c:v>0.15718091547590216</c:v>
                </c:pt>
                <c:pt idx="11">
                  <c:v>0.16798167472639347</c:v>
                </c:pt>
              </c:numCache>
            </c:numRef>
          </c:val>
          <c:extLst>
            <c:ext xmlns:c16="http://schemas.microsoft.com/office/drawing/2014/chart" uri="{C3380CC4-5D6E-409C-BE32-E72D297353CC}">
              <c16:uniqueId val="{00000000-0016-42DB-86B9-C58F659F9C55}"/>
            </c:ext>
          </c:extLst>
        </c:ser>
        <c:ser>
          <c:idx val="2"/>
          <c:order val="1"/>
          <c:tx>
            <c:strRef>
              <c:f>'[TABELLA 1_24.xlsx]SEA_ESP_VIS_DESTINATARI'!$S$19</c:f>
              <c:strCache>
                <c:ptCount val="1"/>
                <c:pt idx="0">
                  <c:v>MISTO</c:v>
                </c:pt>
              </c:strCache>
            </c:strRef>
          </c:tx>
          <c:spPr>
            <a:solidFill>
              <a:schemeClr val="accent6"/>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1_24.xlsx]SEA_ESP_VIS_DESTINATARI'!$T$17:$AE$17</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1_24.xlsx]SEA_ESP_VIS_DESTINATARI'!$T$19:$AE$19</c:f>
              <c:numCache>
                <c:formatCode>0%</c:formatCode>
                <c:ptCount val="12"/>
                <c:pt idx="0">
                  <c:v>0.15949433174224345</c:v>
                </c:pt>
                <c:pt idx="1">
                  <c:v>0.19156528791565289</c:v>
                </c:pt>
                <c:pt idx="2">
                  <c:v>0.14649636331381941</c:v>
                </c:pt>
                <c:pt idx="3">
                  <c:v>0.14313858938997701</c:v>
                </c:pt>
                <c:pt idx="4">
                  <c:v>0.18344627299128752</c:v>
                </c:pt>
                <c:pt idx="5">
                  <c:v>0.10410022779043281</c:v>
                </c:pt>
                <c:pt idx="6">
                  <c:v>0.13726076555023922</c:v>
                </c:pt>
                <c:pt idx="7">
                  <c:v>8.4306095979247726E-3</c:v>
                </c:pt>
                <c:pt idx="9">
                  <c:v>0.09</c:v>
                </c:pt>
                <c:pt idx="11">
                  <c:v>6.4392975311784173E-2</c:v>
                </c:pt>
              </c:numCache>
            </c:numRef>
          </c:val>
          <c:extLst>
            <c:ext xmlns:c16="http://schemas.microsoft.com/office/drawing/2014/chart" uri="{C3380CC4-5D6E-409C-BE32-E72D297353CC}">
              <c16:uniqueId val="{00000001-0016-42DB-86B9-C58F659F9C55}"/>
            </c:ext>
          </c:extLst>
        </c:ser>
        <c:ser>
          <c:idx val="1"/>
          <c:order val="2"/>
          <c:tx>
            <c:strRef>
              <c:f>'[TABELLA 1_24.xlsx]SEA_ESP_VIS_DESTINATARI'!$S$20</c:f>
              <c:strCache>
                <c:ptCount val="1"/>
                <c:pt idx="0">
                  <c:v>PUBBLICO GENERICO</c:v>
                </c:pt>
              </c:strCache>
            </c:strRef>
          </c:tx>
          <c:spPr>
            <a:solidFill>
              <a:schemeClr val="accent4"/>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1_24.xlsx]SEA_ESP_VIS_DESTINATARI'!$T$17:$AE$17</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1_24.xlsx]SEA_ESP_VIS_DESTINATARI'!$T$20:$AE$20</c:f>
              <c:numCache>
                <c:formatCode>0%</c:formatCode>
                <c:ptCount val="12"/>
                <c:pt idx="0">
                  <c:v>3.3338305489260145E-2</c:v>
                </c:pt>
                <c:pt idx="1">
                  <c:v>4.6593673965936742E-2</c:v>
                </c:pt>
                <c:pt idx="2">
                  <c:v>3.1399680681213411E-2</c:v>
                </c:pt>
                <c:pt idx="3">
                  <c:v>3.3957803488913564E-2</c:v>
                </c:pt>
                <c:pt idx="4">
                  <c:v>0.42836398838334949</c:v>
                </c:pt>
                <c:pt idx="5">
                  <c:v>0.46059225512528473</c:v>
                </c:pt>
                <c:pt idx="6">
                  <c:v>0.70005980861244022</c:v>
                </c:pt>
                <c:pt idx="7">
                  <c:v>0.85</c:v>
                </c:pt>
                <c:pt idx="8">
                  <c:v>1</c:v>
                </c:pt>
                <c:pt idx="9">
                  <c:v>0.76</c:v>
                </c:pt>
                <c:pt idx="10">
                  <c:v>0.84281908452409782</c:v>
                </c:pt>
                <c:pt idx="11">
                  <c:v>0.7676253499618223</c:v>
                </c:pt>
              </c:numCache>
            </c:numRef>
          </c:val>
          <c:extLst>
            <c:ext xmlns:c16="http://schemas.microsoft.com/office/drawing/2014/chart" uri="{C3380CC4-5D6E-409C-BE32-E72D297353CC}">
              <c16:uniqueId val="{00000002-0016-42DB-86B9-C58F659F9C55}"/>
            </c:ext>
          </c:extLst>
        </c:ser>
        <c:dLbls>
          <c:showLegendKey val="0"/>
          <c:showVal val="1"/>
          <c:showCatName val="0"/>
          <c:showSerName val="0"/>
          <c:showPercent val="0"/>
          <c:showBubbleSize val="0"/>
        </c:dLbls>
        <c:gapWidth val="74"/>
        <c:overlap val="100"/>
        <c:axId val="111257856"/>
        <c:axId val="111271936"/>
      </c:barChart>
      <c:catAx>
        <c:axId val="111257856"/>
        <c:scaling>
          <c:orientation val="maxMin"/>
        </c:scaling>
        <c:delete val="0"/>
        <c:axPos val="l"/>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11271936"/>
        <c:crosses val="autoZero"/>
        <c:auto val="1"/>
        <c:lblAlgn val="ctr"/>
        <c:lblOffset val="100"/>
        <c:noMultiLvlLbl val="0"/>
      </c:catAx>
      <c:valAx>
        <c:axId val="111271936"/>
        <c:scaling>
          <c:orientation val="minMax"/>
        </c:scaling>
        <c:delete val="1"/>
        <c:axPos val="t"/>
        <c:numFmt formatCode="0%" sourceLinked="1"/>
        <c:majorTickMark val="out"/>
        <c:minorTickMark val="none"/>
        <c:tickLblPos val="none"/>
        <c:crossAx val="111257856"/>
        <c:crosses val="autoZero"/>
        <c:crossBetween val="between"/>
      </c:valAx>
      <c:spPr>
        <a:noFill/>
        <a:ln>
          <a:noFill/>
        </a:ln>
        <a:effectLst/>
      </c:spPr>
    </c:plotArea>
    <c:legend>
      <c:legendPos val="b"/>
      <c:layout>
        <c:manualLayout>
          <c:xMode val="edge"/>
          <c:yMode val="edge"/>
          <c:x val="9.2336733770347554E-3"/>
          <c:y val="0.9273031871016123"/>
          <c:w val="0.96071732412758748"/>
          <c:h val="6.888728908886389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6350" cap="flat" cmpd="sng" algn="ctr">
      <a:noFill/>
      <a:prstDash val="solid"/>
      <a:miter lim="800000"/>
    </a:ln>
    <a:effectLst/>
  </c:spPr>
  <c:txPr>
    <a:bodyPr/>
    <a:lstStyle/>
    <a:p>
      <a:pPr>
        <a:defRPr/>
      </a:pPr>
      <a:endParaRPr lang="it-I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it-IT" sz="1200"/>
              <a:t>VISITATORI PER LIVELLO E ANNO</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0.40988634889241893"/>
          <c:y val="9.5052915016065886E-2"/>
          <c:w val="0.57196208590635089"/>
          <c:h val="0.82193761356753481"/>
        </c:manualLayout>
      </c:layout>
      <c:barChart>
        <c:barDir val="bar"/>
        <c:grouping val="percentStacked"/>
        <c:varyColors val="0"/>
        <c:ser>
          <c:idx val="0"/>
          <c:order val="0"/>
          <c:tx>
            <c:strRef>
              <c:f>'[TABELLA 1_24.xlsx]SEA_ESP_VIS_DESTINATARI'!$S$43</c:f>
              <c:strCache>
                <c:ptCount val="1"/>
                <c:pt idx="0">
                  <c:v>OPERATORI</c:v>
                </c:pt>
              </c:strCache>
            </c:strRef>
          </c:tx>
          <c:spPr>
            <a:solidFill>
              <a:schemeClr val="accent2"/>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1_24.xlsx]SEA_ESP_VIS_DESTINATARI'!$T$42:$AE$42</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1_24.xlsx]SEA_ESP_VIS_DESTINATARI'!$T$43:$AE$43</c:f>
              <c:numCache>
                <c:formatCode>0%</c:formatCode>
                <c:ptCount val="12"/>
                <c:pt idx="0">
                  <c:v>0.58374635183687595</c:v>
                </c:pt>
                <c:pt idx="1">
                  <c:v>0.46</c:v>
                </c:pt>
                <c:pt idx="2">
                  <c:v>0.66434761983601109</c:v>
                </c:pt>
                <c:pt idx="3">
                  <c:v>0.61974396214481486</c:v>
                </c:pt>
                <c:pt idx="4">
                  <c:v>6.7334076954929004E-2</c:v>
                </c:pt>
                <c:pt idx="5">
                  <c:v>5.7930951254051788E-2</c:v>
                </c:pt>
                <c:pt idx="6">
                  <c:v>0.03</c:v>
                </c:pt>
                <c:pt idx="7">
                  <c:v>3.0265956678625881E-2</c:v>
                </c:pt>
                <c:pt idx="9">
                  <c:v>0.03</c:v>
                </c:pt>
                <c:pt idx="10">
                  <c:v>4.4277436513535613E-2</c:v>
                </c:pt>
                <c:pt idx="11">
                  <c:v>4.248414382116094E-2</c:v>
                </c:pt>
              </c:numCache>
            </c:numRef>
          </c:val>
          <c:extLst>
            <c:ext xmlns:c16="http://schemas.microsoft.com/office/drawing/2014/chart" uri="{C3380CC4-5D6E-409C-BE32-E72D297353CC}">
              <c16:uniqueId val="{00000000-DC18-4339-9E65-A6B9C2CF646A}"/>
            </c:ext>
          </c:extLst>
        </c:ser>
        <c:ser>
          <c:idx val="2"/>
          <c:order val="1"/>
          <c:tx>
            <c:strRef>
              <c:f>'[TABELLA 1_24.xlsx]SEA_ESP_VIS_DESTINATARI'!$S$44</c:f>
              <c:strCache>
                <c:ptCount val="1"/>
                <c:pt idx="0">
                  <c:v>MISTO</c:v>
                </c:pt>
              </c:strCache>
            </c:strRef>
          </c:tx>
          <c:spPr>
            <a:solidFill>
              <a:schemeClr val="accent6"/>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1_24.xlsx]SEA_ESP_VIS_DESTINATARI'!$T$42:$AE$42</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1_24.xlsx]SEA_ESP_VIS_DESTINATARI'!$T$44:$AE$44</c:f>
              <c:numCache>
                <c:formatCode>0%</c:formatCode>
                <c:ptCount val="12"/>
                <c:pt idx="0">
                  <c:v>0.20729094189128933</c:v>
                </c:pt>
                <c:pt idx="1">
                  <c:v>0.25290088997933818</c:v>
                </c:pt>
                <c:pt idx="2">
                  <c:v>0.23259159060780163</c:v>
                </c:pt>
                <c:pt idx="3">
                  <c:v>0.24901247979573193</c:v>
                </c:pt>
                <c:pt idx="4">
                  <c:v>0.11</c:v>
                </c:pt>
                <c:pt idx="5">
                  <c:v>6.929953744995955E-2</c:v>
                </c:pt>
                <c:pt idx="6">
                  <c:v>0.10684677891955044</c:v>
                </c:pt>
                <c:pt idx="7">
                  <c:v>1.2378714387986045E-2</c:v>
                </c:pt>
                <c:pt idx="9">
                  <c:v>4.6484665529159558E-2</c:v>
                </c:pt>
                <c:pt idx="11">
                  <c:v>0.11004763705932979</c:v>
                </c:pt>
              </c:numCache>
            </c:numRef>
          </c:val>
          <c:extLst>
            <c:ext xmlns:c16="http://schemas.microsoft.com/office/drawing/2014/chart" uri="{C3380CC4-5D6E-409C-BE32-E72D297353CC}">
              <c16:uniqueId val="{00000001-DC18-4339-9E65-A6B9C2CF646A}"/>
            </c:ext>
          </c:extLst>
        </c:ser>
        <c:ser>
          <c:idx val="1"/>
          <c:order val="2"/>
          <c:tx>
            <c:strRef>
              <c:f>'[TABELLA 1_24.xlsx]SEA_ESP_VIS_DESTINATARI'!$S$45</c:f>
              <c:strCache>
                <c:ptCount val="1"/>
                <c:pt idx="0">
                  <c:v>PUBBLICO GENERICO</c:v>
                </c:pt>
              </c:strCache>
            </c:strRef>
          </c:tx>
          <c:spPr>
            <a:solidFill>
              <a:schemeClr val="accent4"/>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1_24.xlsx]SEA_ESP_VIS_DESTINATARI'!$T$42:$AE$42</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1_24.xlsx]SEA_ESP_VIS_DESTINATARI'!$T$45:$AE$45</c:f>
              <c:numCache>
                <c:formatCode>0%</c:formatCode>
                <c:ptCount val="12"/>
                <c:pt idx="0">
                  <c:v>0.20896270627183475</c:v>
                </c:pt>
                <c:pt idx="1">
                  <c:v>0.29194013483620834</c:v>
                </c:pt>
                <c:pt idx="2">
                  <c:v>0.11</c:v>
                </c:pt>
                <c:pt idx="3">
                  <c:v>0.13124355805945326</c:v>
                </c:pt>
                <c:pt idx="4">
                  <c:v>0.81697795089323744</c:v>
                </c:pt>
                <c:pt idx="5">
                  <c:v>0.87276951129598868</c:v>
                </c:pt>
                <c:pt idx="6">
                  <c:v>0.86</c:v>
                </c:pt>
                <c:pt idx="7">
                  <c:v>0.95735532893338804</c:v>
                </c:pt>
                <c:pt idx="8">
                  <c:v>1</c:v>
                </c:pt>
                <c:pt idx="9">
                  <c:v>0.91796823730148314</c:v>
                </c:pt>
                <c:pt idx="10">
                  <c:v>0.95572256348646434</c:v>
                </c:pt>
                <c:pt idx="11">
                  <c:v>0.84746821911950931</c:v>
                </c:pt>
              </c:numCache>
            </c:numRef>
          </c:val>
          <c:extLst>
            <c:ext xmlns:c16="http://schemas.microsoft.com/office/drawing/2014/chart" uri="{C3380CC4-5D6E-409C-BE32-E72D297353CC}">
              <c16:uniqueId val="{00000002-DC18-4339-9E65-A6B9C2CF646A}"/>
            </c:ext>
          </c:extLst>
        </c:ser>
        <c:dLbls>
          <c:showLegendKey val="0"/>
          <c:showVal val="1"/>
          <c:showCatName val="0"/>
          <c:showSerName val="0"/>
          <c:showPercent val="0"/>
          <c:showBubbleSize val="0"/>
        </c:dLbls>
        <c:gapWidth val="74"/>
        <c:overlap val="100"/>
        <c:axId val="147748736"/>
        <c:axId val="147750272"/>
      </c:barChart>
      <c:catAx>
        <c:axId val="147748736"/>
        <c:scaling>
          <c:orientation val="maxMin"/>
        </c:scaling>
        <c:delete val="0"/>
        <c:axPos val="l"/>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7750272"/>
        <c:crosses val="autoZero"/>
        <c:auto val="1"/>
        <c:lblAlgn val="ctr"/>
        <c:lblOffset val="100"/>
        <c:noMultiLvlLbl val="0"/>
      </c:catAx>
      <c:valAx>
        <c:axId val="147750272"/>
        <c:scaling>
          <c:orientation val="minMax"/>
        </c:scaling>
        <c:delete val="1"/>
        <c:axPos val="t"/>
        <c:numFmt formatCode="0%" sourceLinked="1"/>
        <c:majorTickMark val="out"/>
        <c:minorTickMark val="none"/>
        <c:tickLblPos val="none"/>
        <c:crossAx val="147748736"/>
        <c:crosses val="autoZero"/>
        <c:crossBetween val="between"/>
      </c:valAx>
      <c:spPr>
        <a:noFill/>
        <a:ln>
          <a:noFill/>
        </a:ln>
        <a:effectLst/>
      </c:spPr>
    </c:plotArea>
    <c:legend>
      <c:legendPos val="b"/>
      <c:layout>
        <c:manualLayout>
          <c:xMode val="edge"/>
          <c:yMode val="edge"/>
          <c:x val="4.5546356396688303E-2"/>
          <c:y val="0.92275802543912777"/>
          <c:w val="0.9"/>
          <c:h val="6.954966686856450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6350" cap="flat" cmpd="sng" algn="ctr">
      <a:noFill/>
      <a:prstDash val="solid"/>
      <a:miter lim="800000"/>
    </a:ln>
    <a:effectLst/>
  </c:spPr>
  <c:txPr>
    <a:bodyPr/>
    <a:lstStyle/>
    <a:p>
      <a:pPr>
        <a:defRPr/>
      </a:pPr>
      <a:endParaRPr lang="it-I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a:t>ESPOSITORI PER PROVENIENZA E ANNI</a:t>
            </a:r>
          </a:p>
        </c:rich>
      </c:tx>
      <c:layout>
        <c:manualLayout>
          <c:xMode val="edge"/>
          <c:yMode val="edge"/>
          <c:x val="0.1152566594983287"/>
          <c:y val="0"/>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2.3046804477342479E-2"/>
          <c:y val="0.28408015110827911"/>
          <c:w val="0.94817432273262658"/>
          <c:h val="0.59997800130475021"/>
        </c:manualLayout>
      </c:layout>
      <c:barChart>
        <c:barDir val="col"/>
        <c:grouping val="percentStacked"/>
        <c:varyColors val="0"/>
        <c:ser>
          <c:idx val="0"/>
          <c:order val="0"/>
          <c:tx>
            <c:strRef>
              <c:f>[tabella15_16.xlsx]ESP_X_REGIONE!$AM$51</c:f>
              <c:strCache>
                <c:ptCount val="1"/>
                <c:pt idx="0">
                  <c:v>EMILIA ROMAGNA</c:v>
                </c:pt>
              </c:strCache>
            </c:strRef>
          </c:tx>
          <c:spPr>
            <a:solidFill>
              <a:schemeClr val="accent6"/>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[tabella15_16.xlsx]ESP_X_REGIONE!$AN$50:$AQ$50</c:f>
              <c:numCache>
                <c:formatCode>General</c:formatCode>
                <c:ptCount val="4"/>
                <c:pt idx="0">
                  <c:v>2016</c:v>
                </c:pt>
                <c:pt idx="1">
                  <c:v>2017</c:v>
                </c:pt>
                <c:pt idx="2">
                  <c:v>2018</c:v>
                </c:pt>
                <c:pt idx="3">
                  <c:v>2019</c:v>
                </c:pt>
              </c:numCache>
            </c:numRef>
          </c:cat>
          <c:val>
            <c:numRef>
              <c:f>[tabella15_16.xlsx]ESP_X_REGIONE!$AN$51:$AQ$51</c:f>
              <c:numCache>
                <c:formatCode>0%</c:formatCode>
                <c:ptCount val="4"/>
                <c:pt idx="0">
                  <c:v>0.19</c:v>
                </c:pt>
                <c:pt idx="1">
                  <c:v>0.2</c:v>
                </c:pt>
                <c:pt idx="2">
                  <c:v>0.2</c:v>
                </c:pt>
                <c:pt idx="3">
                  <c:v>0.19556255367878614</c:v>
                </c:pt>
              </c:numCache>
            </c:numRef>
          </c:val>
          <c:extLst>
            <c:ext xmlns:c16="http://schemas.microsoft.com/office/drawing/2014/chart" uri="{C3380CC4-5D6E-409C-BE32-E72D297353CC}">
              <c16:uniqueId val="{00000000-0CE7-45E4-8296-E491EA97ABB6}"/>
            </c:ext>
          </c:extLst>
        </c:ser>
        <c:ser>
          <c:idx val="1"/>
          <c:order val="1"/>
          <c:tx>
            <c:strRef>
              <c:f>[tabella15_16.xlsx]ESP_X_REGIONE!$AM$52</c:f>
              <c:strCache>
                <c:ptCount val="1"/>
                <c:pt idx="0">
                  <c:v>RESTO ITALIA</c:v>
                </c:pt>
              </c:strCache>
            </c:strRef>
          </c:tx>
          <c:spPr>
            <a:solidFill>
              <a:schemeClr val="accent5"/>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[tabella15_16.xlsx]ESP_X_REGIONE!$AN$50:$AQ$50</c:f>
              <c:numCache>
                <c:formatCode>General</c:formatCode>
                <c:ptCount val="4"/>
                <c:pt idx="0">
                  <c:v>2016</c:v>
                </c:pt>
                <c:pt idx="1">
                  <c:v>2017</c:v>
                </c:pt>
                <c:pt idx="2">
                  <c:v>2018</c:v>
                </c:pt>
                <c:pt idx="3">
                  <c:v>2019</c:v>
                </c:pt>
              </c:numCache>
            </c:numRef>
          </c:cat>
          <c:val>
            <c:numRef>
              <c:f>[tabella15_16.xlsx]ESP_X_REGIONE!$AN$52:$AQ$52</c:f>
              <c:numCache>
                <c:formatCode>0%</c:formatCode>
                <c:ptCount val="4"/>
                <c:pt idx="0">
                  <c:v>0.53</c:v>
                </c:pt>
                <c:pt idx="1">
                  <c:v>0.52</c:v>
                </c:pt>
                <c:pt idx="2">
                  <c:v>0.52</c:v>
                </c:pt>
                <c:pt idx="3">
                  <c:v>0.5223017463498425</c:v>
                </c:pt>
              </c:numCache>
            </c:numRef>
          </c:val>
          <c:extLst>
            <c:ext xmlns:c16="http://schemas.microsoft.com/office/drawing/2014/chart" uri="{C3380CC4-5D6E-409C-BE32-E72D297353CC}">
              <c16:uniqueId val="{00000001-0CE7-45E4-8296-E491EA97ABB6}"/>
            </c:ext>
          </c:extLst>
        </c:ser>
        <c:ser>
          <c:idx val="2"/>
          <c:order val="2"/>
          <c:tx>
            <c:strRef>
              <c:f>[tabella15_16.xlsx]ESP_X_REGIONE!$AM$53</c:f>
              <c:strCache>
                <c:ptCount val="1"/>
                <c:pt idx="0">
                  <c:v>NAZIONALI NON CLASSIFICATI</c:v>
                </c:pt>
              </c:strCache>
            </c:strRef>
          </c:tx>
          <c:spPr>
            <a:solidFill>
              <a:schemeClr val="accent4"/>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[tabella15_16.xlsx]ESP_X_REGIONE!$AN$50:$AQ$50</c:f>
              <c:numCache>
                <c:formatCode>General</c:formatCode>
                <c:ptCount val="4"/>
                <c:pt idx="0">
                  <c:v>2016</c:v>
                </c:pt>
                <c:pt idx="1">
                  <c:v>2017</c:v>
                </c:pt>
                <c:pt idx="2">
                  <c:v>2018</c:v>
                </c:pt>
                <c:pt idx="3">
                  <c:v>2019</c:v>
                </c:pt>
              </c:numCache>
            </c:numRef>
          </c:cat>
          <c:val>
            <c:numRef>
              <c:f>[tabella15_16.xlsx]ESP_X_REGIONE!$AN$53:$AQ$53</c:f>
              <c:numCache>
                <c:formatCode>0%</c:formatCode>
                <c:ptCount val="4"/>
                <c:pt idx="0">
                  <c:v>0.03</c:v>
                </c:pt>
                <c:pt idx="1">
                  <c:v>0.03</c:v>
                </c:pt>
                <c:pt idx="2">
                  <c:v>0.04</c:v>
                </c:pt>
                <c:pt idx="3">
                  <c:v>1.3627254509018036E-2</c:v>
                </c:pt>
              </c:numCache>
            </c:numRef>
          </c:val>
          <c:extLst>
            <c:ext xmlns:c16="http://schemas.microsoft.com/office/drawing/2014/chart" uri="{C3380CC4-5D6E-409C-BE32-E72D297353CC}">
              <c16:uniqueId val="{00000002-0CE7-45E4-8296-E491EA97ABB6}"/>
            </c:ext>
          </c:extLst>
        </c:ser>
        <c:ser>
          <c:idx val="3"/>
          <c:order val="3"/>
          <c:tx>
            <c:strRef>
              <c:f>[tabella15_16.xlsx]ESP_X_REGIONE!$AM$54</c:f>
              <c:strCache>
                <c:ptCount val="1"/>
                <c:pt idx="0">
                  <c:v>ESPOSITORI ESTERI</c:v>
                </c:pt>
              </c:strCache>
            </c:strRef>
          </c:tx>
          <c:spPr>
            <a:solidFill>
              <a:schemeClr val="accent6">
                <a:lumMod val="60000"/>
              </a:schemeClr>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[tabella15_16.xlsx]ESP_X_REGIONE!$AN$50:$AQ$50</c:f>
              <c:numCache>
                <c:formatCode>General</c:formatCode>
                <c:ptCount val="4"/>
                <c:pt idx="0">
                  <c:v>2016</c:v>
                </c:pt>
                <c:pt idx="1">
                  <c:v>2017</c:v>
                </c:pt>
                <c:pt idx="2">
                  <c:v>2018</c:v>
                </c:pt>
                <c:pt idx="3">
                  <c:v>2019</c:v>
                </c:pt>
              </c:numCache>
            </c:numRef>
          </c:cat>
          <c:val>
            <c:numRef>
              <c:f>[tabella15_16.xlsx]ESP_X_REGIONE!$AN$54:$AQ$54</c:f>
              <c:numCache>
                <c:formatCode>0%</c:formatCode>
                <c:ptCount val="4"/>
                <c:pt idx="0">
                  <c:v>0.25</c:v>
                </c:pt>
                <c:pt idx="1">
                  <c:v>0.25</c:v>
                </c:pt>
                <c:pt idx="2">
                  <c:v>0.24</c:v>
                </c:pt>
                <c:pt idx="3">
                  <c:v>0.27</c:v>
                </c:pt>
              </c:numCache>
            </c:numRef>
          </c:val>
          <c:extLst>
            <c:ext xmlns:c16="http://schemas.microsoft.com/office/drawing/2014/chart" uri="{C3380CC4-5D6E-409C-BE32-E72D297353CC}">
              <c16:uniqueId val="{00000003-0CE7-45E4-8296-E491EA97ABB6}"/>
            </c:ext>
          </c:extLst>
        </c:ser>
        <c:dLbls>
          <c:showLegendKey val="0"/>
          <c:showVal val="1"/>
          <c:showCatName val="0"/>
          <c:showSerName val="0"/>
          <c:showPercent val="0"/>
          <c:showBubbleSize val="0"/>
        </c:dLbls>
        <c:gapWidth val="150"/>
        <c:overlap val="100"/>
        <c:axId val="145715968"/>
        <c:axId val="145717504"/>
      </c:barChart>
      <c:catAx>
        <c:axId val="145715968"/>
        <c:scaling>
          <c:orientation val="minMax"/>
        </c:scaling>
        <c:delete val="0"/>
        <c:axPos val="b"/>
        <c:majorGridlines>
          <c:spPr>
            <a:ln w="6350" cap="flat" cmpd="sng" algn="ctr">
              <a:solidFill>
                <a:schemeClr val="tx1">
                  <a:lumMod val="65000"/>
                  <a:lumOff val="3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it-IT"/>
          </a:p>
        </c:txPr>
        <c:crossAx val="145717504"/>
        <c:crosses val="autoZero"/>
        <c:auto val="1"/>
        <c:lblAlgn val="ctr"/>
        <c:lblOffset val="100"/>
        <c:noMultiLvlLbl val="0"/>
      </c:catAx>
      <c:valAx>
        <c:axId val="145717504"/>
        <c:scaling>
          <c:orientation val="minMax"/>
        </c:scaling>
        <c:delete val="1"/>
        <c:axPos val="l"/>
        <c:numFmt formatCode="0%" sourceLinked="1"/>
        <c:majorTickMark val="out"/>
        <c:minorTickMark val="none"/>
        <c:tickLblPos val="none"/>
        <c:crossAx val="145715968"/>
        <c:crosses val="autoZero"/>
        <c:crossBetween val="between"/>
      </c:valAx>
      <c:spPr>
        <a:noFill/>
        <a:ln>
          <a:noFill/>
        </a:ln>
        <a:effectLst/>
      </c:spPr>
    </c:plotArea>
    <c:legend>
      <c:legendPos val="t"/>
      <c:layout>
        <c:manualLayout>
          <c:xMode val="edge"/>
          <c:yMode val="edge"/>
          <c:x val="2.2651351277347281E-2"/>
          <c:y val="0.10158959537572257"/>
          <c:w val="0.9773486487226527"/>
          <c:h val="0.1623900988564849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6350" cap="flat" cmpd="sng" algn="ctr">
      <a:noFill/>
      <a:prstDash val="solid"/>
      <a:miter lim="800000"/>
    </a:ln>
    <a:effectLst/>
  </c:spPr>
  <c:txPr>
    <a:bodyPr/>
    <a:lstStyle/>
    <a:p>
      <a:pPr>
        <a:defRPr/>
      </a:pPr>
      <a:endParaRPr lang="it-I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it-IT" sz="1400" b="1" i="0" baseline="0" dirty="0">
                <a:solidFill>
                  <a:schemeClr val="tx1"/>
                </a:solidFill>
                <a:effectLst/>
              </a:rPr>
              <a:t>ESPOSITORI PER PROVENIENZA E LIVELLO ANNO 2019</a:t>
            </a:r>
            <a:endParaRPr lang="it-IT" sz="1400" dirty="0">
              <a:solidFill>
                <a:schemeClr val="tx1"/>
              </a:solidFill>
              <a:effectLst/>
            </a:endParaRPr>
          </a:p>
        </c:rich>
      </c:tx>
      <c:layout>
        <c:manualLayout>
          <c:xMode val="edge"/>
          <c:yMode val="edge"/>
          <c:x val="0.10726525820708456"/>
          <c:y val="1.132651809901784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it-IT"/>
        </a:p>
      </c:txPr>
    </c:title>
    <c:autoTitleDeleted val="0"/>
    <c:plotArea>
      <c:layout>
        <c:manualLayout>
          <c:layoutTarget val="inner"/>
          <c:xMode val="edge"/>
          <c:yMode val="edge"/>
          <c:x val="5.1233215259934191E-2"/>
          <c:y val="0.40311077914404525"/>
          <c:w val="0.9295543290175905"/>
          <c:h val="0.44630182495178422"/>
        </c:manualLayout>
      </c:layout>
      <c:barChart>
        <c:barDir val="col"/>
        <c:grouping val="stacked"/>
        <c:varyColors val="0"/>
        <c:ser>
          <c:idx val="0"/>
          <c:order val="0"/>
          <c:tx>
            <c:strRef>
              <c:f>Foglio1!$A$2</c:f>
              <c:strCache>
                <c:ptCount val="1"/>
                <c:pt idx="0">
                  <c:v>EMILIA ROMAGNA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Foglio1!$B$1:$D$1</c:f>
              <c:strCache>
                <c:ptCount val="3"/>
                <c:pt idx="0">
                  <c:v>Internazionali  2019</c:v>
                </c:pt>
                <c:pt idx="1">
                  <c:v>Nazionali 2019</c:v>
                </c:pt>
                <c:pt idx="2">
                  <c:v>Regionali  2019</c:v>
                </c:pt>
              </c:strCache>
            </c:strRef>
          </c:cat>
          <c:val>
            <c:numRef>
              <c:f>Foglio1!$B$2:$D$2</c:f>
              <c:numCache>
                <c:formatCode>0%</c:formatCode>
                <c:ptCount val="3"/>
                <c:pt idx="0">
                  <c:v>0.1414908478704732</c:v>
                </c:pt>
                <c:pt idx="1">
                  <c:v>0.24805447470817121</c:v>
                </c:pt>
                <c:pt idx="2">
                  <c:v>0.53855942988037664</c:v>
                </c:pt>
              </c:numCache>
            </c:numRef>
          </c:val>
          <c:extLst>
            <c:ext xmlns:c16="http://schemas.microsoft.com/office/drawing/2014/chart" uri="{C3380CC4-5D6E-409C-BE32-E72D297353CC}">
              <c16:uniqueId val="{00000000-9200-4C1A-B6E1-F8009570D4E8}"/>
            </c:ext>
          </c:extLst>
        </c:ser>
        <c:ser>
          <c:idx val="1"/>
          <c:order val="1"/>
          <c:tx>
            <c:strRef>
              <c:f>Foglio1!$A$3</c:f>
              <c:strCache>
                <c:ptCount val="1"/>
                <c:pt idx="0">
                  <c:v>RESTO ITALIA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Foglio1!$B$1:$D$1</c:f>
              <c:strCache>
                <c:ptCount val="3"/>
                <c:pt idx="0">
                  <c:v>Internazionali  2019</c:v>
                </c:pt>
                <c:pt idx="1">
                  <c:v>Nazionali 2019</c:v>
                </c:pt>
                <c:pt idx="2">
                  <c:v>Regionali  2019</c:v>
                </c:pt>
              </c:strCache>
            </c:strRef>
          </c:cat>
          <c:val>
            <c:numRef>
              <c:f>Foglio1!$B$3:$D$3</c:f>
              <c:numCache>
                <c:formatCode>0%</c:formatCode>
                <c:ptCount val="3"/>
                <c:pt idx="0">
                  <c:v>0.53268617688147002</c:v>
                </c:pt>
                <c:pt idx="1">
                  <c:v>0.6728274967574579</c:v>
                </c:pt>
                <c:pt idx="2">
                  <c:v>0.33036396029524051</c:v>
                </c:pt>
              </c:numCache>
            </c:numRef>
          </c:val>
          <c:extLst>
            <c:ext xmlns:c16="http://schemas.microsoft.com/office/drawing/2014/chart" uri="{C3380CC4-5D6E-409C-BE32-E72D297353CC}">
              <c16:uniqueId val="{00000001-9200-4C1A-B6E1-F8009570D4E8}"/>
            </c:ext>
          </c:extLst>
        </c:ser>
        <c:ser>
          <c:idx val="2"/>
          <c:order val="2"/>
          <c:tx>
            <c:strRef>
              <c:f>Foglio1!$A$4</c:f>
              <c:strCache>
                <c:ptCount val="1"/>
                <c:pt idx="0">
                  <c:v>NAZIONALI NON CLASSIFICATI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Foglio1!$B$1:$D$1</c:f>
              <c:strCache>
                <c:ptCount val="3"/>
                <c:pt idx="0">
                  <c:v>Internazionali  2019</c:v>
                </c:pt>
                <c:pt idx="1">
                  <c:v>Nazionali 2019</c:v>
                </c:pt>
                <c:pt idx="2">
                  <c:v>Regionali  2019</c:v>
                </c:pt>
              </c:strCache>
            </c:strRef>
          </c:cat>
          <c:val>
            <c:numRef>
              <c:f>Foglio1!$B$4:$D$4</c:f>
              <c:numCache>
                <c:formatCode>General</c:formatCode>
                <c:ptCount val="3"/>
                <c:pt idx="2" formatCode="0%">
                  <c:v>0.09</c:v>
                </c:pt>
              </c:numCache>
            </c:numRef>
          </c:val>
          <c:extLst>
            <c:ext xmlns:c16="http://schemas.microsoft.com/office/drawing/2014/chart" uri="{C3380CC4-5D6E-409C-BE32-E72D297353CC}">
              <c16:uniqueId val="{00000002-9200-4C1A-B6E1-F8009570D4E8}"/>
            </c:ext>
          </c:extLst>
        </c:ser>
        <c:ser>
          <c:idx val="3"/>
          <c:order val="3"/>
          <c:tx>
            <c:strRef>
              <c:f>Foglio1!$A$5</c:f>
              <c:strCache>
                <c:ptCount val="1"/>
                <c:pt idx="0">
                  <c:v>ESPOSITORI ESTERI</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Foglio1!$B$1:$D$1</c:f>
              <c:strCache>
                <c:ptCount val="3"/>
                <c:pt idx="0">
                  <c:v>Internazionali  2019</c:v>
                </c:pt>
                <c:pt idx="1">
                  <c:v>Nazionali 2019</c:v>
                </c:pt>
                <c:pt idx="2">
                  <c:v>Regionali  2019</c:v>
                </c:pt>
              </c:strCache>
            </c:strRef>
          </c:cat>
          <c:val>
            <c:numRef>
              <c:f>Foglio1!$B$5:$D$5</c:f>
              <c:numCache>
                <c:formatCode>0%</c:formatCode>
                <c:ptCount val="3"/>
                <c:pt idx="0">
                  <c:v>0.32281405595157076</c:v>
                </c:pt>
                <c:pt idx="1">
                  <c:v>0.08</c:v>
                </c:pt>
                <c:pt idx="2">
                  <c:v>3.5123441079155E-2</c:v>
                </c:pt>
              </c:numCache>
            </c:numRef>
          </c:val>
          <c:extLst>
            <c:ext xmlns:c16="http://schemas.microsoft.com/office/drawing/2014/chart" uri="{C3380CC4-5D6E-409C-BE32-E72D297353CC}">
              <c16:uniqueId val="{00000004-9200-4C1A-B6E1-F8009570D4E8}"/>
            </c:ext>
          </c:extLst>
        </c:ser>
        <c:dLbls>
          <c:dLblPos val="ctr"/>
          <c:showLegendKey val="0"/>
          <c:showVal val="1"/>
          <c:showCatName val="0"/>
          <c:showSerName val="0"/>
          <c:showPercent val="0"/>
          <c:showBubbleSize val="0"/>
        </c:dLbls>
        <c:gapWidth val="150"/>
        <c:overlap val="100"/>
        <c:axId val="2080521967"/>
        <c:axId val="2089020143"/>
      </c:barChart>
      <c:catAx>
        <c:axId val="2080521967"/>
        <c:scaling>
          <c:orientation val="minMax"/>
        </c:scaling>
        <c:delete val="0"/>
        <c:axPos val="b"/>
        <c:majorGridlines>
          <c:spPr>
            <a:ln w="3175" cap="flat" cmpd="sng" algn="ctr">
              <a:solidFill>
                <a:schemeClr val="tx1"/>
              </a:solidFill>
              <a:round/>
            </a:ln>
            <a:effectLst/>
          </c:spPr>
        </c:majorGridlines>
        <c:numFmt formatCode="General" sourceLinked="1"/>
        <c:majorTickMark val="none"/>
        <c:minorTickMark val="none"/>
        <c:tickLblPos val="nextTo"/>
        <c:spPr>
          <a:noFill/>
          <a:ln w="317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2089020143"/>
        <c:crosses val="autoZero"/>
        <c:auto val="1"/>
        <c:lblAlgn val="ctr"/>
        <c:lblOffset val="100"/>
        <c:noMultiLvlLbl val="0"/>
      </c:catAx>
      <c:valAx>
        <c:axId val="2089020143"/>
        <c:scaling>
          <c:orientation val="minMax"/>
          <c:max val="1"/>
        </c:scaling>
        <c:delete val="1"/>
        <c:axPos val="l"/>
        <c:numFmt formatCode="0%" sourceLinked="1"/>
        <c:majorTickMark val="out"/>
        <c:minorTickMark val="none"/>
        <c:tickLblPos val="nextTo"/>
        <c:crossAx val="2080521967"/>
        <c:crosses val="autoZero"/>
        <c:crossBetween val="between"/>
      </c:valAx>
      <c:spPr>
        <a:noFill/>
        <a:ln>
          <a:noFill/>
        </a:ln>
        <a:effectLst/>
      </c:spPr>
    </c:plotArea>
    <c:legend>
      <c:legendPos val="t"/>
      <c:layout>
        <c:manualLayout>
          <c:xMode val="edge"/>
          <c:yMode val="edge"/>
          <c:x val="5.699695197667682E-3"/>
          <c:y val="0.22188648955975965"/>
          <c:w val="0.99180243342644581"/>
          <c:h val="0.15791128304032284"/>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it-IT" sz="1400" b="1" dirty="0">
                <a:solidFill>
                  <a:schemeClr val="tx1"/>
                </a:solidFill>
              </a:rPr>
              <a:t>VISITATORI PER PROVENIENZA E ANNI</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it-IT"/>
        </a:p>
      </c:txPr>
    </c:title>
    <c:autoTitleDeleted val="0"/>
    <c:plotArea>
      <c:layout>
        <c:manualLayout>
          <c:layoutTarget val="inner"/>
          <c:xMode val="edge"/>
          <c:yMode val="edge"/>
          <c:x val="3.5391540129877073E-2"/>
          <c:y val="0.29304203746072394"/>
          <c:w val="0.92921691974024589"/>
          <c:h val="0.56869330168897481"/>
        </c:manualLayout>
      </c:layout>
      <c:barChart>
        <c:barDir val="col"/>
        <c:grouping val="percentStacked"/>
        <c:varyColors val="0"/>
        <c:ser>
          <c:idx val="0"/>
          <c:order val="0"/>
          <c:tx>
            <c:strRef>
              <c:f>Foglio1!$A$2</c:f>
              <c:strCache>
                <c:ptCount val="1"/>
                <c:pt idx="0">
                  <c:v>EMILIA ROMAGNA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Foglio1!$B$1:$E$1</c:f>
              <c:strCache>
                <c:ptCount val="4"/>
                <c:pt idx="0">
                  <c:v>2016</c:v>
                </c:pt>
                <c:pt idx="1">
                  <c:v>2017</c:v>
                </c:pt>
                <c:pt idx="2">
                  <c:v>2018</c:v>
                </c:pt>
                <c:pt idx="3">
                  <c:v>2019</c:v>
                </c:pt>
              </c:strCache>
            </c:strRef>
          </c:cat>
          <c:val>
            <c:numRef>
              <c:f>Foglio1!$B$2:$E$2</c:f>
              <c:numCache>
                <c:formatCode>0%</c:formatCode>
                <c:ptCount val="4"/>
                <c:pt idx="0">
                  <c:v>0.12</c:v>
                </c:pt>
                <c:pt idx="1">
                  <c:v>0.13</c:v>
                </c:pt>
                <c:pt idx="2">
                  <c:v>0.15</c:v>
                </c:pt>
                <c:pt idx="3">
                  <c:v>0.16</c:v>
                </c:pt>
              </c:numCache>
            </c:numRef>
          </c:val>
          <c:extLst>
            <c:ext xmlns:c16="http://schemas.microsoft.com/office/drawing/2014/chart" uri="{C3380CC4-5D6E-409C-BE32-E72D297353CC}">
              <c16:uniqueId val="{00000000-A4E1-4CCF-9BBA-310E6B9744A8}"/>
            </c:ext>
          </c:extLst>
        </c:ser>
        <c:ser>
          <c:idx val="1"/>
          <c:order val="1"/>
          <c:tx>
            <c:strRef>
              <c:f>Foglio1!$A$3</c:f>
              <c:strCache>
                <c:ptCount val="1"/>
                <c:pt idx="0">
                  <c:v>RESTO ITALIA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Foglio1!$B$1:$E$1</c:f>
              <c:strCache>
                <c:ptCount val="4"/>
                <c:pt idx="0">
                  <c:v>2016</c:v>
                </c:pt>
                <c:pt idx="1">
                  <c:v>2017</c:v>
                </c:pt>
                <c:pt idx="2">
                  <c:v>2018</c:v>
                </c:pt>
                <c:pt idx="3">
                  <c:v>2019</c:v>
                </c:pt>
              </c:strCache>
            </c:strRef>
          </c:cat>
          <c:val>
            <c:numRef>
              <c:f>Foglio1!$B$3:$E$3</c:f>
              <c:numCache>
                <c:formatCode>0%</c:formatCode>
                <c:ptCount val="4"/>
                <c:pt idx="0">
                  <c:v>0.31</c:v>
                </c:pt>
                <c:pt idx="1">
                  <c:v>0.26</c:v>
                </c:pt>
                <c:pt idx="2">
                  <c:v>0.37</c:v>
                </c:pt>
                <c:pt idx="3">
                  <c:v>0.28999999999999998</c:v>
                </c:pt>
              </c:numCache>
            </c:numRef>
          </c:val>
          <c:extLst>
            <c:ext xmlns:c16="http://schemas.microsoft.com/office/drawing/2014/chart" uri="{C3380CC4-5D6E-409C-BE32-E72D297353CC}">
              <c16:uniqueId val="{00000001-A4E1-4CCF-9BBA-310E6B9744A8}"/>
            </c:ext>
          </c:extLst>
        </c:ser>
        <c:ser>
          <c:idx val="2"/>
          <c:order val="2"/>
          <c:tx>
            <c:strRef>
              <c:f>Foglio1!$A$4</c:f>
              <c:strCache>
                <c:ptCount val="1"/>
                <c:pt idx="0">
                  <c:v>NAZIONALI NON CLASSIFICATI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Foglio1!$B$1:$E$1</c:f>
              <c:strCache>
                <c:ptCount val="4"/>
                <c:pt idx="0">
                  <c:v>2016</c:v>
                </c:pt>
                <c:pt idx="1">
                  <c:v>2017</c:v>
                </c:pt>
                <c:pt idx="2">
                  <c:v>2018</c:v>
                </c:pt>
                <c:pt idx="3">
                  <c:v>2019</c:v>
                </c:pt>
              </c:strCache>
            </c:strRef>
          </c:cat>
          <c:val>
            <c:numRef>
              <c:f>Foglio1!$B$4:$E$4</c:f>
              <c:numCache>
                <c:formatCode>0%</c:formatCode>
                <c:ptCount val="4"/>
                <c:pt idx="0">
                  <c:v>0.46</c:v>
                </c:pt>
                <c:pt idx="1">
                  <c:v>0.51</c:v>
                </c:pt>
                <c:pt idx="2">
                  <c:v>0.38</c:v>
                </c:pt>
                <c:pt idx="3">
                  <c:v>0.46</c:v>
                </c:pt>
              </c:numCache>
            </c:numRef>
          </c:val>
          <c:extLst>
            <c:ext xmlns:c16="http://schemas.microsoft.com/office/drawing/2014/chart" uri="{C3380CC4-5D6E-409C-BE32-E72D297353CC}">
              <c16:uniqueId val="{00000002-A4E1-4CCF-9BBA-310E6B9744A8}"/>
            </c:ext>
          </c:extLst>
        </c:ser>
        <c:ser>
          <c:idx val="3"/>
          <c:order val="3"/>
          <c:tx>
            <c:strRef>
              <c:f>Foglio1!$A$5</c:f>
              <c:strCache>
                <c:ptCount val="1"/>
                <c:pt idx="0">
                  <c:v>VISITATORI ESTERI </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Foglio1!$B$1:$E$1</c:f>
              <c:strCache>
                <c:ptCount val="4"/>
                <c:pt idx="0">
                  <c:v>2016</c:v>
                </c:pt>
                <c:pt idx="1">
                  <c:v>2017</c:v>
                </c:pt>
                <c:pt idx="2">
                  <c:v>2018</c:v>
                </c:pt>
                <c:pt idx="3">
                  <c:v>2019</c:v>
                </c:pt>
              </c:strCache>
            </c:strRef>
          </c:cat>
          <c:val>
            <c:numRef>
              <c:f>Foglio1!$B$5:$E$5</c:f>
              <c:numCache>
                <c:formatCode>0%</c:formatCode>
                <c:ptCount val="4"/>
                <c:pt idx="0">
                  <c:v>0.11</c:v>
                </c:pt>
                <c:pt idx="1">
                  <c:v>0.1</c:v>
                </c:pt>
                <c:pt idx="2">
                  <c:v>0.11</c:v>
                </c:pt>
                <c:pt idx="3">
                  <c:v>0.09</c:v>
                </c:pt>
              </c:numCache>
            </c:numRef>
          </c:val>
          <c:extLst>
            <c:ext xmlns:c16="http://schemas.microsoft.com/office/drawing/2014/chart" uri="{C3380CC4-5D6E-409C-BE32-E72D297353CC}">
              <c16:uniqueId val="{00000004-A4E1-4CCF-9BBA-310E6B9744A8}"/>
            </c:ext>
          </c:extLst>
        </c:ser>
        <c:dLbls>
          <c:dLblPos val="ctr"/>
          <c:showLegendKey val="0"/>
          <c:showVal val="1"/>
          <c:showCatName val="0"/>
          <c:showSerName val="0"/>
          <c:showPercent val="0"/>
          <c:showBubbleSize val="0"/>
        </c:dLbls>
        <c:gapWidth val="150"/>
        <c:overlap val="100"/>
        <c:axId val="11561567"/>
        <c:axId val="159906079"/>
      </c:barChart>
      <c:catAx>
        <c:axId val="11561567"/>
        <c:scaling>
          <c:orientation val="minMax"/>
        </c:scaling>
        <c:delete val="0"/>
        <c:axPos val="b"/>
        <c:majorGridlines>
          <c:spPr>
            <a:ln w="3175" cap="flat" cmpd="sng" algn="ctr">
              <a:solidFill>
                <a:schemeClr val="tx1"/>
              </a:solidFill>
              <a:round/>
            </a:ln>
            <a:effectLst/>
          </c:spPr>
        </c:majorGridlines>
        <c:numFmt formatCode="General" sourceLinked="1"/>
        <c:majorTickMark val="out"/>
        <c:minorTickMark val="none"/>
        <c:tickLblPos val="nextTo"/>
        <c:spPr>
          <a:noFill/>
          <a:ln w="317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59906079"/>
        <c:crosses val="autoZero"/>
        <c:auto val="1"/>
        <c:lblAlgn val="ctr"/>
        <c:lblOffset val="100"/>
        <c:noMultiLvlLbl val="0"/>
      </c:catAx>
      <c:valAx>
        <c:axId val="159906079"/>
        <c:scaling>
          <c:orientation val="minMax"/>
        </c:scaling>
        <c:delete val="1"/>
        <c:axPos val="l"/>
        <c:numFmt formatCode="0%" sourceLinked="1"/>
        <c:majorTickMark val="out"/>
        <c:minorTickMark val="none"/>
        <c:tickLblPos val="nextTo"/>
        <c:crossAx val="11561567"/>
        <c:crosses val="autoZero"/>
        <c:crossBetween val="between"/>
      </c:valAx>
      <c:spPr>
        <a:noFill/>
        <a:ln>
          <a:noFill/>
        </a:ln>
        <a:effectLst/>
      </c:spPr>
    </c:plotArea>
    <c:legend>
      <c:legendPos val="t"/>
      <c:layout>
        <c:manualLayout>
          <c:xMode val="edge"/>
          <c:yMode val="edge"/>
          <c:x val="4.0810473869161749E-2"/>
          <c:y val="0.14703300779932621"/>
          <c:w val="0.91516138618301102"/>
          <c:h val="0.1277357104060832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it-IT" sz="1400" b="1" dirty="0">
                <a:solidFill>
                  <a:schemeClr val="tx1"/>
                </a:solidFill>
              </a:rPr>
              <a:t>VISITATORI PER PROVENIENZA E LIVELLO ANNO</a:t>
            </a:r>
            <a:r>
              <a:rPr lang="it-IT" sz="1400" b="1" baseline="0" dirty="0">
                <a:solidFill>
                  <a:schemeClr val="tx1"/>
                </a:solidFill>
              </a:rPr>
              <a:t> 2019</a:t>
            </a:r>
            <a:endParaRPr lang="it-IT" sz="1400" b="1" dirty="0">
              <a:solidFill>
                <a:schemeClr val="tx1"/>
              </a:solidFill>
            </a:endParaRPr>
          </a:p>
        </c:rich>
      </c:tx>
      <c:layout>
        <c:manualLayout>
          <c:xMode val="edge"/>
          <c:yMode val="edge"/>
          <c:x val="0.13472249518658433"/>
          <c:y val="1.102948041159936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it-IT"/>
        </a:p>
      </c:txPr>
    </c:title>
    <c:autoTitleDeleted val="0"/>
    <c:plotArea>
      <c:layout>
        <c:manualLayout>
          <c:layoutTarget val="inner"/>
          <c:xMode val="edge"/>
          <c:yMode val="edge"/>
          <c:x val="3.5391540129877073E-2"/>
          <c:y val="0.39078925485438265"/>
          <c:w val="0.92921691974024589"/>
          <c:h val="0.45305067177786107"/>
        </c:manualLayout>
      </c:layout>
      <c:barChart>
        <c:barDir val="col"/>
        <c:grouping val="percentStacked"/>
        <c:varyColors val="0"/>
        <c:ser>
          <c:idx val="0"/>
          <c:order val="0"/>
          <c:tx>
            <c:strRef>
              <c:f>Foglio1!$A$2</c:f>
              <c:strCache>
                <c:ptCount val="1"/>
                <c:pt idx="0">
                  <c:v>EMILIA ROMAGNA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Foglio1!$B$1:$D$1</c:f>
              <c:strCache>
                <c:ptCount val="3"/>
                <c:pt idx="0">
                  <c:v>Internazionali  2019</c:v>
                </c:pt>
                <c:pt idx="1">
                  <c:v>Nazionali 2019</c:v>
                </c:pt>
                <c:pt idx="2">
                  <c:v>Regionali  2019</c:v>
                </c:pt>
              </c:strCache>
            </c:strRef>
          </c:cat>
          <c:val>
            <c:numRef>
              <c:f>Foglio1!$B$2:$D$2</c:f>
              <c:numCache>
                <c:formatCode>0%</c:formatCode>
                <c:ptCount val="3"/>
                <c:pt idx="0">
                  <c:v>0.15854786947457192</c:v>
                </c:pt>
                <c:pt idx="1">
                  <c:v>0.28264112250182072</c:v>
                </c:pt>
              </c:numCache>
            </c:numRef>
          </c:val>
          <c:extLst>
            <c:ext xmlns:c16="http://schemas.microsoft.com/office/drawing/2014/chart" uri="{C3380CC4-5D6E-409C-BE32-E72D297353CC}">
              <c16:uniqueId val="{00000000-9973-4411-9166-9E97563A57E0}"/>
            </c:ext>
          </c:extLst>
        </c:ser>
        <c:ser>
          <c:idx val="1"/>
          <c:order val="1"/>
          <c:tx>
            <c:strRef>
              <c:f>Foglio1!$A$3</c:f>
              <c:strCache>
                <c:ptCount val="1"/>
                <c:pt idx="0">
                  <c:v>RESTO ITALIA</c:v>
                </c:pt>
              </c:strCache>
            </c:strRef>
          </c:tx>
          <c:spPr>
            <a:solidFill>
              <a:schemeClr val="accent5"/>
            </a:solidFill>
            <a:ln>
              <a:noFill/>
            </a:ln>
            <a:effectLst/>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extLst>
                <c:ext xmlns:c16="http://schemas.microsoft.com/office/drawing/2014/chart" uri="{C3380CC4-5D6E-409C-BE32-E72D297353CC}">
                  <c16:uniqueId val="{00000005-9973-4411-9166-9E97563A57E0}"/>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Foglio1!$B$1:$D$1</c:f>
              <c:strCache>
                <c:ptCount val="3"/>
                <c:pt idx="0">
                  <c:v>Internazionali  2019</c:v>
                </c:pt>
                <c:pt idx="1">
                  <c:v>Nazionali 2019</c:v>
                </c:pt>
                <c:pt idx="2">
                  <c:v>Regionali  2019</c:v>
                </c:pt>
              </c:strCache>
            </c:strRef>
          </c:cat>
          <c:val>
            <c:numRef>
              <c:f>Foglio1!$B$3:$D$3</c:f>
              <c:numCache>
                <c:formatCode>0%</c:formatCode>
                <c:ptCount val="3"/>
                <c:pt idx="0">
                  <c:v>0.46</c:v>
                </c:pt>
                <c:pt idx="1">
                  <c:v>8.2153401154934046E-3</c:v>
                </c:pt>
              </c:numCache>
            </c:numRef>
          </c:val>
          <c:extLst>
            <c:ext xmlns:c16="http://schemas.microsoft.com/office/drawing/2014/chart" uri="{C3380CC4-5D6E-409C-BE32-E72D297353CC}">
              <c16:uniqueId val="{00000001-9973-4411-9166-9E97563A57E0}"/>
            </c:ext>
          </c:extLst>
        </c:ser>
        <c:ser>
          <c:idx val="2"/>
          <c:order val="2"/>
          <c:tx>
            <c:strRef>
              <c:f>Foglio1!$A$4</c:f>
              <c:strCache>
                <c:ptCount val="1"/>
                <c:pt idx="0">
                  <c:v>NAZIONALI NON CLASSIFICATI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Foglio1!$B$1:$D$1</c:f>
              <c:strCache>
                <c:ptCount val="3"/>
                <c:pt idx="0">
                  <c:v>Internazionali  2019</c:v>
                </c:pt>
                <c:pt idx="1">
                  <c:v>Nazionali 2019</c:v>
                </c:pt>
                <c:pt idx="2">
                  <c:v>Regionali  2019</c:v>
                </c:pt>
              </c:strCache>
            </c:strRef>
          </c:cat>
          <c:val>
            <c:numRef>
              <c:f>Foglio1!$B$4:$D$4</c:f>
              <c:numCache>
                <c:formatCode>0%</c:formatCode>
                <c:ptCount val="3"/>
                <c:pt idx="0">
                  <c:v>0.22719919065801494</c:v>
                </c:pt>
                <c:pt idx="1">
                  <c:v>0.70110975174488299</c:v>
                </c:pt>
                <c:pt idx="2">
                  <c:v>0.99936049096727797</c:v>
                </c:pt>
              </c:numCache>
            </c:numRef>
          </c:val>
          <c:extLst>
            <c:ext xmlns:c16="http://schemas.microsoft.com/office/drawing/2014/chart" uri="{C3380CC4-5D6E-409C-BE32-E72D297353CC}">
              <c16:uniqueId val="{00000002-9973-4411-9166-9E97563A57E0}"/>
            </c:ext>
          </c:extLst>
        </c:ser>
        <c:ser>
          <c:idx val="3"/>
          <c:order val="3"/>
          <c:tx>
            <c:strRef>
              <c:f>Foglio1!$A$5</c:f>
              <c:strCache>
                <c:ptCount val="1"/>
                <c:pt idx="0">
                  <c:v>VISITATORI ESTERI </c:v>
                </c:pt>
              </c:strCache>
            </c:strRef>
          </c:tx>
          <c:spPr>
            <a:solidFill>
              <a:schemeClr val="accent6">
                <a:lumMod val="60000"/>
              </a:schemeClr>
            </a:solidFill>
            <a:ln>
              <a:noFill/>
            </a:ln>
            <a:effectLst/>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extLst>
                <c:ext xmlns:c16="http://schemas.microsoft.com/office/drawing/2014/chart" uri="{C3380CC4-5D6E-409C-BE32-E72D297353CC}">
                  <c16:uniqueId val="{00000006-9973-4411-9166-9E97563A57E0}"/>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Foglio1!$B$1:$D$1</c:f>
              <c:strCache>
                <c:ptCount val="3"/>
                <c:pt idx="0">
                  <c:v>Internazionali  2019</c:v>
                </c:pt>
                <c:pt idx="1">
                  <c:v>Nazionali 2019</c:v>
                </c:pt>
                <c:pt idx="2">
                  <c:v>Regionali  2019</c:v>
                </c:pt>
              </c:strCache>
            </c:strRef>
          </c:cat>
          <c:val>
            <c:numRef>
              <c:f>Foglio1!$B$5:$D$5</c:f>
              <c:numCache>
                <c:formatCode>0%</c:formatCode>
                <c:ptCount val="3"/>
                <c:pt idx="0">
                  <c:v>0.14920705568179157</c:v>
                </c:pt>
                <c:pt idx="1">
                  <c:v>8.0296593996736151E-3</c:v>
                </c:pt>
              </c:numCache>
            </c:numRef>
          </c:val>
          <c:extLst>
            <c:ext xmlns:c16="http://schemas.microsoft.com/office/drawing/2014/chart" uri="{C3380CC4-5D6E-409C-BE32-E72D297353CC}">
              <c16:uniqueId val="{00000004-9973-4411-9166-9E97563A57E0}"/>
            </c:ext>
          </c:extLst>
        </c:ser>
        <c:dLbls>
          <c:dLblPos val="ctr"/>
          <c:showLegendKey val="0"/>
          <c:showVal val="1"/>
          <c:showCatName val="0"/>
          <c:showSerName val="0"/>
          <c:showPercent val="0"/>
          <c:showBubbleSize val="0"/>
        </c:dLbls>
        <c:gapWidth val="150"/>
        <c:overlap val="100"/>
        <c:axId val="151984255"/>
        <c:axId val="2078012223"/>
      </c:barChart>
      <c:catAx>
        <c:axId val="151984255"/>
        <c:scaling>
          <c:orientation val="minMax"/>
        </c:scaling>
        <c:delete val="0"/>
        <c:axPos val="b"/>
        <c:majorGridlines>
          <c:spPr>
            <a:ln w="3175" cap="flat" cmpd="sng" algn="ctr">
              <a:solidFill>
                <a:schemeClr val="tx1"/>
              </a:solidFill>
              <a:round/>
            </a:ln>
            <a:effectLst/>
          </c:spPr>
        </c:majorGridlines>
        <c:numFmt formatCode="General" sourceLinked="1"/>
        <c:majorTickMark val="none"/>
        <c:minorTickMark val="none"/>
        <c:tickLblPos val="nextTo"/>
        <c:spPr>
          <a:noFill/>
          <a:ln w="317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2078012223"/>
        <c:crosses val="autoZero"/>
        <c:auto val="1"/>
        <c:lblAlgn val="ctr"/>
        <c:lblOffset val="100"/>
        <c:noMultiLvlLbl val="0"/>
      </c:catAx>
      <c:valAx>
        <c:axId val="2078012223"/>
        <c:scaling>
          <c:orientation val="minMax"/>
        </c:scaling>
        <c:delete val="1"/>
        <c:axPos val="l"/>
        <c:numFmt formatCode="0%" sourceLinked="1"/>
        <c:majorTickMark val="none"/>
        <c:minorTickMark val="none"/>
        <c:tickLblPos val="nextTo"/>
        <c:crossAx val="151984255"/>
        <c:crosses val="autoZero"/>
        <c:crossBetween val="between"/>
      </c:valAx>
      <c:spPr>
        <a:noFill/>
        <a:ln>
          <a:noFill/>
        </a:ln>
        <a:effectLst/>
      </c:spPr>
    </c:plotArea>
    <c:legend>
      <c:legendPos val="t"/>
      <c:layout>
        <c:manualLayout>
          <c:xMode val="edge"/>
          <c:yMode val="edge"/>
          <c:x val="5.0563677814728829E-3"/>
          <c:y val="0.20075798725325397"/>
          <c:w val="0.98411248821219033"/>
          <c:h val="0.1772391160730840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sz="1200"/>
              <a:t>MANIFESTAZIONI INTERNAZIONALI (ANNI 2016-2017-2018-2019)</a:t>
            </a:r>
          </a:p>
        </c:rich>
      </c:tx>
      <c:layout>
        <c:manualLayout>
          <c:xMode val="edge"/>
          <c:yMode val="edge"/>
          <c:x val="0.12736307171089781"/>
          <c:y val="0"/>
        </c:manualLayout>
      </c:layout>
      <c:overlay val="0"/>
    </c:title>
    <c:autoTitleDeleted val="0"/>
    <c:plotArea>
      <c:layout>
        <c:manualLayout>
          <c:layoutTarget val="inner"/>
          <c:xMode val="edge"/>
          <c:yMode val="edge"/>
          <c:x val="0.37150764775092782"/>
          <c:y val="6.8253661954205638E-2"/>
          <c:w val="0.6032049959272312"/>
          <c:h val="0.8945683883537825"/>
        </c:manualLayout>
      </c:layout>
      <c:barChart>
        <c:barDir val="bar"/>
        <c:grouping val="clustered"/>
        <c:varyColors val="0"/>
        <c:ser>
          <c:idx val="0"/>
          <c:order val="0"/>
          <c:tx>
            <c:strRef>
              <c:f>'[TABELLA 1_24.xlsx]SETT_SEA'!$C$81</c:f>
              <c:strCache>
                <c:ptCount val="1"/>
                <c:pt idx="0">
                  <c:v>2016</c:v>
                </c:pt>
              </c:strCache>
            </c:strRef>
          </c:tx>
          <c:spPr>
            <a:solidFill>
              <a:srgbClr val="FFC000"/>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1_24.xlsx]SETT_SEA'!$B$82:$B$100</c:f>
              <c:strCache>
                <c:ptCount val="19"/>
                <c:pt idx="0">
                  <c:v>Industria, Tecnologia, Meccanica</c:v>
                </c:pt>
                <c:pt idx="1">
                  <c:v>Food, Bevande, Ospitalità</c:v>
                </c:pt>
                <c:pt idx="2">
                  <c:v>Bellezza, Cosmetica</c:v>
                </c:pt>
                <c:pt idx="3">
                  <c:v>Costruzioni, Infrastrutture</c:v>
                </c:pt>
                <c:pt idx="4">
                  <c:v>Sport, Hobby, Intrattenimento, Arte</c:v>
                </c:pt>
                <c:pt idx="5">
                  <c:v>Automobili, Motocicli</c:v>
                </c:pt>
                <c:pt idx="6">
                  <c:v>Viaggi, trasporti</c:v>
                </c:pt>
                <c:pt idx="7">
                  <c:v>Agricoltura,Silvicoltura,Zootecnia</c:v>
                </c:pt>
                <c:pt idx="8">
                  <c:v>Arredamento, Design d'interni</c:v>
                </c:pt>
                <c:pt idx="9">
                  <c:v>Campionarie Generali</c:v>
                </c:pt>
                <c:pt idx="10">
                  <c:v>Formazione, Educazione</c:v>
                </c:pt>
                <c:pt idx="11">
                  <c:v>Energia, Combustibili, Gas</c:v>
                </c:pt>
                <c:pt idx="12">
                  <c:v>Salute, Attrezzature Ospedaliere</c:v>
                </c:pt>
                <c:pt idx="13">
                  <c:v>Elettronica, componenti</c:v>
                </c:pt>
                <c:pt idx="14">
                  <c:v>Servizi Business, Commercio</c:v>
                </c:pt>
                <c:pt idx="15">
                  <c:v>Protezione dell ambiente</c:v>
                </c:pt>
                <c:pt idx="16">
                  <c:v>IT e Telecomunicazioni</c:v>
                </c:pt>
                <c:pt idx="17">
                  <c:v>Chimica</c:v>
                </c:pt>
                <c:pt idx="18">
                  <c:v>Trasporti, Logistica, Navigazione</c:v>
                </c:pt>
              </c:strCache>
            </c:strRef>
          </c:cat>
          <c:val>
            <c:numRef>
              <c:f>'[TABELLA 1_24.xlsx]SETT_SEA'!$C$82:$C$100</c:f>
              <c:numCache>
                <c:formatCode>0.0%</c:formatCode>
                <c:ptCount val="19"/>
                <c:pt idx="0">
                  <c:v>0.20351327563013663</c:v>
                </c:pt>
                <c:pt idx="1">
                  <c:v>0.14468093238182542</c:v>
                </c:pt>
                <c:pt idx="2">
                  <c:v>0.10051290405800432</c:v>
                </c:pt>
                <c:pt idx="3">
                  <c:v>0.1212901970880296</c:v>
                </c:pt>
                <c:pt idx="4">
                  <c:v>4.5424306176718124E-2</c:v>
                </c:pt>
                <c:pt idx="5">
                  <c:v>3.2053100705656097E-2</c:v>
                </c:pt>
                <c:pt idx="6">
                  <c:v>7.2106665596237157E-2</c:v>
                </c:pt>
                <c:pt idx="7">
                  <c:v>0.16484436540299935</c:v>
                </c:pt>
                <c:pt idx="8">
                  <c:v>4.1178690218108729E-2</c:v>
                </c:pt>
                <c:pt idx="9">
                  <c:v>1.948551805487727E-2</c:v>
                </c:pt>
                <c:pt idx="10">
                  <c:v>1.9272001530059417E-2</c:v>
                </c:pt>
                <c:pt idx="11">
                  <c:v>5.4969829314356266E-3</c:v>
                </c:pt>
                <c:pt idx="12">
                  <c:v>2.1076216164770276E-2</c:v>
                </c:pt>
                <c:pt idx="14">
                  <c:v>7.9033141661328313E-3</c:v>
                </c:pt>
                <c:pt idx="16">
                  <c:v>1.1615298950091205E-3</c:v>
                </c:pt>
              </c:numCache>
            </c:numRef>
          </c:val>
          <c:extLst>
            <c:ext xmlns:c16="http://schemas.microsoft.com/office/drawing/2014/chart" uri="{C3380CC4-5D6E-409C-BE32-E72D297353CC}">
              <c16:uniqueId val="{00000000-A0C4-4E7F-98F6-38A54A7ABED0}"/>
            </c:ext>
          </c:extLst>
        </c:ser>
        <c:ser>
          <c:idx val="1"/>
          <c:order val="1"/>
          <c:tx>
            <c:strRef>
              <c:f>'[TABELLA 1_24.xlsx]SETT_SEA'!$D$81</c:f>
              <c:strCache>
                <c:ptCount val="1"/>
                <c:pt idx="0">
                  <c:v>2017</c:v>
                </c:pt>
              </c:strCache>
            </c:strRef>
          </c:tx>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1_24.xlsx]SETT_SEA'!$B$82:$B$100</c:f>
              <c:strCache>
                <c:ptCount val="19"/>
                <c:pt idx="0">
                  <c:v>Industria, Tecnologia, Meccanica</c:v>
                </c:pt>
                <c:pt idx="1">
                  <c:v>Food, Bevande, Ospitalità</c:v>
                </c:pt>
                <c:pt idx="2">
                  <c:v>Bellezza, Cosmetica</c:v>
                </c:pt>
                <c:pt idx="3">
                  <c:v>Costruzioni, Infrastrutture</c:v>
                </c:pt>
                <c:pt idx="4">
                  <c:v>Sport, Hobby, Intrattenimento, Arte</c:v>
                </c:pt>
                <c:pt idx="5">
                  <c:v>Automobili, Motocicli</c:v>
                </c:pt>
                <c:pt idx="6">
                  <c:v>Viaggi, trasporti</c:v>
                </c:pt>
                <c:pt idx="7">
                  <c:v>Agricoltura,Silvicoltura,Zootecnia</c:v>
                </c:pt>
                <c:pt idx="8">
                  <c:v>Arredamento, Design d'interni</c:v>
                </c:pt>
                <c:pt idx="9">
                  <c:v>Campionarie Generali</c:v>
                </c:pt>
                <c:pt idx="10">
                  <c:v>Formazione, Educazione</c:v>
                </c:pt>
                <c:pt idx="11">
                  <c:v>Energia, Combustibili, Gas</c:v>
                </c:pt>
                <c:pt idx="12">
                  <c:v>Salute, Attrezzature Ospedaliere</c:v>
                </c:pt>
                <c:pt idx="13">
                  <c:v>Elettronica, componenti</c:v>
                </c:pt>
                <c:pt idx="14">
                  <c:v>Servizi Business, Commercio</c:v>
                </c:pt>
                <c:pt idx="15">
                  <c:v>Protezione dell ambiente</c:v>
                </c:pt>
                <c:pt idx="16">
                  <c:v>IT e Telecomunicazioni</c:v>
                </c:pt>
                <c:pt idx="17">
                  <c:v>Chimica</c:v>
                </c:pt>
                <c:pt idx="18">
                  <c:v>Trasporti, Logistica, Navigazione</c:v>
                </c:pt>
              </c:strCache>
            </c:strRef>
          </c:cat>
          <c:val>
            <c:numRef>
              <c:f>'[TABELLA 1_24.xlsx]SETT_SEA'!$D$82:$D$100</c:f>
              <c:numCache>
                <c:formatCode>0.0%</c:formatCode>
                <c:ptCount val="19"/>
                <c:pt idx="0">
                  <c:v>0.15715559371596044</c:v>
                </c:pt>
                <c:pt idx="1">
                  <c:v>0.11818679078840463</c:v>
                </c:pt>
                <c:pt idx="2">
                  <c:v>0.1226894675085806</c:v>
                </c:pt>
                <c:pt idx="3">
                  <c:v>0.12181579508113637</c:v>
                </c:pt>
                <c:pt idx="4">
                  <c:v>6.9158202180478009E-2</c:v>
                </c:pt>
                <c:pt idx="5">
                  <c:v>0.11187149483657713</c:v>
                </c:pt>
                <c:pt idx="6">
                  <c:v>7.1968766210718862E-2</c:v>
                </c:pt>
                <c:pt idx="7">
                  <c:v>6.4139606828578499E-2</c:v>
                </c:pt>
                <c:pt idx="8">
                  <c:v>4.7109584694916037E-2</c:v>
                </c:pt>
                <c:pt idx="9">
                  <c:v>2.8829934829183546E-2</c:v>
                </c:pt>
                <c:pt idx="10">
                  <c:v>2.2632634866120056E-2</c:v>
                </c:pt>
                <c:pt idx="11">
                  <c:v>7.988579494619414E-3</c:v>
                </c:pt>
                <c:pt idx="12">
                  <c:v>7.95343175328545E-3</c:v>
                </c:pt>
                <c:pt idx="14">
                  <c:v>1.8917016496529631E-3</c:v>
                </c:pt>
                <c:pt idx="15">
                  <c:v>5.426560206668719E-3</c:v>
                </c:pt>
                <c:pt idx="16">
                  <c:v>1.365740806119724E-3</c:v>
                </c:pt>
                <c:pt idx="17">
                  <c:v>1.4295088511113434E-2</c:v>
                </c:pt>
                <c:pt idx="18">
                  <c:v>2.5521026037886127E-2</c:v>
                </c:pt>
              </c:numCache>
            </c:numRef>
          </c:val>
          <c:extLst>
            <c:ext xmlns:c16="http://schemas.microsoft.com/office/drawing/2014/chart" uri="{C3380CC4-5D6E-409C-BE32-E72D297353CC}">
              <c16:uniqueId val="{00000001-A0C4-4E7F-98F6-38A54A7ABED0}"/>
            </c:ext>
          </c:extLst>
        </c:ser>
        <c:ser>
          <c:idx val="2"/>
          <c:order val="2"/>
          <c:tx>
            <c:strRef>
              <c:f>'[TABELLA 1_24.xlsx]SETT_SEA'!$E$81</c:f>
              <c:strCache>
                <c:ptCount val="1"/>
                <c:pt idx="0">
                  <c:v>2018</c:v>
                </c:pt>
              </c:strCache>
            </c:strRef>
          </c:tx>
          <c:spPr>
            <a:solidFill>
              <a:schemeClr val="accent6"/>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1_24.xlsx]SETT_SEA'!$B$82:$B$100</c:f>
              <c:strCache>
                <c:ptCount val="19"/>
                <c:pt idx="0">
                  <c:v>Industria, Tecnologia, Meccanica</c:v>
                </c:pt>
                <c:pt idx="1">
                  <c:v>Food, Bevande, Ospitalità</c:v>
                </c:pt>
                <c:pt idx="2">
                  <c:v>Bellezza, Cosmetica</c:v>
                </c:pt>
                <c:pt idx="3">
                  <c:v>Costruzioni, Infrastrutture</c:v>
                </c:pt>
                <c:pt idx="4">
                  <c:v>Sport, Hobby, Intrattenimento, Arte</c:v>
                </c:pt>
                <c:pt idx="5">
                  <c:v>Automobili, Motocicli</c:v>
                </c:pt>
                <c:pt idx="6">
                  <c:v>Viaggi, trasporti</c:v>
                </c:pt>
                <c:pt idx="7">
                  <c:v>Agricoltura,Silvicoltura,Zootecnia</c:v>
                </c:pt>
                <c:pt idx="8">
                  <c:v>Arredamento, Design d'interni</c:v>
                </c:pt>
                <c:pt idx="9">
                  <c:v>Campionarie Generali</c:v>
                </c:pt>
                <c:pt idx="10">
                  <c:v>Formazione, Educazione</c:v>
                </c:pt>
                <c:pt idx="11">
                  <c:v>Energia, Combustibili, Gas</c:v>
                </c:pt>
                <c:pt idx="12">
                  <c:v>Salute, Attrezzature Ospedaliere</c:v>
                </c:pt>
                <c:pt idx="13">
                  <c:v>Elettronica, componenti</c:v>
                </c:pt>
                <c:pt idx="14">
                  <c:v>Servizi Business, Commercio</c:v>
                </c:pt>
                <c:pt idx="15">
                  <c:v>Protezione dell ambiente</c:v>
                </c:pt>
                <c:pt idx="16">
                  <c:v>IT e Telecomunicazioni</c:v>
                </c:pt>
                <c:pt idx="17">
                  <c:v>Chimica</c:v>
                </c:pt>
                <c:pt idx="18">
                  <c:v>Trasporti, Logistica, Navigazione</c:v>
                </c:pt>
              </c:strCache>
            </c:strRef>
          </c:cat>
          <c:val>
            <c:numRef>
              <c:f>'[TABELLA 1_24.xlsx]SETT_SEA'!$E$82:$E$100</c:f>
              <c:numCache>
                <c:formatCode>0.0%</c:formatCode>
                <c:ptCount val="19"/>
                <c:pt idx="0">
                  <c:v>0.18932077199922184</c:v>
                </c:pt>
                <c:pt idx="1">
                  <c:v>0.16094327540367032</c:v>
                </c:pt>
                <c:pt idx="2">
                  <c:v>0.10766973607418455</c:v>
                </c:pt>
                <c:pt idx="3">
                  <c:v>0.11908882368199208</c:v>
                </c:pt>
                <c:pt idx="4">
                  <c:v>5.1497349393683937E-2</c:v>
                </c:pt>
                <c:pt idx="6">
                  <c:v>9.4365029829453342E-2</c:v>
                </c:pt>
                <c:pt idx="7">
                  <c:v>0.16222500972699566</c:v>
                </c:pt>
                <c:pt idx="8">
                  <c:v>3.8393262434342781E-2</c:v>
                </c:pt>
                <c:pt idx="9">
                  <c:v>2.0624270475325855E-2</c:v>
                </c:pt>
                <c:pt idx="10">
                  <c:v>1.8420498022177548E-2</c:v>
                </c:pt>
                <c:pt idx="11">
                  <c:v>5.8412635367356205E-3</c:v>
                </c:pt>
                <c:pt idx="12">
                  <c:v>2.2046843589909864E-2</c:v>
                </c:pt>
                <c:pt idx="14">
                  <c:v>8.4594465339472152E-3</c:v>
                </c:pt>
                <c:pt idx="16">
                  <c:v>1.1044192983593801E-3</c:v>
                </c:pt>
              </c:numCache>
            </c:numRef>
          </c:val>
          <c:extLst>
            <c:ext xmlns:c16="http://schemas.microsoft.com/office/drawing/2014/chart" uri="{C3380CC4-5D6E-409C-BE32-E72D297353CC}">
              <c16:uniqueId val="{00000002-A0C4-4E7F-98F6-38A54A7ABED0}"/>
            </c:ext>
          </c:extLst>
        </c:ser>
        <c:ser>
          <c:idx val="3"/>
          <c:order val="3"/>
          <c:tx>
            <c:strRef>
              <c:f>'[TABELLA 1_24.xlsx]SETT_SEA'!$F$81</c:f>
              <c:strCache>
                <c:ptCount val="1"/>
                <c:pt idx="0">
                  <c:v>2019</c:v>
                </c:pt>
              </c:strCache>
            </c:strRef>
          </c:tx>
          <c:spPr>
            <a:solidFill>
              <a:srgbClr val="C00000"/>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1_24.xlsx]SETT_SEA'!$B$82:$B$100</c:f>
              <c:strCache>
                <c:ptCount val="19"/>
                <c:pt idx="0">
                  <c:v>Industria, Tecnologia, Meccanica</c:v>
                </c:pt>
                <c:pt idx="1">
                  <c:v>Food, Bevande, Ospitalità</c:v>
                </c:pt>
                <c:pt idx="2">
                  <c:v>Bellezza, Cosmetica</c:v>
                </c:pt>
                <c:pt idx="3">
                  <c:v>Costruzioni, Infrastrutture</c:v>
                </c:pt>
                <c:pt idx="4">
                  <c:v>Sport, Hobby, Intrattenimento, Arte</c:v>
                </c:pt>
                <c:pt idx="5">
                  <c:v>Automobili, Motocicli</c:v>
                </c:pt>
                <c:pt idx="6">
                  <c:v>Viaggi, trasporti</c:v>
                </c:pt>
                <c:pt idx="7">
                  <c:v>Agricoltura,Silvicoltura,Zootecnia</c:v>
                </c:pt>
                <c:pt idx="8">
                  <c:v>Arredamento, Design d'interni</c:v>
                </c:pt>
                <c:pt idx="9">
                  <c:v>Campionarie Generali</c:v>
                </c:pt>
                <c:pt idx="10">
                  <c:v>Formazione, Educazione</c:v>
                </c:pt>
                <c:pt idx="11">
                  <c:v>Energia, Combustibili, Gas</c:v>
                </c:pt>
                <c:pt idx="12">
                  <c:v>Salute, Attrezzature Ospedaliere</c:v>
                </c:pt>
                <c:pt idx="13">
                  <c:v>Elettronica, componenti</c:v>
                </c:pt>
                <c:pt idx="14">
                  <c:v>Servizi Business, Commercio</c:v>
                </c:pt>
                <c:pt idx="15">
                  <c:v>Protezione dell ambiente</c:v>
                </c:pt>
                <c:pt idx="16">
                  <c:v>IT e Telecomunicazioni</c:v>
                </c:pt>
                <c:pt idx="17">
                  <c:v>Chimica</c:v>
                </c:pt>
                <c:pt idx="18">
                  <c:v>Trasporti, Logistica, Navigazione</c:v>
                </c:pt>
              </c:strCache>
            </c:strRef>
          </c:cat>
          <c:val>
            <c:numRef>
              <c:f>'[TABELLA 1_24.xlsx]SETT_SEA'!$F$82:$F$100</c:f>
              <c:numCache>
                <c:formatCode>0.0%</c:formatCode>
                <c:ptCount val="19"/>
                <c:pt idx="0">
                  <c:v>0.23884295726380736</c:v>
                </c:pt>
                <c:pt idx="1">
                  <c:v>0.12542361518984019</c:v>
                </c:pt>
                <c:pt idx="2">
                  <c:v>0.11645290494432084</c:v>
                </c:pt>
                <c:pt idx="3">
                  <c:v>0.10712089890305859</c:v>
                </c:pt>
                <c:pt idx="4">
                  <c:v>8.3346578092064971E-2</c:v>
                </c:pt>
                <c:pt idx="5">
                  <c:v>7.8111490132675862E-2</c:v>
                </c:pt>
                <c:pt idx="6">
                  <c:v>6.8419289807243072E-2</c:v>
                </c:pt>
                <c:pt idx="7">
                  <c:v>5.7774281971695582E-2</c:v>
                </c:pt>
                <c:pt idx="8">
                  <c:v>4.2243244178932667E-2</c:v>
                </c:pt>
                <c:pt idx="9">
                  <c:v>2.2441095264239354E-2</c:v>
                </c:pt>
                <c:pt idx="10">
                  <c:v>1.9660329299748494E-2</c:v>
                </c:pt>
                <c:pt idx="11">
                  <c:v>1.8896431024298145E-2</c:v>
                </c:pt>
                <c:pt idx="12">
                  <c:v>8.3924166700161795E-3</c:v>
                </c:pt>
                <c:pt idx="13">
                  <c:v>4.846650918502584E-3</c:v>
                </c:pt>
                <c:pt idx="14">
                  <c:v>3.88723433895355E-3</c:v>
                </c:pt>
                <c:pt idx="15">
                  <c:v>2.939934386700772E-3</c:v>
                </c:pt>
                <c:pt idx="16">
                  <c:v>1.2006476139017766E-3</c:v>
                </c:pt>
              </c:numCache>
            </c:numRef>
          </c:val>
          <c:extLst>
            <c:ext xmlns:c16="http://schemas.microsoft.com/office/drawing/2014/chart" uri="{C3380CC4-5D6E-409C-BE32-E72D297353CC}">
              <c16:uniqueId val="{00000003-A0C4-4E7F-98F6-38A54A7ABED0}"/>
            </c:ext>
          </c:extLst>
        </c:ser>
        <c:dLbls>
          <c:showLegendKey val="0"/>
          <c:showVal val="1"/>
          <c:showCatName val="0"/>
          <c:showSerName val="0"/>
          <c:showPercent val="0"/>
          <c:showBubbleSize val="0"/>
        </c:dLbls>
        <c:gapWidth val="150"/>
        <c:axId val="148277888"/>
        <c:axId val="148283776"/>
      </c:barChart>
      <c:catAx>
        <c:axId val="148277888"/>
        <c:scaling>
          <c:orientation val="maxMin"/>
        </c:scaling>
        <c:delete val="0"/>
        <c:axPos val="l"/>
        <c:majorGridlines/>
        <c:numFmt formatCode="General" sourceLinked="0"/>
        <c:majorTickMark val="out"/>
        <c:minorTickMark val="none"/>
        <c:tickLblPos val="nextTo"/>
        <c:crossAx val="148283776"/>
        <c:crosses val="autoZero"/>
        <c:auto val="1"/>
        <c:lblAlgn val="ctr"/>
        <c:lblOffset val="100"/>
        <c:noMultiLvlLbl val="0"/>
      </c:catAx>
      <c:valAx>
        <c:axId val="148283776"/>
        <c:scaling>
          <c:orientation val="minMax"/>
        </c:scaling>
        <c:delete val="1"/>
        <c:axPos val="t"/>
        <c:numFmt formatCode="0.0%" sourceLinked="1"/>
        <c:majorTickMark val="out"/>
        <c:minorTickMark val="none"/>
        <c:tickLblPos val="none"/>
        <c:crossAx val="148277888"/>
        <c:crosses val="autoZero"/>
        <c:crossBetween val="between"/>
      </c:valAx>
    </c:plotArea>
    <c:legend>
      <c:legendPos val="r"/>
      <c:layout>
        <c:manualLayout>
          <c:xMode val="edge"/>
          <c:yMode val="edge"/>
          <c:x val="0.87270548904291811"/>
          <c:y val="0.42801113241551036"/>
          <c:w val="8.2836063852131908E-2"/>
          <c:h val="0.22018515290579233"/>
        </c:manualLayout>
      </c:layout>
      <c:overlay val="0"/>
    </c:legend>
    <c:plotVisOnly val="1"/>
    <c:dispBlanksAs val="gap"/>
    <c:showDLblsOverMax val="0"/>
  </c:chart>
  <c:spPr>
    <a:ln w="9525">
      <a:noFill/>
    </a:ln>
  </c:spPr>
  <c:txPr>
    <a:bodyPr/>
    <a:lstStyle/>
    <a:p>
      <a:pPr>
        <a:defRPr>
          <a:solidFill>
            <a:schemeClr val="tx1">
              <a:lumMod val="65000"/>
              <a:lumOff val="35000"/>
            </a:schemeClr>
          </a:solidFill>
        </a:defRPr>
      </a:pPr>
      <a:endParaRPr lang="it-IT"/>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sz="1200"/>
            </a:pPr>
            <a:r>
              <a:rPr lang="it-IT" sz="1200"/>
              <a:t>MANIFESTAZIONI NAZIONALI (ANNI 2016-2017-2018-2019)</a:t>
            </a:r>
          </a:p>
        </c:rich>
      </c:tx>
      <c:layout>
        <c:manualLayout>
          <c:xMode val="edge"/>
          <c:yMode val="edge"/>
          <c:x val="0.10767393464611491"/>
          <c:y val="0"/>
        </c:manualLayout>
      </c:layout>
      <c:overlay val="0"/>
    </c:title>
    <c:autoTitleDeleted val="0"/>
    <c:plotArea>
      <c:layout>
        <c:manualLayout>
          <c:layoutTarget val="inner"/>
          <c:xMode val="edge"/>
          <c:yMode val="edge"/>
          <c:x val="0.37150764775092782"/>
          <c:y val="7.5946080766637322E-2"/>
          <c:w val="0.60320499592723098"/>
          <c:h val="0.89125745577033522"/>
        </c:manualLayout>
      </c:layout>
      <c:barChart>
        <c:barDir val="bar"/>
        <c:grouping val="clustered"/>
        <c:varyColors val="0"/>
        <c:ser>
          <c:idx val="0"/>
          <c:order val="0"/>
          <c:tx>
            <c:strRef>
              <c:f>'[TABELLA 1_24.xlsx]SETT_SEA'!$C$106</c:f>
              <c:strCache>
                <c:ptCount val="1"/>
                <c:pt idx="0">
                  <c:v>2016</c:v>
                </c:pt>
              </c:strCache>
            </c:strRef>
          </c:tx>
          <c:spPr>
            <a:solidFill>
              <a:srgbClr val="FFC000"/>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1_24.xlsx]SETT_SEA'!$B$107:$B$121</c:f>
              <c:strCache>
                <c:ptCount val="15"/>
                <c:pt idx="0">
                  <c:v>Sport, Hobby, Intrattenimento, Arte</c:v>
                </c:pt>
                <c:pt idx="1">
                  <c:v>Food, Bevande, Ospitalità</c:v>
                </c:pt>
                <c:pt idx="2">
                  <c:v>Casalinghi, giochi, regalistica</c:v>
                </c:pt>
                <c:pt idx="3">
                  <c:v>Agricoltura,Silvicoltura,Zootecnia</c:v>
                </c:pt>
                <c:pt idx="4">
                  <c:v>Campionarie Generali</c:v>
                </c:pt>
                <c:pt idx="5">
                  <c:v>Sicurezza, antincendio, difesa</c:v>
                </c:pt>
                <c:pt idx="6">
                  <c:v>Salute, Attrezzature Ospedaliere</c:v>
                </c:pt>
                <c:pt idx="7">
                  <c:v>IT e Telecomunicazioni</c:v>
                </c:pt>
                <c:pt idx="8">
                  <c:v>Servizi Business, Commercio</c:v>
                </c:pt>
                <c:pt idx="9">
                  <c:v>Costruzioni, Infrastrutture</c:v>
                </c:pt>
                <c:pt idx="10">
                  <c:v>Viaggi, trasporti</c:v>
                </c:pt>
                <c:pt idx="11">
                  <c:v>Arredamento, Design d interni</c:v>
                </c:pt>
                <c:pt idx="12">
                  <c:v>Automobili, Motocicli</c:v>
                </c:pt>
                <c:pt idx="13">
                  <c:v>Industria, Tecnologia, Meccanica</c:v>
                </c:pt>
                <c:pt idx="14">
                  <c:v>Trasporti, Logistica, Navigazione</c:v>
                </c:pt>
              </c:strCache>
            </c:strRef>
          </c:cat>
          <c:val>
            <c:numRef>
              <c:f>'[TABELLA 1_24.xlsx]SETT_SEA'!$C$107:$C$121</c:f>
              <c:numCache>
                <c:formatCode>0.0%</c:formatCode>
                <c:ptCount val="15"/>
                <c:pt idx="0">
                  <c:v>0.31844968381841215</c:v>
                </c:pt>
                <c:pt idx="1">
                  <c:v>7.3099781201339822E-2</c:v>
                </c:pt>
                <c:pt idx="2">
                  <c:v>7.0155762615970799E-2</c:v>
                </c:pt>
                <c:pt idx="3">
                  <c:v>0.11541754494885519</c:v>
                </c:pt>
                <c:pt idx="5">
                  <c:v>3.1322755561341231E-2</c:v>
                </c:pt>
                <c:pt idx="7">
                  <c:v>7.1798004275836517E-3</c:v>
                </c:pt>
                <c:pt idx="8">
                  <c:v>2.3882599748656915E-2</c:v>
                </c:pt>
                <c:pt idx="9">
                  <c:v>4.5061508959730028E-3</c:v>
                </c:pt>
                <c:pt idx="10">
                  <c:v>2.3882599748656915E-2</c:v>
                </c:pt>
                <c:pt idx="11">
                  <c:v>0.10801744381080175</c:v>
                </c:pt>
                <c:pt idx="12">
                  <c:v>0.106695639547983</c:v>
                </c:pt>
                <c:pt idx="13">
                  <c:v>0.11739023767442559</c:v>
                </c:pt>
              </c:numCache>
            </c:numRef>
          </c:val>
          <c:extLst>
            <c:ext xmlns:c16="http://schemas.microsoft.com/office/drawing/2014/chart" uri="{C3380CC4-5D6E-409C-BE32-E72D297353CC}">
              <c16:uniqueId val="{00000000-81B3-46D6-88AE-ADC6AE6084F2}"/>
            </c:ext>
          </c:extLst>
        </c:ser>
        <c:ser>
          <c:idx val="1"/>
          <c:order val="1"/>
          <c:tx>
            <c:strRef>
              <c:f>'[TABELLA 1_24.xlsx]SETT_SEA'!$D$106</c:f>
              <c:strCache>
                <c:ptCount val="1"/>
                <c:pt idx="0">
                  <c:v>2017</c:v>
                </c:pt>
              </c:strCache>
            </c:strRef>
          </c:tx>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1_24.xlsx]SETT_SEA'!$B$107:$B$121</c:f>
              <c:strCache>
                <c:ptCount val="15"/>
                <c:pt idx="0">
                  <c:v>Sport, Hobby, Intrattenimento, Arte</c:v>
                </c:pt>
                <c:pt idx="1">
                  <c:v>Food, Bevande, Ospitalità</c:v>
                </c:pt>
                <c:pt idx="2">
                  <c:v>Casalinghi, giochi, regalistica</c:v>
                </c:pt>
                <c:pt idx="3">
                  <c:v>Agricoltura,Silvicoltura,Zootecnia</c:v>
                </c:pt>
                <c:pt idx="4">
                  <c:v>Campionarie Generali</c:v>
                </c:pt>
                <c:pt idx="5">
                  <c:v>Sicurezza, antincendio, difesa</c:v>
                </c:pt>
                <c:pt idx="6">
                  <c:v>Salute, Attrezzature Ospedaliere</c:v>
                </c:pt>
                <c:pt idx="7">
                  <c:v>IT e Telecomunicazioni</c:v>
                </c:pt>
                <c:pt idx="8">
                  <c:v>Servizi Business, Commercio</c:v>
                </c:pt>
                <c:pt idx="9">
                  <c:v>Costruzioni, Infrastrutture</c:v>
                </c:pt>
                <c:pt idx="10">
                  <c:v>Viaggi, trasporti</c:v>
                </c:pt>
                <c:pt idx="11">
                  <c:v>Arredamento, Design d interni</c:v>
                </c:pt>
                <c:pt idx="12">
                  <c:v>Automobili, Motocicli</c:v>
                </c:pt>
                <c:pt idx="13">
                  <c:v>Industria, Tecnologia, Meccanica</c:v>
                </c:pt>
                <c:pt idx="14">
                  <c:v>Trasporti, Logistica, Navigazione</c:v>
                </c:pt>
              </c:strCache>
            </c:strRef>
          </c:cat>
          <c:val>
            <c:numRef>
              <c:f>'[TABELLA 1_24.xlsx]SETT_SEA'!$D$107:$D$121</c:f>
              <c:numCache>
                <c:formatCode>0.0%</c:formatCode>
                <c:ptCount val="15"/>
                <c:pt idx="0">
                  <c:v>0.29610997683458323</c:v>
                </c:pt>
                <c:pt idx="1">
                  <c:v>0.290352978130276</c:v>
                </c:pt>
                <c:pt idx="2">
                  <c:v>6.8249636813380976E-2</c:v>
                </c:pt>
                <c:pt idx="3">
                  <c:v>3.4502728807569986E-2</c:v>
                </c:pt>
                <c:pt idx="4">
                  <c:v>2.4539636420746792E-2</c:v>
                </c:pt>
                <c:pt idx="5">
                  <c:v>2.3911421728375671E-2</c:v>
                </c:pt>
                <c:pt idx="7">
                  <c:v>7.3324433625191407E-3</c:v>
                </c:pt>
                <c:pt idx="8">
                  <c:v>1.9749499391417017E-2</c:v>
                </c:pt>
                <c:pt idx="9">
                  <c:v>1.2733126545997096E-2</c:v>
                </c:pt>
                <c:pt idx="10">
                  <c:v>2.0613294593427305E-2</c:v>
                </c:pt>
                <c:pt idx="11">
                  <c:v>6.9015273469708274E-2</c:v>
                </c:pt>
                <c:pt idx="13">
                  <c:v>0.12798892771604695</c:v>
                </c:pt>
                <c:pt idx="14">
                  <c:v>4.907927284149358E-3</c:v>
                </c:pt>
              </c:numCache>
            </c:numRef>
          </c:val>
          <c:extLst>
            <c:ext xmlns:c16="http://schemas.microsoft.com/office/drawing/2014/chart" uri="{C3380CC4-5D6E-409C-BE32-E72D297353CC}">
              <c16:uniqueId val="{00000001-81B3-46D6-88AE-ADC6AE6084F2}"/>
            </c:ext>
          </c:extLst>
        </c:ser>
        <c:ser>
          <c:idx val="2"/>
          <c:order val="2"/>
          <c:tx>
            <c:strRef>
              <c:f>'[TABELLA 1_24.xlsx]SETT_SEA'!$E$106</c:f>
              <c:strCache>
                <c:ptCount val="1"/>
                <c:pt idx="0">
                  <c:v>2018</c:v>
                </c:pt>
              </c:strCache>
            </c:strRef>
          </c:tx>
          <c:spPr>
            <a:solidFill>
              <a:schemeClr val="accent6"/>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1_24.xlsx]SETT_SEA'!$B$107:$B$121</c:f>
              <c:strCache>
                <c:ptCount val="15"/>
                <c:pt idx="0">
                  <c:v>Sport, Hobby, Intrattenimento, Arte</c:v>
                </c:pt>
                <c:pt idx="1">
                  <c:v>Food, Bevande, Ospitalità</c:v>
                </c:pt>
                <c:pt idx="2">
                  <c:v>Casalinghi, giochi, regalistica</c:v>
                </c:pt>
                <c:pt idx="3">
                  <c:v>Agricoltura,Silvicoltura,Zootecnia</c:v>
                </c:pt>
                <c:pt idx="4">
                  <c:v>Campionarie Generali</c:v>
                </c:pt>
                <c:pt idx="5">
                  <c:v>Sicurezza, antincendio, difesa</c:v>
                </c:pt>
                <c:pt idx="6">
                  <c:v>Salute, Attrezzature Ospedaliere</c:v>
                </c:pt>
                <c:pt idx="7">
                  <c:v>IT e Telecomunicazioni</c:v>
                </c:pt>
                <c:pt idx="8">
                  <c:v>Servizi Business, Commercio</c:v>
                </c:pt>
                <c:pt idx="9">
                  <c:v>Costruzioni, Infrastrutture</c:v>
                </c:pt>
                <c:pt idx="10">
                  <c:v>Viaggi, trasporti</c:v>
                </c:pt>
                <c:pt idx="11">
                  <c:v>Arredamento, Design d interni</c:v>
                </c:pt>
                <c:pt idx="12">
                  <c:v>Automobili, Motocicli</c:v>
                </c:pt>
                <c:pt idx="13">
                  <c:v>Industria, Tecnologia, Meccanica</c:v>
                </c:pt>
                <c:pt idx="14">
                  <c:v>Trasporti, Logistica, Navigazione</c:v>
                </c:pt>
              </c:strCache>
            </c:strRef>
          </c:cat>
          <c:val>
            <c:numRef>
              <c:f>'[TABELLA 1_24.xlsx]SETT_SEA'!$E$107:$E$121</c:f>
              <c:numCache>
                <c:formatCode>0.0%</c:formatCode>
                <c:ptCount val="15"/>
                <c:pt idx="0">
                  <c:v>0.51744847795025795</c:v>
                </c:pt>
                <c:pt idx="1">
                  <c:v>0.19167897706633086</c:v>
                </c:pt>
                <c:pt idx="2">
                  <c:v>8.4142590753880808E-2</c:v>
                </c:pt>
                <c:pt idx="3">
                  <c:v>2.6215096989804568E-2</c:v>
                </c:pt>
                <c:pt idx="4">
                  <c:v>3.0271474584069938E-2</c:v>
                </c:pt>
                <c:pt idx="5">
                  <c:v>3.0186714455234544E-2</c:v>
                </c:pt>
                <c:pt idx="7">
                  <c:v>1.011067251107936E-2</c:v>
                </c:pt>
                <c:pt idx="11">
                  <c:v>7.7688712372557089E-2</c:v>
                </c:pt>
                <c:pt idx="13">
                  <c:v>3.2257283316784929E-2</c:v>
                </c:pt>
              </c:numCache>
            </c:numRef>
          </c:val>
          <c:extLst>
            <c:ext xmlns:c16="http://schemas.microsoft.com/office/drawing/2014/chart" uri="{C3380CC4-5D6E-409C-BE32-E72D297353CC}">
              <c16:uniqueId val="{00000002-81B3-46D6-88AE-ADC6AE6084F2}"/>
            </c:ext>
          </c:extLst>
        </c:ser>
        <c:ser>
          <c:idx val="3"/>
          <c:order val="3"/>
          <c:tx>
            <c:strRef>
              <c:f>'[TABELLA 1_24.xlsx]SETT_SEA'!$F$106</c:f>
              <c:strCache>
                <c:ptCount val="1"/>
                <c:pt idx="0">
                  <c:v>2019</c:v>
                </c:pt>
              </c:strCache>
            </c:strRef>
          </c:tx>
          <c:spPr>
            <a:solidFill>
              <a:srgbClr val="C00000"/>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1_24.xlsx]SETT_SEA'!$B$107:$B$121</c:f>
              <c:strCache>
                <c:ptCount val="15"/>
                <c:pt idx="0">
                  <c:v>Sport, Hobby, Intrattenimento, Arte</c:v>
                </c:pt>
                <c:pt idx="1">
                  <c:v>Food, Bevande, Ospitalità</c:v>
                </c:pt>
                <c:pt idx="2">
                  <c:v>Casalinghi, giochi, regalistica</c:v>
                </c:pt>
                <c:pt idx="3">
                  <c:v>Agricoltura,Silvicoltura,Zootecnia</c:v>
                </c:pt>
                <c:pt idx="4">
                  <c:v>Campionarie Generali</c:v>
                </c:pt>
                <c:pt idx="5">
                  <c:v>Sicurezza, antincendio, difesa</c:v>
                </c:pt>
                <c:pt idx="6">
                  <c:v>Salute, Attrezzature Ospedaliere</c:v>
                </c:pt>
                <c:pt idx="7">
                  <c:v>IT e Telecomunicazioni</c:v>
                </c:pt>
                <c:pt idx="8">
                  <c:v>Servizi Business, Commercio</c:v>
                </c:pt>
                <c:pt idx="9">
                  <c:v>Costruzioni, Infrastrutture</c:v>
                </c:pt>
                <c:pt idx="10">
                  <c:v>Viaggi, trasporti</c:v>
                </c:pt>
                <c:pt idx="11">
                  <c:v>Arredamento, Design d interni</c:v>
                </c:pt>
                <c:pt idx="12">
                  <c:v>Automobili, Motocicli</c:v>
                </c:pt>
                <c:pt idx="13">
                  <c:v>Industria, Tecnologia, Meccanica</c:v>
                </c:pt>
                <c:pt idx="14">
                  <c:v>Trasporti, Logistica, Navigazione</c:v>
                </c:pt>
              </c:strCache>
            </c:strRef>
          </c:cat>
          <c:val>
            <c:numRef>
              <c:f>'[TABELLA 1_24.xlsx]SETT_SEA'!$F$107:$F$121</c:f>
              <c:numCache>
                <c:formatCode>0.0%</c:formatCode>
                <c:ptCount val="15"/>
                <c:pt idx="0">
                  <c:v>0.50711534613845544</c:v>
                </c:pt>
                <c:pt idx="1">
                  <c:v>0.21150960384153661</c:v>
                </c:pt>
                <c:pt idx="2">
                  <c:v>8.5334133653461389E-2</c:v>
                </c:pt>
                <c:pt idx="3">
                  <c:v>8.3108243297318932E-2</c:v>
                </c:pt>
                <c:pt idx="4">
                  <c:v>5.0020008003201277E-2</c:v>
                </c:pt>
                <c:pt idx="5">
                  <c:v>3.6252000800320129E-2</c:v>
                </c:pt>
                <c:pt idx="6">
                  <c:v>1.6218987595038016E-2</c:v>
                </c:pt>
                <c:pt idx="7">
                  <c:v>1.0441676670668268E-2</c:v>
                </c:pt>
              </c:numCache>
            </c:numRef>
          </c:val>
          <c:extLst>
            <c:ext xmlns:c16="http://schemas.microsoft.com/office/drawing/2014/chart" uri="{C3380CC4-5D6E-409C-BE32-E72D297353CC}">
              <c16:uniqueId val="{00000003-81B3-46D6-88AE-ADC6AE6084F2}"/>
            </c:ext>
          </c:extLst>
        </c:ser>
        <c:dLbls>
          <c:showLegendKey val="0"/>
          <c:showVal val="1"/>
          <c:showCatName val="0"/>
          <c:showSerName val="0"/>
          <c:showPercent val="0"/>
          <c:showBubbleSize val="0"/>
        </c:dLbls>
        <c:gapWidth val="150"/>
        <c:axId val="148331904"/>
        <c:axId val="148345984"/>
      </c:barChart>
      <c:catAx>
        <c:axId val="148331904"/>
        <c:scaling>
          <c:orientation val="maxMin"/>
        </c:scaling>
        <c:delete val="0"/>
        <c:axPos val="l"/>
        <c:majorGridlines/>
        <c:numFmt formatCode="General" sourceLinked="0"/>
        <c:majorTickMark val="out"/>
        <c:minorTickMark val="none"/>
        <c:tickLblPos val="nextTo"/>
        <c:crossAx val="148345984"/>
        <c:crosses val="autoZero"/>
        <c:auto val="1"/>
        <c:lblAlgn val="ctr"/>
        <c:lblOffset val="100"/>
        <c:noMultiLvlLbl val="0"/>
      </c:catAx>
      <c:valAx>
        <c:axId val="148345984"/>
        <c:scaling>
          <c:orientation val="minMax"/>
        </c:scaling>
        <c:delete val="1"/>
        <c:axPos val="t"/>
        <c:numFmt formatCode="0.0%" sourceLinked="1"/>
        <c:majorTickMark val="out"/>
        <c:minorTickMark val="none"/>
        <c:tickLblPos val="none"/>
        <c:crossAx val="148331904"/>
        <c:crosses val="autoZero"/>
        <c:crossBetween val="between"/>
      </c:valAx>
    </c:plotArea>
    <c:legend>
      <c:legendPos val="r"/>
      <c:overlay val="0"/>
    </c:legend>
    <c:plotVisOnly val="1"/>
    <c:dispBlanksAs val="gap"/>
    <c:showDLblsOverMax val="0"/>
  </c:chart>
  <c:spPr>
    <a:ln w="9525">
      <a:solidFill>
        <a:schemeClr val="tx1">
          <a:lumMod val="65000"/>
          <a:lumOff val="35000"/>
        </a:schemeClr>
      </a:solidFill>
    </a:ln>
  </c:spPr>
  <c:txPr>
    <a:bodyPr/>
    <a:lstStyle/>
    <a:p>
      <a:pPr>
        <a:defRPr>
          <a:solidFill>
            <a:schemeClr val="tx1">
              <a:lumMod val="65000"/>
              <a:lumOff val="35000"/>
            </a:schemeClr>
          </a:solidFill>
        </a:defRPr>
      </a:pPr>
      <a:endParaRPr lang="it-IT"/>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200"/>
            </a:pPr>
            <a:r>
              <a:rPr lang="it-IT" sz="1200"/>
              <a:t>MANIFESTAZIONI REGIONALI (ANNI 2016-2017-2018-2019)</a:t>
            </a:r>
          </a:p>
        </c:rich>
      </c:tx>
      <c:layout>
        <c:manualLayout>
          <c:xMode val="edge"/>
          <c:yMode val="edge"/>
          <c:x val="0.10877192982456141"/>
          <c:y val="1.6118198429617887E-2"/>
        </c:manualLayout>
      </c:layout>
      <c:overlay val="0"/>
    </c:title>
    <c:autoTitleDeleted val="0"/>
    <c:plotArea>
      <c:layout>
        <c:manualLayout>
          <c:layoutTarget val="inner"/>
          <c:xMode val="edge"/>
          <c:yMode val="edge"/>
          <c:x val="0.37150764775092782"/>
          <c:y val="9.5865523459117682E-2"/>
          <c:w val="0.60320499592723076"/>
          <c:h val="0.87039508940682175"/>
        </c:manualLayout>
      </c:layout>
      <c:barChart>
        <c:barDir val="bar"/>
        <c:grouping val="clustered"/>
        <c:varyColors val="0"/>
        <c:ser>
          <c:idx val="0"/>
          <c:order val="0"/>
          <c:tx>
            <c:strRef>
              <c:f>'[TABELLA 1_24.xlsx]SETT_SEA'!$C$124</c:f>
              <c:strCache>
                <c:ptCount val="1"/>
                <c:pt idx="0">
                  <c:v>2016</c:v>
                </c:pt>
              </c:strCache>
            </c:strRef>
          </c:tx>
          <c:spPr>
            <a:solidFill>
              <a:srgbClr val="FFC000"/>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1_24.xlsx]SETT_SEA'!$B$125:$B$133</c:f>
              <c:strCache>
                <c:ptCount val="9"/>
                <c:pt idx="0">
                  <c:v>Agricoltura,Silvicoltura,Zootecnia</c:v>
                </c:pt>
                <c:pt idx="1">
                  <c:v>Sport, Hobby, Intrattenimento, Arte</c:v>
                </c:pt>
                <c:pt idx="2">
                  <c:v>Industria, Tecnologia, Meccanica</c:v>
                </c:pt>
                <c:pt idx="3">
                  <c:v>Elettronica, componenti</c:v>
                </c:pt>
                <c:pt idx="4">
                  <c:v>Food, Bevande, Ospitalità</c:v>
                </c:pt>
                <c:pt idx="5">
                  <c:v>Automobili, Motocicli</c:v>
                </c:pt>
                <c:pt idx="6">
                  <c:v>Campionarie Generali</c:v>
                </c:pt>
                <c:pt idx="7">
                  <c:v>Tessile,  abbigliamento, moda</c:v>
                </c:pt>
                <c:pt idx="8">
                  <c:v>Formazione, Educazione</c:v>
                </c:pt>
              </c:strCache>
            </c:strRef>
          </c:cat>
          <c:val>
            <c:numRef>
              <c:f>'[TABELLA 1_24.xlsx]SETT_SEA'!$C$125:$C$133</c:f>
              <c:numCache>
                <c:formatCode>0.0%</c:formatCode>
                <c:ptCount val="9"/>
                <c:pt idx="0">
                  <c:v>0.20449627834516185</c:v>
                </c:pt>
                <c:pt idx="1">
                  <c:v>2.704691016098321E-2</c:v>
                </c:pt>
                <c:pt idx="3">
                  <c:v>0.1556062835381686</c:v>
                </c:pt>
                <c:pt idx="4">
                  <c:v>0.12874329236628007</c:v>
                </c:pt>
                <c:pt idx="6">
                  <c:v>0.41703089839016788</c:v>
                </c:pt>
                <c:pt idx="7">
                  <c:v>5.409382032196642E-2</c:v>
                </c:pt>
                <c:pt idx="8">
                  <c:v>1.298251687727194E-2</c:v>
                </c:pt>
              </c:numCache>
            </c:numRef>
          </c:val>
          <c:extLst>
            <c:ext xmlns:c16="http://schemas.microsoft.com/office/drawing/2014/chart" uri="{C3380CC4-5D6E-409C-BE32-E72D297353CC}">
              <c16:uniqueId val="{00000000-2090-476E-AB06-763412DD301A}"/>
            </c:ext>
          </c:extLst>
        </c:ser>
        <c:ser>
          <c:idx val="1"/>
          <c:order val="1"/>
          <c:tx>
            <c:strRef>
              <c:f>'[TABELLA 1_24.xlsx]SETT_SEA'!$D$124</c:f>
              <c:strCache>
                <c:ptCount val="1"/>
                <c:pt idx="0">
                  <c:v>2017</c:v>
                </c:pt>
              </c:strCache>
            </c:strRef>
          </c:tx>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1_24.xlsx]SETT_SEA'!$B$125:$B$133</c:f>
              <c:strCache>
                <c:ptCount val="9"/>
                <c:pt idx="0">
                  <c:v>Agricoltura,Silvicoltura,Zootecnia</c:v>
                </c:pt>
                <c:pt idx="1">
                  <c:v>Sport, Hobby, Intrattenimento, Arte</c:v>
                </c:pt>
                <c:pt idx="2">
                  <c:v>Industria, Tecnologia, Meccanica</c:v>
                </c:pt>
                <c:pt idx="3">
                  <c:v>Elettronica, componenti</c:v>
                </c:pt>
                <c:pt idx="4">
                  <c:v>Food, Bevande, Ospitalità</c:v>
                </c:pt>
                <c:pt idx="5">
                  <c:v>Automobili, Motocicli</c:v>
                </c:pt>
                <c:pt idx="6">
                  <c:v>Campionarie Generali</c:v>
                </c:pt>
                <c:pt idx="7">
                  <c:v>Tessile,  abbigliamento, moda</c:v>
                </c:pt>
                <c:pt idx="8">
                  <c:v>Formazione, Educazione</c:v>
                </c:pt>
              </c:strCache>
            </c:strRef>
          </c:cat>
          <c:val>
            <c:numRef>
              <c:f>'[TABELLA 1_24.xlsx]SETT_SEA'!$D$125:$D$133</c:f>
              <c:numCache>
                <c:formatCode>0.0%</c:formatCode>
                <c:ptCount val="9"/>
                <c:pt idx="0">
                  <c:v>0.27429600389463371</c:v>
                </c:pt>
                <c:pt idx="1">
                  <c:v>8.0886967640520613E-2</c:v>
                </c:pt>
                <c:pt idx="2">
                  <c:v>8.79811837575004E-2</c:v>
                </c:pt>
                <c:pt idx="3">
                  <c:v>0.12576616947522157</c:v>
                </c:pt>
                <c:pt idx="4">
                  <c:v>4.633675677895021E-2</c:v>
                </c:pt>
                <c:pt idx="5">
                  <c:v>0.29592764427447782</c:v>
                </c:pt>
                <c:pt idx="6">
                  <c:v>5.9475280220070266E-2</c:v>
                </c:pt>
                <c:pt idx="7">
                  <c:v>2.9327061252500133E-2</c:v>
                </c:pt>
              </c:numCache>
            </c:numRef>
          </c:val>
          <c:extLst>
            <c:ext xmlns:c16="http://schemas.microsoft.com/office/drawing/2014/chart" uri="{C3380CC4-5D6E-409C-BE32-E72D297353CC}">
              <c16:uniqueId val="{00000001-2090-476E-AB06-763412DD301A}"/>
            </c:ext>
          </c:extLst>
        </c:ser>
        <c:ser>
          <c:idx val="2"/>
          <c:order val="2"/>
          <c:tx>
            <c:strRef>
              <c:f>'[TABELLA 1_24.xlsx]SETT_SEA'!$E$124</c:f>
              <c:strCache>
                <c:ptCount val="1"/>
                <c:pt idx="0">
                  <c:v>2018</c:v>
                </c:pt>
              </c:strCache>
            </c:strRef>
          </c:tx>
          <c:spPr>
            <a:solidFill>
              <a:schemeClr val="accent6"/>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1_24.xlsx]SETT_SEA'!$B$125:$B$133</c:f>
              <c:strCache>
                <c:ptCount val="9"/>
                <c:pt idx="0">
                  <c:v>Agricoltura,Silvicoltura,Zootecnia</c:v>
                </c:pt>
                <c:pt idx="1">
                  <c:v>Sport, Hobby, Intrattenimento, Arte</c:v>
                </c:pt>
                <c:pt idx="2">
                  <c:v>Industria, Tecnologia, Meccanica</c:v>
                </c:pt>
                <c:pt idx="3">
                  <c:v>Elettronica, componenti</c:v>
                </c:pt>
                <c:pt idx="4">
                  <c:v>Food, Bevande, Ospitalità</c:v>
                </c:pt>
                <c:pt idx="5">
                  <c:v>Automobili, Motocicli</c:v>
                </c:pt>
                <c:pt idx="6">
                  <c:v>Campionarie Generali</c:v>
                </c:pt>
                <c:pt idx="7">
                  <c:v>Tessile,  abbigliamento, moda</c:v>
                </c:pt>
                <c:pt idx="8">
                  <c:v>Formazione, Educazione</c:v>
                </c:pt>
              </c:strCache>
            </c:strRef>
          </c:cat>
          <c:val>
            <c:numRef>
              <c:f>'[TABELLA 1_24.xlsx]SETT_SEA'!$E$125:$E$133</c:f>
              <c:numCache>
                <c:formatCode>0.0%</c:formatCode>
                <c:ptCount val="9"/>
                <c:pt idx="0">
                  <c:v>0.30316414900177008</c:v>
                </c:pt>
                <c:pt idx="1">
                  <c:v>6.9849818168030431E-2</c:v>
                </c:pt>
                <c:pt idx="2">
                  <c:v>0.1995595056511926</c:v>
                </c:pt>
                <c:pt idx="3">
                  <c:v>0.14995566452982781</c:v>
                </c:pt>
                <c:pt idx="4">
                  <c:v>8.9136579190866025E-2</c:v>
                </c:pt>
                <c:pt idx="5">
                  <c:v>0.17217661548408811</c:v>
                </c:pt>
                <c:pt idx="6">
                  <c:v>1.6157667974224892E-2</c:v>
                </c:pt>
              </c:numCache>
            </c:numRef>
          </c:val>
          <c:extLst>
            <c:ext xmlns:c16="http://schemas.microsoft.com/office/drawing/2014/chart" uri="{C3380CC4-5D6E-409C-BE32-E72D297353CC}">
              <c16:uniqueId val="{00000002-2090-476E-AB06-763412DD301A}"/>
            </c:ext>
          </c:extLst>
        </c:ser>
        <c:ser>
          <c:idx val="3"/>
          <c:order val="3"/>
          <c:tx>
            <c:strRef>
              <c:f>'[TABELLA 1_24.xlsx]SETT_SEA'!$F$124</c:f>
              <c:strCache>
                <c:ptCount val="1"/>
                <c:pt idx="0">
                  <c:v>2019</c:v>
                </c:pt>
              </c:strCache>
            </c:strRef>
          </c:tx>
          <c:spPr>
            <a:solidFill>
              <a:srgbClr val="C00000"/>
            </a:solidFill>
          </c:spPr>
          <c:invertIfNegative val="0"/>
          <c:dLbls>
            <c:spPr>
              <a:noFill/>
              <a:ln>
                <a:noFill/>
              </a:ln>
              <a:effectLst/>
            </c:spPr>
            <c:txPr>
              <a:bodyPr/>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1_24.xlsx]SETT_SEA'!$B$125:$B$133</c:f>
              <c:strCache>
                <c:ptCount val="9"/>
                <c:pt idx="0">
                  <c:v>Agricoltura,Silvicoltura,Zootecnia</c:v>
                </c:pt>
                <c:pt idx="1">
                  <c:v>Sport, Hobby, Intrattenimento, Arte</c:v>
                </c:pt>
                <c:pt idx="2">
                  <c:v>Industria, Tecnologia, Meccanica</c:v>
                </c:pt>
                <c:pt idx="3">
                  <c:v>Elettronica, componenti</c:v>
                </c:pt>
                <c:pt idx="4">
                  <c:v>Food, Bevande, Ospitalità</c:v>
                </c:pt>
                <c:pt idx="5">
                  <c:v>Automobili, Motocicli</c:v>
                </c:pt>
                <c:pt idx="6">
                  <c:v>Campionarie Generali</c:v>
                </c:pt>
                <c:pt idx="7">
                  <c:v>Tessile,  abbigliamento, moda</c:v>
                </c:pt>
                <c:pt idx="8">
                  <c:v>Formazione, Educazione</c:v>
                </c:pt>
              </c:strCache>
            </c:strRef>
          </c:cat>
          <c:val>
            <c:numRef>
              <c:f>'[TABELLA 1_24.xlsx]SETT_SEA'!$F$125:$F$133</c:f>
              <c:numCache>
                <c:formatCode>0.0%</c:formatCode>
                <c:ptCount val="9"/>
                <c:pt idx="0">
                  <c:v>0.34010079398139381</c:v>
                </c:pt>
                <c:pt idx="1">
                  <c:v>0.17360927026924677</c:v>
                </c:pt>
                <c:pt idx="2">
                  <c:v>0.15778644551318463</c:v>
                </c:pt>
                <c:pt idx="3">
                  <c:v>0.12587413690814303</c:v>
                </c:pt>
                <c:pt idx="4">
                  <c:v>0.10693187412428522</c:v>
                </c:pt>
                <c:pt idx="5">
                  <c:v>8.4415748349553774E-2</c:v>
                </c:pt>
                <c:pt idx="6">
                  <c:v>9.8616528445740394E-3</c:v>
                </c:pt>
                <c:pt idx="7">
                  <c:v>1.4200780096186617E-3</c:v>
                </c:pt>
              </c:numCache>
            </c:numRef>
          </c:val>
          <c:extLst>
            <c:ext xmlns:c16="http://schemas.microsoft.com/office/drawing/2014/chart" uri="{C3380CC4-5D6E-409C-BE32-E72D297353CC}">
              <c16:uniqueId val="{00000003-2090-476E-AB06-763412DD301A}"/>
            </c:ext>
          </c:extLst>
        </c:ser>
        <c:dLbls>
          <c:showLegendKey val="0"/>
          <c:showVal val="1"/>
          <c:showCatName val="0"/>
          <c:showSerName val="0"/>
          <c:showPercent val="0"/>
          <c:showBubbleSize val="0"/>
        </c:dLbls>
        <c:gapWidth val="150"/>
        <c:axId val="148390272"/>
        <c:axId val="148391808"/>
      </c:barChart>
      <c:catAx>
        <c:axId val="148390272"/>
        <c:scaling>
          <c:orientation val="maxMin"/>
        </c:scaling>
        <c:delete val="0"/>
        <c:axPos val="l"/>
        <c:majorGridlines/>
        <c:numFmt formatCode="General" sourceLinked="0"/>
        <c:majorTickMark val="out"/>
        <c:minorTickMark val="none"/>
        <c:tickLblPos val="nextTo"/>
        <c:crossAx val="148391808"/>
        <c:crosses val="autoZero"/>
        <c:auto val="1"/>
        <c:lblAlgn val="ctr"/>
        <c:lblOffset val="100"/>
        <c:noMultiLvlLbl val="0"/>
      </c:catAx>
      <c:valAx>
        <c:axId val="148391808"/>
        <c:scaling>
          <c:orientation val="minMax"/>
        </c:scaling>
        <c:delete val="1"/>
        <c:axPos val="t"/>
        <c:numFmt formatCode="0.0%" sourceLinked="1"/>
        <c:majorTickMark val="out"/>
        <c:minorTickMark val="none"/>
        <c:tickLblPos val="none"/>
        <c:crossAx val="148390272"/>
        <c:crosses val="autoZero"/>
        <c:crossBetween val="between"/>
      </c:valAx>
    </c:plotArea>
    <c:legend>
      <c:legendPos val="r"/>
      <c:overlay val="0"/>
    </c:legend>
    <c:plotVisOnly val="1"/>
    <c:dispBlanksAs val="gap"/>
    <c:showDLblsOverMax val="0"/>
  </c:chart>
  <c:spPr>
    <a:ln w="9525">
      <a:solidFill>
        <a:schemeClr val="tx1">
          <a:lumMod val="65000"/>
          <a:lumOff val="35000"/>
        </a:schemeClr>
      </a:solidFill>
    </a:ln>
  </c:spPr>
  <c:txPr>
    <a:bodyPr/>
    <a:lstStyle/>
    <a:p>
      <a:pPr>
        <a:defRPr>
          <a:solidFill>
            <a:schemeClr val="tx1">
              <a:lumMod val="65000"/>
              <a:lumOff val="35000"/>
            </a:schemeClr>
          </a:solidFill>
        </a:defRPr>
      </a:pPr>
      <a:endParaRPr lang="it-IT"/>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it-IT" sz="1800"/>
              <a:t>MANIFESTAZIONI INTERNAZIONALI – ANNO 2019</a:t>
            </a:r>
          </a:p>
        </c:rich>
      </c:tx>
      <c:layout>
        <c:manualLayout>
          <c:xMode val="edge"/>
          <c:yMode val="edge"/>
          <c:x val="0.19251170046801871"/>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30242411580149758"/>
          <c:y val="8.6019972983660167E-2"/>
          <c:w val="0.67469490510238461"/>
          <c:h val="0.83204594370092011"/>
        </c:manualLayout>
      </c:layout>
      <c:barChart>
        <c:barDir val="bar"/>
        <c:grouping val="percentStacked"/>
        <c:varyColors val="0"/>
        <c:ser>
          <c:idx val="0"/>
          <c:order val="0"/>
          <c:tx>
            <c:strRef>
              <c:f>'[TABELLA 1_24.xlsx]SEAxLIVeDEST'!$V$82</c:f>
              <c:strCache>
                <c:ptCount val="1"/>
                <c:pt idx="0">
                  <c:v>SOLO OPERATORI</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1_24.xlsx]SEAxLIVeDEST'!$U$83:$U$99</c:f>
              <c:strCache>
                <c:ptCount val="17"/>
                <c:pt idx="0">
                  <c:v>Agricoltura,Silvicoltura,Zootecnia</c:v>
                </c:pt>
                <c:pt idx="1">
                  <c:v>Food, Bevande, Ospitalità</c:v>
                </c:pt>
                <c:pt idx="2">
                  <c:v>Sport, Hobby, Intrattenimento, Arte</c:v>
                </c:pt>
                <c:pt idx="3">
                  <c:v>Servizi Business, Commercio</c:v>
                </c:pt>
                <c:pt idx="4">
                  <c:v>Costruzioni, Infrastrutture</c:v>
                </c:pt>
                <c:pt idx="5">
                  <c:v>Viaggi, trasporti</c:v>
                </c:pt>
                <c:pt idx="6">
                  <c:v>Formazione, Educazione</c:v>
                </c:pt>
                <c:pt idx="7">
                  <c:v>Energia, Combustibili, Gas</c:v>
                </c:pt>
                <c:pt idx="8">
                  <c:v>Protezione dell ambiente</c:v>
                </c:pt>
                <c:pt idx="9">
                  <c:v>Arredamento, Design d interni</c:v>
                </c:pt>
                <c:pt idx="10">
                  <c:v>Bellezza, Cosmetica</c:v>
                </c:pt>
                <c:pt idx="11">
                  <c:v>Automobili, Motocicli</c:v>
                </c:pt>
                <c:pt idx="12">
                  <c:v>Elettronica, componenti</c:v>
                </c:pt>
                <c:pt idx="13">
                  <c:v>Industria, Tecnologia, Meccanica</c:v>
                </c:pt>
                <c:pt idx="14">
                  <c:v>IT e Telecomunicazioni</c:v>
                </c:pt>
                <c:pt idx="15">
                  <c:v>Salute, Attrezzature Ospedaliere</c:v>
                </c:pt>
                <c:pt idx="16">
                  <c:v>Campionarie Generali</c:v>
                </c:pt>
              </c:strCache>
            </c:strRef>
          </c:cat>
          <c:val>
            <c:numRef>
              <c:f>'[TABELLA 1_24.xlsx]SEAxLIVeDEST'!$V$83:$V$99</c:f>
              <c:numCache>
                <c:formatCode>0.0%</c:formatCode>
                <c:ptCount val="17"/>
                <c:pt idx="0">
                  <c:v>0.92589132507149663</c:v>
                </c:pt>
                <c:pt idx="1">
                  <c:v>1</c:v>
                </c:pt>
                <c:pt idx="2">
                  <c:v>0.24858046532085104</c:v>
                </c:pt>
                <c:pt idx="3">
                  <c:v>1</c:v>
                </c:pt>
                <c:pt idx="4">
                  <c:v>0.12000123394585034</c:v>
                </c:pt>
                <c:pt idx="5">
                  <c:v>0.31686898283800752</c:v>
                </c:pt>
                <c:pt idx="6">
                  <c:v>1</c:v>
                </c:pt>
                <c:pt idx="7">
                  <c:v>1</c:v>
                </c:pt>
                <c:pt idx="8">
                  <c:v>1</c:v>
                </c:pt>
                <c:pt idx="10">
                  <c:v>1</c:v>
                </c:pt>
                <c:pt idx="11">
                  <c:v>1</c:v>
                </c:pt>
                <c:pt idx="12">
                  <c:v>1</c:v>
                </c:pt>
                <c:pt idx="13">
                  <c:v>1</c:v>
                </c:pt>
                <c:pt idx="14">
                  <c:v>1</c:v>
                </c:pt>
                <c:pt idx="15">
                  <c:v>1</c:v>
                </c:pt>
              </c:numCache>
            </c:numRef>
          </c:val>
          <c:extLst>
            <c:ext xmlns:c16="http://schemas.microsoft.com/office/drawing/2014/chart" uri="{C3380CC4-5D6E-409C-BE32-E72D297353CC}">
              <c16:uniqueId val="{00000000-0EDD-41AB-9180-7650FC267BD5}"/>
            </c:ext>
          </c:extLst>
        </c:ser>
        <c:ser>
          <c:idx val="2"/>
          <c:order val="1"/>
          <c:tx>
            <c:strRef>
              <c:f>'[TABELLA 1_24.xlsx]SEAxLIVeDEST'!$X$82</c:f>
              <c:strCache>
                <c:ptCount val="1"/>
                <c:pt idx="0">
                  <c:v>MISTO</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1_24.xlsx]SEAxLIVeDEST'!$U$83:$U$99</c:f>
              <c:strCache>
                <c:ptCount val="17"/>
                <c:pt idx="0">
                  <c:v>Agricoltura,Silvicoltura,Zootecnia</c:v>
                </c:pt>
                <c:pt idx="1">
                  <c:v>Food, Bevande, Ospitalità</c:v>
                </c:pt>
                <c:pt idx="2">
                  <c:v>Sport, Hobby, Intrattenimento, Arte</c:v>
                </c:pt>
                <c:pt idx="3">
                  <c:v>Servizi Business, Commercio</c:v>
                </c:pt>
                <c:pt idx="4">
                  <c:v>Costruzioni, Infrastrutture</c:v>
                </c:pt>
                <c:pt idx="5">
                  <c:v>Viaggi, trasporti</c:v>
                </c:pt>
                <c:pt idx="6">
                  <c:v>Formazione, Educazione</c:v>
                </c:pt>
                <c:pt idx="7">
                  <c:v>Energia, Combustibili, Gas</c:v>
                </c:pt>
                <c:pt idx="8">
                  <c:v>Protezione dell ambiente</c:v>
                </c:pt>
                <c:pt idx="9">
                  <c:v>Arredamento, Design d interni</c:v>
                </c:pt>
                <c:pt idx="10">
                  <c:v>Bellezza, Cosmetica</c:v>
                </c:pt>
                <c:pt idx="11">
                  <c:v>Automobili, Motocicli</c:v>
                </c:pt>
                <c:pt idx="12">
                  <c:v>Elettronica, componenti</c:v>
                </c:pt>
                <c:pt idx="13">
                  <c:v>Industria, Tecnologia, Meccanica</c:v>
                </c:pt>
                <c:pt idx="14">
                  <c:v>IT e Telecomunicazioni</c:v>
                </c:pt>
                <c:pt idx="15">
                  <c:v>Salute, Attrezzature Ospedaliere</c:v>
                </c:pt>
                <c:pt idx="16">
                  <c:v>Campionarie Generali</c:v>
                </c:pt>
              </c:strCache>
            </c:strRef>
          </c:cat>
          <c:val>
            <c:numRef>
              <c:f>'[TABELLA 1_24.xlsx]SEAxLIVeDEST'!$X$83:$X$99</c:f>
              <c:numCache>
                <c:formatCode>General</c:formatCode>
                <c:ptCount val="17"/>
                <c:pt idx="2" formatCode="0.0%">
                  <c:v>0.44814264440239981</c:v>
                </c:pt>
                <c:pt idx="4" formatCode="0.0%">
                  <c:v>0.87999876605414962</c:v>
                </c:pt>
                <c:pt idx="9" formatCode="0.0%">
                  <c:v>1</c:v>
                </c:pt>
                <c:pt idx="16" formatCode="0.0%">
                  <c:v>1</c:v>
                </c:pt>
              </c:numCache>
            </c:numRef>
          </c:val>
          <c:extLst>
            <c:ext xmlns:c16="http://schemas.microsoft.com/office/drawing/2014/chart" uri="{C3380CC4-5D6E-409C-BE32-E72D297353CC}">
              <c16:uniqueId val="{00000001-0EDD-41AB-9180-7650FC267BD5}"/>
            </c:ext>
          </c:extLst>
        </c:ser>
        <c:ser>
          <c:idx val="1"/>
          <c:order val="2"/>
          <c:tx>
            <c:strRef>
              <c:f>'[TABELLA 1_24.xlsx]SEAxLIVeDEST'!$W$82</c:f>
              <c:strCache>
                <c:ptCount val="1"/>
                <c:pt idx="0">
                  <c:v>PUBBLICO GENERICO</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1_24.xlsx]SEAxLIVeDEST'!$U$83:$U$99</c:f>
              <c:strCache>
                <c:ptCount val="17"/>
                <c:pt idx="0">
                  <c:v>Agricoltura,Silvicoltura,Zootecnia</c:v>
                </c:pt>
                <c:pt idx="1">
                  <c:v>Food, Bevande, Ospitalità</c:v>
                </c:pt>
                <c:pt idx="2">
                  <c:v>Sport, Hobby, Intrattenimento, Arte</c:v>
                </c:pt>
                <c:pt idx="3">
                  <c:v>Servizi Business, Commercio</c:v>
                </c:pt>
                <c:pt idx="4">
                  <c:v>Costruzioni, Infrastrutture</c:v>
                </c:pt>
                <c:pt idx="5">
                  <c:v>Viaggi, trasporti</c:v>
                </c:pt>
                <c:pt idx="6">
                  <c:v>Formazione, Educazione</c:v>
                </c:pt>
                <c:pt idx="7">
                  <c:v>Energia, Combustibili, Gas</c:v>
                </c:pt>
                <c:pt idx="8">
                  <c:v>Protezione dell ambiente</c:v>
                </c:pt>
                <c:pt idx="9">
                  <c:v>Arredamento, Design d interni</c:v>
                </c:pt>
                <c:pt idx="10">
                  <c:v>Bellezza, Cosmetica</c:v>
                </c:pt>
                <c:pt idx="11">
                  <c:v>Automobili, Motocicli</c:v>
                </c:pt>
                <c:pt idx="12">
                  <c:v>Elettronica, componenti</c:v>
                </c:pt>
                <c:pt idx="13">
                  <c:v>Industria, Tecnologia, Meccanica</c:v>
                </c:pt>
                <c:pt idx="14">
                  <c:v>IT e Telecomunicazioni</c:v>
                </c:pt>
                <c:pt idx="15">
                  <c:v>Salute, Attrezzature Ospedaliere</c:v>
                </c:pt>
                <c:pt idx="16">
                  <c:v>Campionarie Generali</c:v>
                </c:pt>
              </c:strCache>
            </c:strRef>
          </c:cat>
          <c:val>
            <c:numRef>
              <c:f>'[TABELLA 1_24.xlsx]SEAxLIVeDEST'!$W$83:$W$99</c:f>
              <c:numCache>
                <c:formatCode>General</c:formatCode>
                <c:ptCount val="17"/>
                <c:pt idx="0" formatCode="0.0%">
                  <c:v>7.4108674928503343E-2</c:v>
                </c:pt>
                <c:pt idx="2" formatCode="0.0%">
                  <c:v>0.30327689027674914</c:v>
                </c:pt>
                <c:pt idx="5" formatCode="0.0%">
                  <c:v>0.68313101716199243</c:v>
                </c:pt>
              </c:numCache>
            </c:numRef>
          </c:val>
          <c:extLst>
            <c:ext xmlns:c16="http://schemas.microsoft.com/office/drawing/2014/chart" uri="{C3380CC4-5D6E-409C-BE32-E72D297353CC}">
              <c16:uniqueId val="{00000002-0EDD-41AB-9180-7650FC267BD5}"/>
            </c:ext>
          </c:extLst>
        </c:ser>
        <c:dLbls>
          <c:showLegendKey val="0"/>
          <c:showVal val="1"/>
          <c:showCatName val="0"/>
          <c:showSerName val="0"/>
          <c:showPercent val="0"/>
          <c:showBubbleSize val="0"/>
        </c:dLbls>
        <c:gapWidth val="99"/>
        <c:overlap val="100"/>
        <c:axId val="149641856"/>
        <c:axId val="149664128"/>
      </c:barChart>
      <c:catAx>
        <c:axId val="149641856"/>
        <c:scaling>
          <c:orientation val="maxMin"/>
        </c:scaling>
        <c:delete val="0"/>
        <c:axPos val="l"/>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149664128"/>
        <c:crosses val="autoZero"/>
        <c:auto val="1"/>
        <c:lblAlgn val="ctr"/>
        <c:lblOffset val="100"/>
        <c:noMultiLvlLbl val="0"/>
      </c:catAx>
      <c:valAx>
        <c:axId val="149664128"/>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49641856"/>
        <c:crosses val="autoZero"/>
        <c:crossBetween val="between"/>
      </c:valAx>
      <c:spPr>
        <a:noFill/>
        <a:ln>
          <a:noFill/>
        </a:ln>
        <a:effectLst/>
      </c:spPr>
    </c:plotArea>
    <c:legend>
      <c:legendPos val="b"/>
      <c:layout>
        <c:manualLayout>
          <c:xMode val="edge"/>
          <c:yMode val="edge"/>
          <c:x val="0.24742482908918723"/>
          <c:y val="0.91370045425784086"/>
          <c:w val="0.50193789135970845"/>
          <c:h val="7.218905392485551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a:pPr>
            <a:r>
              <a:rPr lang="it-IT"/>
              <a:t>SUPERFICIE ESPOSITIVA LOCATA</a:t>
            </a:r>
          </a:p>
          <a:p>
            <a:pPr>
              <a:defRPr/>
            </a:pPr>
            <a:r>
              <a:rPr lang="it-IT" baseline="0"/>
              <a:t> ANNO</a:t>
            </a:r>
            <a:r>
              <a:rPr lang="it-IT"/>
              <a:t> 2019</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7.8141931529832495E-2"/>
          <c:y val="0.36854079612701746"/>
          <c:w val="0.88118852611460041"/>
          <c:h val="0.57060187169072996"/>
        </c:manualLayout>
      </c:layout>
      <c:pie3DChart>
        <c:varyColors val="1"/>
        <c:ser>
          <c:idx val="0"/>
          <c:order val="0"/>
          <c:tx>
            <c:strRef>
              <c:f>'[TABELLA 1_24.xlsx]tab.6'!$K$7</c:f>
              <c:strCache>
                <c:ptCount val="1"/>
                <c:pt idx="0">
                  <c:v>SUPERFICIE ESPOSITIVA AFFITTATA</c:v>
                </c:pt>
              </c:strCache>
            </c:strRef>
          </c:tx>
          <c:dPt>
            <c:idx val="0"/>
            <c:bubble3D val="0"/>
            <c:spPr>
              <a:solidFill>
                <a:schemeClr val="accent1">
                  <a:lumMod val="50000"/>
                </a:schemeClr>
              </a:solidFill>
              <a:ln w="38100">
                <a:solidFill>
                  <a:prstClr val="white"/>
                </a:solidFill>
              </a:ln>
            </c:spPr>
            <c:extLst>
              <c:ext xmlns:c16="http://schemas.microsoft.com/office/drawing/2014/chart" uri="{C3380CC4-5D6E-409C-BE32-E72D297353CC}">
                <c16:uniqueId val="{00000001-2E01-41D7-98D3-8F98753B0892}"/>
              </c:ext>
            </c:extLst>
          </c:dPt>
          <c:dPt>
            <c:idx val="1"/>
            <c:bubble3D val="0"/>
            <c:spPr>
              <a:solidFill>
                <a:srgbClr val="4472C4"/>
              </a:solidFill>
            </c:spPr>
            <c:extLst>
              <c:ext xmlns:c16="http://schemas.microsoft.com/office/drawing/2014/chart" uri="{C3380CC4-5D6E-409C-BE32-E72D297353CC}">
                <c16:uniqueId val="{00000003-2E01-41D7-98D3-8F98753B0892}"/>
              </c:ext>
            </c:extLst>
          </c:dPt>
          <c:dLbls>
            <c:dLbl>
              <c:idx val="0"/>
              <c:layout>
                <c:manualLayout>
                  <c:x val="1.9063940353965428E-2"/>
                  <c:y val="-0.5246227458292485"/>
                </c:manualLayout>
              </c:layout>
              <c:spPr>
                <a:noFill/>
                <a:ln>
                  <a:noFill/>
                </a:ln>
                <a:effectLst/>
              </c:spPr>
              <c:txPr>
                <a:bodyPr/>
                <a:lstStyle/>
                <a:p>
                  <a:pPr>
                    <a:defRPr sz="1400"/>
                  </a:pPr>
                  <a:endParaRPr lang="it-IT"/>
                </a:p>
              </c:txPr>
              <c:showLegendKey val="0"/>
              <c:showVal val="1"/>
              <c:showCatName val="1"/>
              <c:showSerName val="0"/>
              <c:showPercent val="0"/>
              <c:showBubbleSize val="0"/>
              <c:separator>
</c:separator>
              <c:extLst>
                <c:ext xmlns:c15="http://schemas.microsoft.com/office/drawing/2012/chart" uri="{CE6537A1-D6FC-4f65-9D91-7224C49458BB}">
                  <c15:layout>
                    <c:manualLayout>
                      <c:w val="0.26377314327281182"/>
                      <c:h val="0.22984671534372511"/>
                    </c:manualLayout>
                  </c15:layout>
                </c:ext>
                <c:ext xmlns:c16="http://schemas.microsoft.com/office/drawing/2014/chart" uri="{C3380CC4-5D6E-409C-BE32-E72D297353CC}">
                  <c16:uniqueId val="{00000001-2E01-41D7-98D3-8F98753B0892}"/>
                </c:ext>
              </c:extLst>
            </c:dLbl>
            <c:dLbl>
              <c:idx val="1"/>
              <c:layout>
                <c:manualLayout>
                  <c:x val="-4.6912107724281685E-2"/>
                  <c:y val="5.9507390398230733E-2"/>
                </c:manualLayout>
              </c:layout>
              <c:spPr>
                <a:noFill/>
                <a:ln>
                  <a:noFill/>
                </a:ln>
                <a:effectLst/>
              </c:spPr>
              <c:txPr>
                <a:bodyPr/>
                <a:lstStyle/>
                <a:p>
                  <a:pPr>
                    <a:defRPr sz="1400"/>
                  </a:pPr>
                  <a:endParaRPr lang="it-IT"/>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2E01-41D7-98D3-8F98753B0892}"/>
                </c:ext>
              </c:extLst>
            </c:dLbl>
            <c:dLbl>
              <c:idx val="2"/>
              <c:layout>
                <c:manualLayout>
                  <c:x val="-1.3719011643904285E-2"/>
                  <c:y val="5.2488027575769612E-2"/>
                </c:manualLayout>
              </c:layout>
              <c:spPr>
                <a:noFill/>
                <a:ln>
                  <a:noFill/>
                </a:ln>
                <a:effectLst/>
              </c:spPr>
              <c:txPr>
                <a:bodyPr/>
                <a:lstStyle/>
                <a:p>
                  <a:pPr>
                    <a:defRPr sz="1400"/>
                  </a:pPr>
                  <a:endParaRPr lang="it-IT"/>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2E01-41D7-98D3-8F98753B0892}"/>
                </c:ext>
              </c:extLst>
            </c:dLbl>
            <c:spPr>
              <a:noFill/>
              <a:ln>
                <a:noFill/>
              </a:ln>
              <a:effectLst/>
            </c:spPr>
            <c:txPr>
              <a:bodyPr/>
              <a:lstStyle/>
              <a:p>
                <a:pPr>
                  <a:defRPr sz="1200"/>
                </a:pPr>
                <a:endParaRPr lang="it-IT"/>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'[TABELLA 1_24.xlsx]tab.6'!$J$8:$J$10</c:f>
              <c:strCache>
                <c:ptCount val="3"/>
                <c:pt idx="0">
                  <c:v>Internazionali</c:v>
                </c:pt>
                <c:pt idx="1">
                  <c:v>Nazionali</c:v>
                </c:pt>
                <c:pt idx="2">
                  <c:v>Regionali</c:v>
                </c:pt>
              </c:strCache>
            </c:strRef>
          </c:cat>
          <c:val>
            <c:numRef>
              <c:f>'[TABELLA 1_24.xlsx]tab.6'!$K$8:$K$10</c:f>
              <c:numCache>
                <c:formatCode>0%</c:formatCode>
                <c:ptCount val="3"/>
                <c:pt idx="0">
                  <c:v>0.81452710083778967</c:v>
                </c:pt>
                <c:pt idx="1">
                  <c:v>7.1748171454766405E-2</c:v>
                </c:pt>
                <c:pt idx="2">
                  <c:v>0.11372472770744396</c:v>
                </c:pt>
              </c:numCache>
            </c:numRef>
          </c:val>
          <c:extLst>
            <c:ext xmlns:c16="http://schemas.microsoft.com/office/drawing/2014/chart" uri="{C3380CC4-5D6E-409C-BE32-E72D297353CC}">
              <c16:uniqueId val="{00000005-2E01-41D7-98D3-8F98753B0892}"/>
            </c:ext>
          </c:extLst>
        </c:ser>
        <c:dLbls>
          <c:showLegendKey val="0"/>
          <c:showVal val="1"/>
          <c:showCatName val="0"/>
          <c:showSerName val="0"/>
          <c:showPercent val="0"/>
          <c:showBubbleSize val="0"/>
          <c:showLeaderLines val="1"/>
        </c:dLbls>
      </c:pie3DChart>
    </c:plotArea>
    <c:plotVisOnly val="1"/>
    <c:dispBlanksAs val="gap"/>
    <c:showDLblsOverMax val="0"/>
  </c:chart>
  <c:spPr>
    <a:noFill/>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it-IT"/>
              <a:t>MANIFESTAZIONI NAZIONALI – ANNO 2019</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33615356582767469"/>
          <c:y val="0.14894672977663176"/>
          <c:w val="0.64096551893571863"/>
          <c:h val="0.74522437198595637"/>
        </c:manualLayout>
      </c:layout>
      <c:barChart>
        <c:barDir val="bar"/>
        <c:grouping val="percentStacked"/>
        <c:varyColors val="0"/>
        <c:ser>
          <c:idx val="0"/>
          <c:order val="0"/>
          <c:tx>
            <c:strRef>
              <c:f>'[TABELLA 1_24.xlsx]SEAxLIVeDEST'!$V$103</c:f>
              <c:strCache>
                <c:ptCount val="1"/>
                <c:pt idx="0">
                  <c:v>SOLO OPERATORI</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1_24.xlsx]SEAxLIVeDEST'!$U$104:$U$111</c:f>
              <c:strCache>
                <c:ptCount val="8"/>
                <c:pt idx="0">
                  <c:v>Agricoltura,Silvicoltura,Zootecnia</c:v>
                </c:pt>
                <c:pt idx="1">
                  <c:v>Food, Bevande, Ospitalità</c:v>
                </c:pt>
                <c:pt idx="2">
                  <c:v>Sport, Hobby, Intrattenimento, Arte</c:v>
                </c:pt>
                <c:pt idx="3">
                  <c:v>Sicurezza, antincendio, difesa</c:v>
                </c:pt>
                <c:pt idx="4">
                  <c:v>Casalinghi, giochi, regalistica</c:v>
                </c:pt>
                <c:pt idx="5">
                  <c:v>IT e Telecomunicazioni</c:v>
                </c:pt>
                <c:pt idx="6">
                  <c:v>Salute, Attrezzature Ospedaliere</c:v>
                </c:pt>
                <c:pt idx="7">
                  <c:v>Campionarie Generali</c:v>
                </c:pt>
              </c:strCache>
            </c:strRef>
          </c:cat>
          <c:val>
            <c:numRef>
              <c:f>'[TABELLA 1_24.xlsx]SEAxLIVeDEST'!$V$104:$V$111</c:f>
              <c:numCache>
                <c:formatCode>General</c:formatCode>
                <c:ptCount val="8"/>
                <c:pt idx="3" formatCode="0.0%">
                  <c:v>1</c:v>
                </c:pt>
                <c:pt idx="4" formatCode="0.0%">
                  <c:v>1</c:v>
                </c:pt>
                <c:pt idx="5" formatCode="0.0%">
                  <c:v>1</c:v>
                </c:pt>
              </c:numCache>
            </c:numRef>
          </c:val>
          <c:extLst>
            <c:ext xmlns:c16="http://schemas.microsoft.com/office/drawing/2014/chart" uri="{C3380CC4-5D6E-409C-BE32-E72D297353CC}">
              <c16:uniqueId val="{00000000-7C2D-459D-95A9-377C8073858D}"/>
            </c:ext>
          </c:extLst>
        </c:ser>
        <c:ser>
          <c:idx val="2"/>
          <c:order val="1"/>
          <c:tx>
            <c:strRef>
              <c:f>'[TABELLA 1_24.xlsx]SEAxLIVeDEST'!$X$103</c:f>
              <c:strCache>
                <c:ptCount val="1"/>
                <c:pt idx="0">
                  <c:v>MISTO</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1_24.xlsx]SEAxLIVeDEST'!$U$104:$U$111</c:f>
              <c:strCache>
                <c:ptCount val="8"/>
                <c:pt idx="0">
                  <c:v>Agricoltura,Silvicoltura,Zootecnia</c:v>
                </c:pt>
                <c:pt idx="1">
                  <c:v>Food, Bevande, Ospitalità</c:v>
                </c:pt>
                <c:pt idx="2">
                  <c:v>Sport, Hobby, Intrattenimento, Arte</c:v>
                </c:pt>
                <c:pt idx="3">
                  <c:v>Sicurezza, antincendio, difesa</c:v>
                </c:pt>
                <c:pt idx="4">
                  <c:v>Casalinghi, giochi, regalistica</c:v>
                </c:pt>
                <c:pt idx="5">
                  <c:v>IT e Telecomunicazioni</c:v>
                </c:pt>
                <c:pt idx="6">
                  <c:v>Salute, Attrezzature Ospedaliere</c:v>
                </c:pt>
                <c:pt idx="7">
                  <c:v>Campionarie Generali</c:v>
                </c:pt>
              </c:strCache>
            </c:strRef>
          </c:cat>
          <c:val>
            <c:numRef>
              <c:f>'[TABELLA 1_24.xlsx]SEAxLIVeDEST'!$X$104:$X$111</c:f>
              <c:numCache>
                <c:formatCode>General</c:formatCode>
                <c:ptCount val="8"/>
                <c:pt idx="6" formatCode="0.0%">
                  <c:v>1</c:v>
                </c:pt>
              </c:numCache>
            </c:numRef>
          </c:val>
          <c:extLst>
            <c:ext xmlns:c16="http://schemas.microsoft.com/office/drawing/2014/chart" uri="{C3380CC4-5D6E-409C-BE32-E72D297353CC}">
              <c16:uniqueId val="{00000001-7C2D-459D-95A9-377C8073858D}"/>
            </c:ext>
          </c:extLst>
        </c:ser>
        <c:ser>
          <c:idx val="1"/>
          <c:order val="2"/>
          <c:tx>
            <c:strRef>
              <c:f>'[TABELLA 1_24.xlsx]SEAxLIVeDEST'!$W$103</c:f>
              <c:strCache>
                <c:ptCount val="1"/>
                <c:pt idx="0">
                  <c:v>PUBBLICO GENERICO</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1_24.xlsx]SEAxLIVeDEST'!$U$104:$U$111</c:f>
              <c:strCache>
                <c:ptCount val="8"/>
                <c:pt idx="0">
                  <c:v>Agricoltura,Silvicoltura,Zootecnia</c:v>
                </c:pt>
                <c:pt idx="1">
                  <c:v>Food, Bevande, Ospitalità</c:v>
                </c:pt>
                <c:pt idx="2">
                  <c:v>Sport, Hobby, Intrattenimento, Arte</c:v>
                </c:pt>
                <c:pt idx="3">
                  <c:v>Sicurezza, antincendio, difesa</c:v>
                </c:pt>
                <c:pt idx="4">
                  <c:v>Casalinghi, giochi, regalistica</c:v>
                </c:pt>
                <c:pt idx="5">
                  <c:v>IT e Telecomunicazioni</c:v>
                </c:pt>
                <c:pt idx="6">
                  <c:v>Salute, Attrezzature Ospedaliere</c:v>
                </c:pt>
                <c:pt idx="7">
                  <c:v>Campionarie Generali</c:v>
                </c:pt>
              </c:strCache>
            </c:strRef>
          </c:cat>
          <c:val>
            <c:numRef>
              <c:f>'[TABELLA 1_24.xlsx]SEAxLIVeDEST'!$W$104:$W$111</c:f>
              <c:numCache>
                <c:formatCode>0.0%</c:formatCode>
                <c:ptCount val="8"/>
                <c:pt idx="0">
                  <c:v>1</c:v>
                </c:pt>
                <c:pt idx="1">
                  <c:v>1</c:v>
                </c:pt>
                <c:pt idx="2">
                  <c:v>1</c:v>
                </c:pt>
                <c:pt idx="7">
                  <c:v>1</c:v>
                </c:pt>
              </c:numCache>
            </c:numRef>
          </c:val>
          <c:extLst>
            <c:ext xmlns:c16="http://schemas.microsoft.com/office/drawing/2014/chart" uri="{C3380CC4-5D6E-409C-BE32-E72D297353CC}">
              <c16:uniqueId val="{00000002-7C2D-459D-95A9-377C8073858D}"/>
            </c:ext>
          </c:extLst>
        </c:ser>
        <c:dLbls>
          <c:showLegendKey val="0"/>
          <c:showVal val="1"/>
          <c:showCatName val="0"/>
          <c:showSerName val="0"/>
          <c:showPercent val="0"/>
          <c:showBubbleSize val="0"/>
        </c:dLbls>
        <c:gapWidth val="150"/>
        <c:overlap val="100"/>
        <c:axId val="153553152"/>
        <c:axId val="153583616"/>
      </c:barChart>
      <c:catAx>
        <c:axId val="153553152"/>
        <c:scaling>
          <c:orientation val="maxMin"/>
        </c:scaling>
        <c:delete val="0"/>
        <c:axPos val="l"/>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53583616"/>
        <c:crosses val="autoZero"/>
        <c:auto val="1"/>
        <c:lblAlgn val="ctr"/>
        <c:lblOffset val="100"/>
        <c:noMultiLvlLbl val="0"/>
      </c:catAx>
      <c:valAx>
        <c:axId val="1535836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53553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100"/>
            </a:pPr>
            <a:r>
              <a:rPr lang="it-IT" sz="1100" dirty="0"/>
              <a:t>ESPOSITORI ESTERI IN MANIFESTAZIONI INTERNAZIONALI (ANNI 2016-2017-2018-2019)</a:t>
            </a:r>
          </a:p>
        </c:rich>
      </c:tx>
      <c:overlay val="0"/>
    </c:title>
    <c:autoTitleDeleted val="0"/>
    <c:plotArea>
      <c:layout>
        <c:manualLayout>
          <c:layoutTarget val="inner"/>
          <c:xMode val="edge"/>
          <c:yMode val="edge"/>
          <c:x val="0.37234240146609054"/>
          <c:y val="0.16585152749272264"/>
          <c:w val="0.57909668558017346"/>
          <c:h val="0.81154907155277267"/>
        </c:manualLayout>
      </c:layout>
      <c:barChart>
        <c:barDir val="bar"/>
        <c:grouping val="clustered"/>
        <c:varyColors val="0"/>
        <c:ser>
          <c:idx val="0"/>
          <c:order val="0"/>
          <c:tx>
            <c:strRef>
              <c:f>'[TABELLA 1_24.xlsx]SETT_ESP_PROVENIENZA'!$AB$30</c:f>
              <c:strCache>
                <c:ptCount val="1"/>
                <c:pt idx="0">
                  <c:v>2016</c:v>
                </c:pt>
              </c:strCache>
            </c:strRef>
          </c:tx>
          <c:spPr>
            <a:solidFill>
              <a:srgbClr val="FFC000"/>
            </a:solidFill>
          </c:spPr>
          <c:invertIfNegative val="0"/>
          <c:cat>
            <c:strRef>
              <c:f>'[TABELLA 1_24.xlsx]SETT_ESP_PROVENIENZA'!$AA$31:$AA$47</c:f>
              <c:strCache>
                <c:ptCount val="17"/>
                <c:pt idx="0">
                  <c:v>Formazione, Educazione</c:v>
                </c:pt>
                <c:pt idx="1">
                  <c:v>Bellezza, Cosmetica</c:v>
                </c:pt>
                <c:pt idx="2">
                  <c:v>Elettronica, componenti</c:v>
                </c:pt>
                <c:pt idx="3">
                  <c:v>Automobili, Motocicli</c:v>
                </c:pt>
                <c:pt idx="4">
                  <c:v>Agricoltura,Silvicoltura,Zootecnia</c:v>
                </c:pt>
                <c:pt idx="5">
                  <c:v>Costruzioni, Infrastrutture</c:v>
                </c:pt>
                <c:pt idx="6">
                  <c:v>Viaggi, trasporti</c:v>
                </c:pt>
                <c:pt idx="7">
                  <c:v>Industria, Tecnologia, Meccanica</c:v>
                </c:pt>
                <c:pt idx="8">
                  <c:v>Energia, Combustibili, Gas</c:v>
                </c:pt>
                <c:pt idx="9">
                  <c:v>Salute, Attrezzature Ospedaliere</c:v>
                </c:pt>
                <c:pt idx="10">
                  <c:v>IT e Telecomunicazioni</c:v>
                </c:pt>
                <c:pt idx="11">
                  <c:v>Protezione dell ambiente</c:v>
                </c:pt>
                <c:pt idx="12">
                  <c:v>Sport, Hobby, Intrattenimento, Arte</c:v>
                </c:pt>
                <c:pt idx="13">
                  <c:v>Food, Bevande, Ospitalità</c:v>
                </c:pt>
                <c:pt idx="14">
                  <c:v>Servizi Business, Commercio</c:v>
                </c:pt>
                <c:pt idx="15">
                  <c:v>Campionarie Generali</c:v>
                </c:pt>
                <c:pt idx="16">
                  <c:v>Arredamento, Design d interni</c:v>
                </c:pt>
              </c:strCache>
            </c:strRef>
          </c:cat>
          <c:val>
            <c:numRef>
              <c:f>'[TABELLA 1_24.xlsx]SETT_ESP_PROVENIENZA'!$AB$31:$AB$47</c:f>
              <c:numCache>
                <c:formatCode>0.0%</c:formatCode>
                <c:ptCount val="17"/>
                <c:pt idx="0">
                  <c:v>0.86296900489396411</c:v>
                </c:pt>
                <c:pt idx="1">
                  <c:v>0.62577747062888733</c:v>
                </c:pt>
                <c:pt idx="3">
                  <c:v>0.10476190476190476</c:v>
                </c:pt>
                <c:pt idx="4">
                  <c:v>0.28734439834024894</c:v>
                </c:pt>
                <c:pt idx="5">
                  <c:v>0.26019777503090236</c:v>
                </c:pt>
                <c:pt idx="6">
                  <c:v>0.31442831215970962</c:v>
                </c:pt>
                <c:pt idx="7">
                  <c:v>0.26637323943661972</c:v>
                </c:pt>
                <c:pt idx="8">
                  <c:v>0.14285714285714285</c:v>
                </c:pt>
                <c:pt idx="9">
                  <c:v>0.3044806517311609</c:v>
                </c:pt>
                <c:pt idx="10">
                  <c:v>0.21568627450980393</c:v>
                </c:pt>
                <c:pt idx="12">
                  <c:v>0.18824809575625681</c:v>
                </c:pt>
                <c:pt idx="13">
                  <c:v>0.10364842454394693</c:v>
                </c:pt>
                <c:pt idx="14">
                  <c:v>0.26451612903225807</c:v>
                </c:pt>
                <c:pt idx="15">
                  <c:v>0.10978520286396182</c:v>
                </c:pt>
                <c:pt idx="16">
                  <c:v>5.3487152595700055E-2</c:v>
                </c:pt>
              </c:numCache>
            </c:numRef>
          </c:val>
          <c:extLst>
            <c:ext xmlns:c16="http://schemas.microsoft.com/office/drawing/2014/chart" uri="{C3380CC4-5D6E-409C-BE32-E72D297353CC}">
              <c16:uniqueId val="{00000000-6853-4A69-9672-05582C1C1CFC}"/>
            </c:ext>
          </c:extLst>
        </c:ser>
        <c:ser>
          <c:idx val="1"/>
          <c:order val="1"/>
          <c:tx>
            <c:strRef>
              <c:f>'[TABELLA 1_24.xlsx]SETT_ESP_PROVENIENZA'!$AC$30</c:f>
              <c:strCache>
                <c:ptCount val="1"/>
                <c:pt idx="0">
                  <c:v>2017</c:v>
                </c:pt>
              </c:strCache>
            </c:strRef>
          </c:tx>
          <c:invertIfNegative val="0"/>
          <c:cat>
            <c:strRef>
              <c:f>'[TABELLA 1_24.xlsx]SETT_ESP_PROVENIENZA'!$AA$31:$AA$47</c:f>
              <c:strCache>
                <c:ptCount val="17"/>
                <c:pt idx="0">
                  <c:v>Formazione, Educazione</c:v>
                </c:pt>
                <c:pt idx="1">
                  <c:v>Bellezza, Cosmetica</c:v>
                </c:pt>
                <c:pt idx="2">
                  <c:v>Elettronica, componenti</c:v>
                </c:pt>
                <c:pt idx="3">
                  <c:v>Automobili, Motocicli</c:v>
                </c:pt>
                <c:pt idx="4">
                  <c:v>Agricoltura,Silvicoltura,Zootecnia</c:v>
                </c:pt>
                <c:pt idx="5">
                  <c:v>Costruzioni, Infrastrutture</c:v>
                </c:pt>
                <c:pt idx="6">
                  <c:v>Viaggi, trasporti</c:v>
                </c:pt>
                <c:pt idx="7">
                  <c:v>Industria, Tecnologia, Meccanica</c:v>
                </c:pt>
                <c:pt idx="8">
                  <c:v>Energia, Combustibili, Gas</c:v>
                </c:pt>
                <c:pt idx="9">
                  <c:v>Salute, Attrezzature Ospedaliere</c:v>
                </c:pt>
                <c:pt idx="10">
                  <c:v>IT e Telecomunicazioni</c:v>
                </c:pt>
                <c:pt idx="11">
                  <c:v>Protezione dell ambiente</c:v>
                </c:pt>
                <c:pt idx="12">
                  <c:v>Sport, Hobby, Intrattenimento, Arte</c:v>
                </c:pt>
                <c:pt idx="13">
                  <c:v>Food, Bevande, Ospitalità</c:v>
                </c:pt>
                <c:pt idx="14">
                  <c:v>Servizi Business, Commercio</c:v>
                </c:pt>
                <c:pt idx="15">
                  <c:v>Campionarie Generali</c:v>
                </c:pt>
                <c:pt idx="16">
                  <c:v>Arredamento, Design d interni</c:v>
                </c:pt>
              </c:strCache>
            </c:strRef>
          </c:cat>
          <c:val>
            <c:numRef>
              <c:f>'[TABELLA 1_24.xlsx]SETT_ESP_PROVENIENZA'!$AC$31:$AC$47</c:f>
              <c:numCache>
                <c:formatCode>0.0%</c:formatCode>
                <c:ptCount val="17"/>
                <c:pt idx="0">
                  <c:v>0.86050283860502841</c:v>
                </c:pt>
                <c:pt idx="1">
                  <c:v>0.63760855043420173</c:v>
                </c:pt>
                <c:pt idx="3">
                  <c:v>0.36137071651090341</c:v>
                </c:pt>
                <c:pt idx="4">
                  <c:v>0.34372177055103886</c:v>
                </c:pt>
                <c:pt idx="5">
                  <c:v>0.32720232333010646</c:v>
                </c:pt>
                <c:pt idx="6">
                  <c:v>0.27221983683984541</c:v>
                </c:pt>
                <c:pt idx="7">
                  <c:v>0.25639903740975717</c:v>
                </c:pt>
                <c:pt idx="8">
                  <c:v>0.18220338983050846</c:v>
                </c:pt>
                <c:pt idx="9">
                  <c:v>0.25986842105263158</c:v>
                </c:pt>
                <c:pt idx="10">
                  <c:v>0.20370370370370369</c:v>
                </c:pt>
                <c:pt idx="11">
                  <c:v>0.27272727272727271</c:v>
                </c:pt>
                <c:pt idx="12">
                  <c:v>0.15497835497835497</c:v>
                </c:pt>
                <c:pt idx="13">
                  <c:v>0.16520412056466996</c:v>
                </c:pt>
                <c:pt idx="14">
                  <c:v>0.11016949152542373</c:v>
                </c:pt>
                <c:pt idx="15">
                  <c:v>9.7508125677139762E-2</c:v>
                </c:pt>
                <c:pt idx="16">
                  <c:v>5.3191489361702128E-2</c:v>
                </c:pt>
              </c:numCache>
            </c:numRef>
          </c:val>
          <c:extLst>
            <c:ext xmlns:c16="http://schemas.microsoft.com/office/drawing/2014/chart" uri="{C3380CC4-5D6E-409C-BE32-E72D297353CC}">
              <c16:uniqueId val="{00000001-6853-4A69-9672-05582C1C1CFC}"/>
            </c:ext>
          </c:extLst>
        </c:ser>
        <c:ser>
          <c:idx val="2"/>
          <c:order val="2"/>
          <c:tx>
            <c:strRef>
              <c:f>'[TABELLA 1_24.xlsx]SETT_ESP_PROVENIENZA'!$AD$30</c:f>
              <c:strCache>
                <c:ptCount val="1"/>
                <c:pt idx="0">
                  <c:v>2018</c:v>
                </c:pt>
              </c:strCache>
            </c:strRef>
          </c:tx>
          <c:spPr>
            <a:solidFill>
              <a:srgbClr val="92D050"/>
            </a:solidFill>
          </c:spPr>
          <c:invertIfNegative val="0"/>
          <c:cat>
            <c:strRef>
              <c:f>'[TABELLA 1_24.xlsx]SETT_ESP_PROVENIENZA'!$AA$31:$AA$47</c:f>
              <c:strCache>
                <c:ptCount val="17"/>
                <c:pt idx="0">
                  <c:v>Formazione, Educazione</c:v>
                </c:pt>
                <c:pt idx="1">
                  <c:v>Bellezza, Cosmetica</c:v>
                </c:pt>
                <c:pt idx="2">
                  <c:v>Elettronica, componenti</c:v>
                </c:pt>
                <c:pt idx="3">
                  <c:v>Automobili, Motocicli</c:v>
                </c:pt>
                <c:pt idx="4">
                  <c:v>Agricoltura,Silvicoltura,Zootecnia</c:v>
                </c:pt>
                <c:pt idx="5">
                  <c:v>Costruzioni, Infrastrutture</c:v>
                </c:pt>
                <c:pt idx="6">
                  <c:v>Viaggi, trasporti</c:v>
                </c:pt>
                <c:pt idx="7">
                  <c:v>Industria, Tecnologia, Meccanica</c:v>
                </c:pt>
                <c:pt idx="8">
                  <c:v>Energia, Combustibili, Gas</c:v>
                </c:pt>
                <c:pt idx="9">
                  <c:v>Salute, Attrezzature Ospedaliere</c:v>
                </c:pt>
                <c:pt idx="10">
                  <c:v>IT e Telecomunicazioni</c:v>
                </c:pt>
                <c:pt idx="11">
                  <c:v>Protezione dell ambiente</c:v>
                </c:pt>
                <c:pt idx="12">
                  <c:v>Sport, Hobby, Intrattenimento, Arte</c:v>
                </c:pt>
                <c:pt idx="13">
                  <c:v>Food, Bevande, Ospitalità</c:v>
                </c:pt>
                <c:pt idx="14">
                  <c:v>Servizi Business, Commercio</c:v>
                </c:pt>
                <c:pt idx="15">
                  <c:v>Campionarie Generali</c:v>
                </c:pt>
                <c:pt idx="16">
                  <c:v>Arredamento, Design d interni</c:v>
                </c:pt>
              </c:strCache>
            </c:strRef>
          </c:cat>
          <c:val>
            <c:numRef>
              <c:f>'[TABELLA 1_24.xlsx]SETT_ESP_PROVENIENZA'!$AD$31:$AD$47</c:f>
              <c:numCache>
                <c:formatCode>0.0%</c:formatCode>
                <c:ptCount val="17"/>
                <c:pt idx="0">
                  <c:v>0.86414253897550108</c:v>
                </c:pt>
                <c:pt idx="1">
                  <c:v>0.65426695842450766</c:v>
                </c:pt>
                <c:pt idx="4">
                  <c:v>0.27365808253180268</c:v>
                </c:pt>
                <c:pt idx="5">
                  <c:v>0.25981873111782477</c:v>
                </c:pt>
                <c:pt idx="6">
                  <c:v>0.26659528907922914</c:v>
                </c:pt>
                <c:pt idx="7">
                  <c:v>0.26616106897797037</c:v>
                </c:pt>
                <c:pt idx="8">
                  <c:v>0.16666666666666666</c:v>
                </c:pt>
                <c:pt idx="9">
                  <c:v>0.29897864438254412</c:v>
                </c:pt>
                <c:pt idx="10">
                  <c:v>0.18181818181818182</c:v>
                </c:pt>
                <c:pt idx="12">
                  <c:v>0.15426497277676951</c:v>
                </c:pt>
                <c:pt idx="13">
                  <c:v>0.11014021540337329</c:v>
                </c:pt>
                <c:pt idx="14">
                  <c:v>0.31174089068825911</c:v>
                </c:pt>
                <c:pt idx="15">
                  <c:v>8.5784313725490197E-2</c:v>
                </c:pt>
                <c:pt idx="16">
                  <c:v>5.675675675675676E-2</c:v>
                </c:pt>
              </c:numCache>
            </c:numRef>
          </c:val>
          <c:extLst>
            <c:ext xmlns:c16="http://schemas.microsoft.com/office/drawing/2014/chart" uri="{C3380CC4-5D6E-409C-BE32-E72D297353CC}">
              <c16:uniqueId val="{00000002-6853-4A69-9672-05582C1C1CFC}"/>
            </c:ext>
          </c:extLst>
        </c:ser>
        <c:ser>
          <c:idx val="3"/>
          <c:order val="3"/>
          <c:tx>
            <c:strRef>
              <c:f>'[TABELLA 1_24.xlsx]SETT_ESP_PROVENIENZA'!$AE$30</c:f>
              <c:strCache>
                <c:ptCount val="1"/>
                <c:pt idx="0">
                  <c:v>2019</c:v>
                </c:pt>
              </c:strCache>
            </c:strRef>
          </c:tx>
          <c:spPr>
            <a:solidFill>
              <a:srgbClr val="C00000"/>
            </a:solidFill>
          </c:spPr>
          <c:invertIfNegative val="0"/>
          <c:cat>
            <c:strRef>
              <c:f>'[TABELLA 1_24.xlsx]SETT_ESP_PROVENIENZA'!$AA$31:$AA$47</c:f>
              <c:strCache>
                <c:ptCount val="17"/>
                <c:pt idx="0">
                  <c:v>Formazione, Educazione</c:v>
                </c:pt>
                <c:pt idx="1">
                  <c:v>Bellezza, Cosmetica</c:v>
                </c:pt>
                <c:pt idx="2">
                  <c:v>Elettronica, componenti</c:v>
                </c:pt>
                <c:pt idx="3">
                  <c:v>Automobili, Motocicli</c:v>
                </c:pt>
                <c:pt idx="4">
                  <c:v>Agricoltura,Silvicoltura,Zootecnia</c:v>
                </c:pt>
                <c:pt idx="5">
                  <c:v>Costruzioni, Infrastrutture</c:v>
                </c:pt>
                <c:pt idx="6">
                  <c:v>Viaggi, trasporti</c:v>
                </c:pt>
                <c:pt idx="7">
                  <c:v>Industria, Tecnologia, Meccanica</c:v>
                </c:pt>
                <c:pt idx="8">
                  <c:v>Energia, Combustibili, Gas</c:v>
                </c:pt>
                <c:pt idx="9">
                  <c:v>Salute, Attrezzature Ospedaliere</c:v>
                </c:pt>
                <c:pt idx="10">
                  <c:v>IT e Telecomunicazioni</c:v>
                </c:pt>
                <c:pt idx="11">
                  <c:v>Protezione dell ambiente</c:v>
                </c:pt>
                <c:pt idx="12">
                  <c:v>Sport, Hobby, Intrattenimento, Arte</c:v>
                </c:pt>
                <c:pt idx="13">
                  <c:v>Food, Bevande, Ospitalità</c:v>
                </c:pt>
                <c:pt idx="14">
                  <c:v>Servizi Business, Commercio</c:v>
                </c:pt>
                <c:pt idx="15">
                  <c:v>Campionarie Generali</c:v>
                </c:pt>
                <c:pt idx="16">
                  <c:v>Arredamento, Design d interni</c:v>
                </c:pt>
              </c:strCache>
            </c:strRef>
          </c:cat>
          <c:val>
            <c:numRef>
              <c:f>'[TABELLA 1_24.xlsx]SETT_ESP_PROVENIENZA'!$AE$31:$AE$47</c:f>
              <c:numCache>
                <c:formatCode>0.0%</c:formatCode>
                <c:ptCount val="17"/>
                <c:pt idx="0">
                  <c:v>0.86738351254480284</c:v>
                </c:pt>
                <c:pt idx="1">
                  <c:v>0.66115462721206841</c:v>
                </c:pt>
                <c:pt idx="2">
                  <c:v>0.41975308641975306</c:v>
                </c:pt>
                <c:pt idx="3">
                  <c:v>0.41879278158058492</c:v>
                </c:pt>
                <c:pt idx="4">
                  <c:v>0.40897501274859765</c:v>
                </c:pt>
                <c:pt idx="5">
                  <c:v>0.36</c:v>
                </c:pt>
                <c:pt idx="6">
                  <c:v>0.27527646129541866</c:v>
                </c:pt>
                <c:pt idx="7">
                  <c:v>0.24992579400415554</c:v>
                </c:pt>
                <c:pt idx="8">
                  <c:v>0.24573378839590443</c:v>
                </c:pt>
                <c:pt idx="9">
                  <c:v>0.23283582089552238</c:v>
                </c:pt>
                <c:pt idx="10">
                  <c:v>0.20394736842105263</c:v>
                </c:pt>
                <c:pt idx="11">
                  <c:v>0.16981132075471697</c:v>
                </c:pt>
                <c:pt idx="12">
                  <c:v>0.1678470254957507</c:v>
                </c:pt>
                <c:pt idx="13">
                  <c:v>0.13440533980582525</c:v>
                </c:pt>
                <c:pt idx="14">
                  <c:v>0.11931818181818182</c:v>
                </c:pt>
                <c:pt idx="15">
                  <c:v>0.10739856801909307</c:v>
                </c:pt>
                <c:pt idx="16">
                  <c:v>6.6271551724137928E-2</c:v>
                </c:pt>
              </c:numCache>
            </c:numRef>
          </c:val>
          <c:extLst>
            <c:ext xmlns:c16="http://schemas.microsoft.com/office/drawing/2014/chart" uri="{C3380CC4-5D6E-409C-BE32-E72D297353CC}">
              <c16:uniqueId val="{00000003-6853-4A69-9672-05582C1C1CFC}"/>
            </c:ext>
          </c:extLst>
        </c:ser>
        <c:dLbls>
          <c:showLegendKey val="0"/>
          <c:showVal val="0"/>
          <c:showCatName val="0"/>
          <c:showSerName val="0"/>
          <c:showPercent val="0"/>
          <c:showBubbleSize val="0"/>
        </c:dLbls>
        <c:gapWidth val="150"/>
        <c:axId val="148576896"/>
        <c:axId val="148595072"/>
      </c:barChart>
      <c:catAx>
        <c:axId val="148576896"/>
        <c:scaling>
          <c:orientation val="maxMin"/>
        </c:scaling>
        <c:delete val="0"/>
        <c:axPos val="l"/>
        <c:majorGridlines/>
        <c:numFmt formatCode="General" sourceLinked="0"/>
        <c:majorTickMark val="out"/>
        <c:minorTickMark val="none"/>
        <c:tickLblPos val="nextTo"/>
        <c:txPr>
          <a:bodyPr/>
          <a:lstStyle/>
          <a:p>
            <a:pPr>
              <a:defRPr sz="800">
                <a:solidFill>
                  <a:sysClr val="windowText" lastClr="000000"/>
                </a:solidFill>
              </a:defRPr>
            </a:pPr>
            <a:endParaRPr lang="it-IT"/>
          </a:p>
        </c:txPr>
        <c:crossAx val="148595072"/>
        <c:crosses val="autoZero"/>
        <c:auto val="1"/>
        <c:lblAlgn val="ctr"/>
        <c:lblOffset val="100"/>
        <c:noMultiLvlLbl val="0"/>
      </c:catAx>
      <c:valAx>
        <c:axId val="148595072"/>
        <c:scaling>
          <c:orientation val="minMax"/>
        </c:scaling>
        <c:delete val="0"/>
        <c:axPos val="t"/>
        <c:numFmt formatCode="0%" sourceLinked="0"/>
        <c:majorTickMark val="out"/>
        <c:minorTickMark val="none"/>
        <c:tickLblPos val="nextTo"/>
        <c:txPr>
          <a:bodyPr/>
          <a:lstStyle/>
          <a:p>
            <a:pPr>
              <a:defRPr sz="900"/>
            </a:pPr>
            <a:endParaRPr lang="it-IT"/>
          </a:p>
        </c:txPr>
        <c:crossAx val="148576896"/>
        <c:crosses val="autoZero"/>
        <c:crossBetween val="between"/>
      </c:valAx>
    </c:plotArea>
    <c:legend>
      <c:legendPos val="r"/>
      <c:overlay val="0"/>
    </c:legend>
    <c:plotVisOnly val="1"/>
    <c:dispBlanksAs val="gap"/>
    <c:showDLblsOverMax val="0"/>
  </c:chart>
  <c:txPr>
    <a:bodyPr/>
    <a:lstStyle/>
    <a:p>
      <a:pPr>
        <a:defRPr>
          <a:solidFill>
            <a:schemeClr val="tx1">
              <a:lumMod val="65000"/>
              <a:lumOff val="35000"/>
            </a:schemeClr>
          </a:solidFill>
        </a:defRPr>
      </a:pPr>
      <a:endParaRPr lang="it-IT"/>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200"/>
            </a:pPr>
            <a:r>
              <a:rPr lang="it-IT" sz="1200"/>
              <a:t>VISITATORI</a:t>
            </a:r>
            <a:r>
              <a:rPr lang="it-IT" sz="1200" baseline="0"/>
              <a:t> ESTERI IN MANIFESTAZIONI INTERNAZIONALI (ANNI 2016-2017-2018-2019)</a:t>
            </a:r>
            <a:endParaRPr lang="it-IT" sz="1200"/>
          </a:p>
        </c:rich>
      </c:tx>
      <c:layout>
        <c:manualLayout>
          <c:xMode val="edge"/>
          <c:yMode val="edge"/>
          <c:x val="0.13887357609906209"/>
          <c:y val="6.3758812961514028E-3"/>
        </c:manualLayout>
      </c:layout>
      <c:overlay val="0"/>
    </c:title>
    <c:autoTitleDeleted val="0"/>
    <c:plotArea>
      <c:layout>
        <c:manualLayout>
          <c:layoutTarget val="inner"/>
          <c:xMode val="edge"/>
          <c:yMode val="edge"/>
          <c:x val="0.4358312614434165"/>
          <c:y val="0.16037952056886917"/>
          <c:w val="0.52895212654367807"/>
          <c:h val="0.81938257873272091"/>
        </c:manualLayout>
      </c:layout>
      <c:barChart>
        <c:barDir val="bar"/>
        <c:grouping val="clustered"/>
        <c:varyColors val="0"/>
        <c:ser>
          <c:idx val="0"/>
          <c:order val="0"/>
          <c:tx>
            <c:strRef>
              <c:f>'[TABELLA 1_24.xlsx]SETT_VIS_PROVENIENZA'!$AN$4</c:f>
              <c:strCache>
                <c:ptCount val="1"/>
                <c:pt idx="0">
                  <c:v>2016</c:v>
                </c:pt>
              </c:strCache>
            </c:strRef>
          </c:tx>
          <c:spPr>
            <a:solidFill>
              <a:srgbClr val="FFC000"/>
            </a:solidFill>
          </c:spPr>
          <c:invertIfNegative val="0"/>
          <c:cat>
            <c:strRef>
              <c:f>'[TABELLA 1_24.xlsx]SETT_VIS_PROVENIENZA'!$AM$5:$AM$21</c:f>
              <c:strCache>
                <c:ptCount val="17"/>
                <c:pt idx="0">
                  <c:v>Bellezza, Cosmetica</c:v>
                </c:pt>
                <c:pt idx="1">
                  <c:v>Formazione, Educazione</c:v>
                </c:pt>
                <c:pt idx="2">
                  <c:v>Costruzioni, Infrastrutture</c:v>
                </c:pt>
                <c:pt idx="3">
                  <c:v>Servizi Business, Commercio</c:v>
                </c:pt>
                <c:pt idx="4">
                  <c:v>Agricoltura,Silvicoltura,Zootecnia</c:v>
                </c:pt>
                <c:pt idx="5">
                  <c:v>Food, Bevande, Ospitalità</c:v>
                </c:pt>
                <c:pt idx="6">
                  <c:v>Automobili, Motocicli</c:v>
                </c:pt>
                <c:pt idx="7">
                  <c:v>Protezione dell ambiente</c:v>
                </c:pt>
                <c:pt idx="8">
                  <c:v>Energia, Combustibili, Gas</c:v>
                </c:pt>
                <c:pt idx="9">
                  <c:v>IT e Telecomunicazioni</c:v>
                </c:pt>
                <c:pt idx="10">
                  <c:v>Sport, Hobby, Intrattenimento, Arte</c:v>
                </c:pt>
                <c:pt idx="11">
                  <c:v>Elettronica, componenti</c:v>
                </c:pt>
                <c:pt idx="12">
                  <c:v>Industria, Tecnologia, Meccanica</c:v>
                </c:pt>
                <c:pt idx="13">
                  <c:v>Salute, Attrezzature Ospedaliere</c:v>
                </c:pt>
                <c:pt idx="14">
                  <c:v>Arredamento, Design d'interni</c:v>
                </c:pt>
                <c:pt idx="15">
                  <c:v>Campionarie Generali</c:v>
                </c:pt>
                <c:pt idx="16">
                  <c:v>Viaggi, trasporti</c:v>
                </c:pt>
              </c:strCache>
            </c:strRef>
          </c:cat>
          <c:val>
            <c:numRef>
              <c:f>'[TABELLA 1_24.xlsx]SETT_VIS_PROVENIENZA'!$AN$5:$AN$21</c:f>
              <c:numCache>
                <c:formatCode>0.0%</c:formatCode>
                <c:ptCount val="17"/>
                <c:pt idx="0">
                  <c:v>0.23396874726429134</c:v>
                </c:pt>
                <c:pt idx="1">
                  <c:v>0.27240238958822277</c:v>
                </c:pt>
                <c:pt idx="2">
                  <c:v>0.28680081185482637</c:v>
                </c:pt>
                <c:pt idx="3">
                  <c:v>0.15510869565217392</c:v>
                </c:pt>
                <c:pt idx="4">
                  <c:v>0.15635093229618768</c:v>
                </c:pt>
                <c:pt idx="5">
                  <c:v>0.15495245008181294</c:v>
                </c:pt>
                <c:pt idx="9">
                  <c:v>2.9966167230546157E-2</c:v>
                </c:pt>
                <c:pt idx="10">
                  <c:v>0.12363619832706994</c:v>
                </c:pt>
                <c:pt idx="12">
                  <c:v>0.14272725659948907</c:v>
                </c:pt>
                <c:pt idx="13">
                  <c:v>4.6938632214576607E-2</c:v>
                </c:pt>
                <c:pt idx="14">
                  <c:v>2.3682099202416349E-2</c:v>
                </c:pt>
                <c:pt idx="15">
                  <c:v>1.9392647842301543E-2</c:v>
                </c:pt>
                <c:pt idx="16">
                  <c:v>3.3078605762311836E-2</c:v>
                </c:pt>
              </c:numCache>
            </c:numRef>
          </c:val>
          <c:extLst>
            <c:ext xmlns:c16="http://schemas.microsoft.com/office/drawing/2014/chart" uri="{C3380CC4-5D6E-409C-BE32-E72D297353CC}">
              <c16:uniqueId val="{00000000-3B58-412D-AB4D-6D9BDD2DD43C}"/>
            </c:ext>
          </c:extLst>
        </c:ser>
        <c:ser>
          <c:idx val="1"/>
          <c:order val="1"/>
          <c:tx>
            <c:strRef>
              <c:f>'[TABELLA 1_24.xlsx]SETT_VIS_PROVENIENZA'!$AO$4</c:f>
              <c:strCache>
                <c:ptCount val="1"/>
                <c:pt idx="0">
                  <c:v>2017</c:v>
                </c:pt>
              </c:strCache>
            </c:strRef>
          </c:tx>
          <c:spPr>
            <a:solidFill>
              <a:schemeClr val="accent2"/>
            </a:solidFill>
          </c:spPr>
          <c:invertIfNegative val="0"/>
          <c:cat>
            <c:strRef>
              <c:f>'[TABELLA 1_24.xlsx]SETT_VIS_PROVENIENZA'!$AM$5:$AM$21</c:f>
              <c:strCache>
                <c:ptCount val="17"/>
                <c:pt idx="0">
                  <c:v>Bellezza, Cosmetica</c:v>
                </c:pt>
                <c:pt idx="1">
                  <c:v>Formazione, Educazione</c:v>
                </c:pt>
                <c:pt idx="2">
                  <c:v>Costruzioni, Infrastrutture</c:v>
                </c:pt>
                <c:pt idx="3">
                  <c:v>Servizi Business, Commercio</c:v>
                </c:pt>
                <c:pt idx="4">
                  <c:v>Agricoltura,Silvicoltura,Zootecnia</c:v>
                </c:pt>
                <c:pt idx="5">
                  <c:v>Food, Bevande, Ospitalità</c:v>
                </c:pt>
                <c:pt idx="6">
                  <c:v>Automobili, Motocicli</c:v>
                </c:pt>
                <c:pt idx="7">
                  <c:v>Protezione dell ambiente</c:v>
                </c:pt>
                <c:pt idx="8">
                  <c:v>Energia, Combustibili, Gas</c:v>
                </c:pt>
                <c:pt idx="9">
                  <c:v>IT e Telecomunicazioni</c:v>
                </c:pt>
                <c:pt idx="10">
                  <c:v>Sport, Hobby, Intrattenimento, Arte</c:v>
                </c:pt>
                <c:pt idx="11">
                  <c:v>Elettronica, componenti</c:v>
                </c:pt>
                <c:pt idx="12">
                  <c:v>Industria, Tecnologia, Meccanica</c:v>
                </c:pt>
                <c:pt idx="13">
                  <c:v>Salute, Attrezzature Ospedaliere</c:v>
                </c:pt>
                <c:pt idx="14">
                  <c:v>Arredamento, Design d'interni</c:v>
                </c:pt>
                <c:pt idx="15">
                  <c:v>Campionarie Generali</c:v>
                </c:pt>
                <c:pt idx="16">
                  <c:v>Viaggi, trasporti</c:v>
                </c:pt>
              </c:strCache>
            </c:strRef>
          </c:cat>
          <c:val>
            <c:numRef>
              <c:f>'[TABELLA 1_24.xlsx]SETT_VIS_PROVENIENZA'!$AO$5:$AO$21</c:f>
              <c:numCache>
                <c:formatCode>0.0%</c:formatCode>
                <c:ptCount val="17"/>
                <c:pt idx="0">
                  <c:v>0.3086417724015515</c:v>
                </c:pt>
                <c:pt idx="1">
                  <c:v>0.35295166755840912</c:v>
                </c:pt>
                <c:pt idx="2">
                  <c:v>0.36225752038234466</c:v>
                </c:pt>
                <c:pt idx="3">
                  <c:v>3.4777956126270736E-2</c:v>
                </c:pt>
                <c:pt idx="4">
                  <c:v>0.19384258916906999</c:v>
                </c:pt>
                <c:pt idx="5">
                  <c:v>0.1495541250175223</c:v>
                </c:pt>
                <c:pt idx="9">
                  <c:v>3.0527497194163859E-2</c:v>
                </c:pt>
                <c:pt idx="10">
                  <c:v>8.4388071992888447E-2</c:v>
                </c:pt>
                <c:pt idx="12">
                  <c:v>7.0308617983774552E-2</c:v>
                </c:pt>
                <c:pt idx="13">
                  <c:v>4.823376363454418E-2</c:v>
                </c:pt>
                <c:pt idx="14">
                  <c:v>2.9880598215003617E-2</c:v>
                </c:pt>
                <c:pt idx="15">
                  <c:v>1.7164799266412584E-2</c:v>
                </c:pt>
                <c:pt idx="16">
                  <c:v>2.7122692104171731E-2</c:v>
                </c:pt>
              </c:numCache>
            </c:numRef>
          </c:val>
          <c:extLst>
            <c:ext xmlns:c16="http://schemas.microsoft.com/office/drawing/2014/chart" uri="{C3380CC4-5D6E-409C-BE32-E72D297353CC}">
              <c16:uniqueId val="{00000001-3B58-412D-AB4D-6D9BDD2DD43C}"/>
            </c:ext>
          </c:extLst>
        </c:ser>
        <c:ser>
          <c:idx val="2"/>
          <c:order val="2"/>
          <c:tx>
            <c:strRef>
              <c:f>'[TABELLA 1_24.xlsx]SETT_VIS_PROVENIENZA'!$AP$4</c:f>
              <c:strCache>
                <c:ptCount val="1"/>
                <c:pt idx="0">
                  <c:v>2018</c:v>
                </c:pt>
              </c:strCache>
            </c:strRef>
          </c:tx>
          <c:spPr>
            <a:solidFill>
              <a:srgbClr val="92D050"/>
            </a:solidFill>
          </c:spPr>
          <c:invertIfNegative val="0"/>
          <c:cat>
            <c:strRef>
              <c:f>'[TABELLA 1_24.xlsx]SETT_VIS_PROVENIENZA'!$AM$5:$AM$21</c:f>
              <c:strCache>
                <c:ptCount val="17"/>
                <c:pt idx="0">
                  <c:v>Bellezza, Cosmetica</c:v>
                </c:pt>
                <c:pt idx="1">
                  <c:v>Formazione, Educazione</c:v>
                </c:pt>
                <c:pt idx="2">
                  <c:v>Costruzioni, Infrastrutture</c:v>
                </c:pt>
                <c:pt idx="3">
                  <c:v>Servizi Business, Commercio</c:v>
                </c:pt>
                <c:pt idx="4">
                  <c:v>Agricoltura,Silvicoltura,Zootecnia</c:v>
                </c:pt>
                <c:pt idx="5">
                  <c:v>Food, Bevande, Ospitalità</c:v>
                </c:pt>
                <c:pt idx="6">
                  <c:v>Automobili, Motocicli</c:v>
                </c:pt>
                <c:pt idx="7">
                  <c:v>Protezione dell ambiente</c:v>
                </c:pt>
                <c:pt idx="8">
                  <c:v>Energia, Combustibili, Gas</c:v>
                </c:pt>
                <c:pt idx="9">
                  <c:v>IT e Telecomunicazioni</c:v>
                </c:pt>
                <c:pt idx="10">
                  <c:v>Sport, Hobby, Intrattenimento, Arte</c:v>
                </c:pt>
                <c:pt idx="11">
                  <c:v>Elettronica, componenti</c:v>
                </c:pt>
                <c:pt idx="12">
                  <c:v>Industria, Tecnologia, Meccanica</c:v>
                </c:pt>
                <c:pt idx="13">
                  <c:v>Salute, Attrezzature Ospedaliere</c:v>
                </c:pt>
                <c:pt idx="14">
                  <c:v>Arredamento, Design d'interni</c:v>
                </c:pt>
                <c:pt idx="15">
                  <c:v>Campionarie Generali</c:v>
                </c:pt>
                <c:pt idx="16">
                  <c:v>Viaggi, trasporti</c:v>
                </c:pt>
              </c:strCache>
            </c:strRef>
          </c:cat>
          <c:val>
            <c:numRef>
              <c:f>'[TABELLA 1_24.xlsx]SETT_VIS_PROVENIENZA'!$AP$5:$AP$21</c:f>
              <c:numCache>
                <c:formatCode>0.0%</c:formatCode>
                <c:ptCount val="17"/>
                <c:pt idx="0">
                  <c:v>0.33921216324128944</c:v>
                </c:pt>
                <c:pt idx="1">
                  <c:v>0.29542987407729049</c:v>
                </c:pt>
                <c:pt idx="2">
                  <c:v>0.27097993409494509</c:v>
                </c:pt>
                <c:pt idx="3">
                  <c:v>0.18165516491876324</c:v>
                </c:pt>
                <c:pt idx="4">
                  <c:v>0.16856170855065131</c:v>
                </c:pt>
                <c:pt idx="5">
                  <c:v>0.12968571156047309</c:v>
                </c:pt>
                <c:pt idx="9">
                  <c:v>8.0472581364244317E-2</c:v>
                </c:pt>
                <c:pt idx="10">
                  <c:v>8.2337274840933283E-2</c:v>
                </c:pt>
                <c:pt idx="12">
                  <c:v>8.0253877095226703E-2</c:v>
                </c:pt>
                <c:pt idx="13">
                  <c:v>4.2291912549879164E-2</c:v>
                </c:pt>
                <c:pt idx="14">
                  <c:v>2.2735401949387463E-2</c:v>
                </c:pt>
                <c:pt idx="15">
                  <c:v>2.0331030887527694E-2</c:v>
                </c:pt>
                <c:pt idx="16">
                  <c:v>2.6359994027473622E-2</c:v>
                </c:pt>
              </c:numCache>
            </c:numRef>
          </c:val>
          <c:extLst>
            <c:ext xmlns:c16="http://schemas.microsoft.com/office/drawing/2014/chart" uri="{C3380CC4-5D6E-409C-BE32-E72D297353CC}">
              <c16:uniqueId val="{00000002-3B58-412D-AB4D-6D9BDD2DD43C}"/>
            </c:ext>
          </c:extLst>
        </c:ser>
        <c:ser>
          <c:idx val="3"/>
          <c:order val="3"/>
          <c:tx>
            <c:strRef>
              <c:f>'[TABELLA 1_24.xlsx]SETT_VIS_PROVENIENZA'!$AQ$4</c:f>
              <c:strCache>
                <c:ptCount val="1"/>
                <c:pt idx="0">
                  <c:v>2019</c:v>
                </c:pt>
              </c:strCache>
            </c:strRef>
          </c:tx>
          <c:spPr>
            <a:solidFill>
              <a:srgbClr val="C00000"/>
            </a:solidFill>
          </c:spPr>
          <c:invertIfNegative val="0"/>
          <c:cat>
            <c:strRef>
              <c:f>'[TABELLA 1_24.xlsx]SETT_VIS_PROVENIENZA'!$AM$5:$AM$21</c:f>
              <c:strCache>
                <c:ptCount val="17"/>
                <c:pt idx="0">
                  <c:v>Bellezza, Cosmetica</c:v>
                </c:pt>
                <c:pt idx="1">
                  <c:v>Formazione, Educazione</c:v>
                </c:pt>
                <c:pt idx="2">
                  <c:v>Costruzioni, Infrastrutture</c:v>
                </c:pt>
                <c:pt idx="3">
                  <c:v>Servizi Business, Commercio</c:v>
                </c:pt>
                <c:pt idx="4">
                  <c:v>Agricoltura,Silvicoltura,Zootecnia</c:v>
                </c:pt>
                <c:pt idx="5">
                  <c:v>Food, Bevande, Ospitalità</c:v>
                </c:pt>
                <c:pt idx="6">
                  <c:v>Automobili, Motocicli</c:v>
                </c:pt>
                <c:pt idx="7">
                  <c:v>Protezione dell ambiente</c:v>
                </c:pt>
                <c:pt idx="8">
                  <c:v>Energia, Combustibili, Gas</c:v>
                </c:pt>
                <c:pt idx="9">
                  <c:v>IT e Telecomunicazioni</c:v>
                </c:pt>
                <c:pt idx="10">
                  <c:v>Sport, Hobby, Intrattenimento, Arte</c:v>
                </c:pt>
                <c:pt idx="11">
                  <c:v>Elettronica, componenti</c:v>
                </c:pt>
                <c:pt idx="12">
                  <c:v>Industria, Tecnologia, Meccanica</c:v>
                </c:pt>
                <c:pt idx="13">
                  <c:v>Salute, Attrezzature Ospedaliere</c:v>
                </c:pt>
                <c:pt idx="14">
                  <c:v>Arredamento, Design d'interni</c:v>
                </c:pt>
                <c:pt idx="15">
                  <c:v>Campionarie Generali</c:v>
                </c:pt>
                <c:pt idx="16">
                  <c:v>Viaggi, trasporti</c:v>
                </c:pt>
              </c:strCache>
            </c:strRef>
          </c:cat>
          <c:val>
            <c:numRef>
              <c:f>'[TABELLA 1_24.xlsx]SETT_VIS_PROVENIENZA'!$AQ$5:$AQ$21</c:f>
              <c:numCache>
                <c:formatCode>0.0%</c:formatCode>
                <c:ptCount val="17"/>
                <c:pt idx="0">
                  <c:v>0.36904549228133965</c:v>
                </c:pt>
                <c:pt idx="1">
                  <c:v>0.35186559253762983</c:v>
                </c:pt>
                <c:pt idx="2">
                  <c:v>0.32916547673740021</c:v>
                </c:pt>
                <c:pt idx="3">
                  <c:v>0.28220451527224438</c:v>
                </c:pt>
                <c:pt idx="4">
                  <c:v>0.25548646671543523</c:v>
                </c:pt>
                <c:pt idx="5">
                  <c:v>0.13992832530649066</c:v>
                </c:pt>
                <c:pt idx="6">
                  <c:v>0.13240355890375374</c:v>
                </c:pt>
                <c:pt idx="7">
                  <c:v>0.11831943157244362</c:v>
                </c:pt>
                <c:pt idx="8">
                  <c:v>0.10219146482122261</c:v>
                </c:pt>
                <c:pt idx="9">
                  <c:v>8.6974443528441886E-2</c:v>
                </c:pt>
                <c:pt idx="10">
                  <c:v>8.3241202406911352E-2</c:v>
                </c:pt>
                <c:pt idx="11">
                  <c:v>8.1193615544760581E-2</c:v>
                </c:pt>
                <c:pt idx="12">
                  <c:v>7.438784541252827E-2</c:v>
                </c:pt>
                <c:pt idx="13">
                  <c:v>4.1134935544471077E-2</c:v>
                </c:pt>
                <c:pt idx="14">
                  <c:v>2.8393272368956134E-2</c:v>
                </c:pt>
                <c:pt idx="15">
                  <c:v>2.1485271928098144E-2</c:v>
                </c:pt>
                <c:pt idx="16">
                  <c:v>1.701611887671578E-2</c:v>
                </c:pt>
              </c:numCache>
            </c:numRef>
          </c:val>
          <c:extLst>
            <c:ext xmlns:c16="http://schemas.microsoft.com/office/drawing/2014/chart" uri="{C3380CC4-5D6E-409C-BE32-E72D297353CC}">
              <c16:uniqueId val="{00000003-3B58-412D-AB4D-6D9BDD2DD43C}"/>
            </c:ext>
          </c:extLst>
        </c:ser>
        <c:dLbls>
          <c:showLegendKey val="0"/>
          <c:showVal val="0"/>
          <c:showCatName val="0"/>
          <c:showSerName val="0"/>
          <c:showPercent val="0"/>
          <c:showBubbleSize val="0"/>
        </c:dLbls>
        <c:gapWidth val="150"/>
        <c:axId val="149705856"/>
        <c:axId val="149707392"/>
      </c:barChart>
      <c:catAx>
        <c:axId val="149705856"/>
        <c:scaling>
          <c:orientation val="maxMin"/>
        </c:scaling>
        <c:delete val="0"/>
        <c:axPos val="l"/>
        <c:majorGridlines/>
        <c:numFmt formatCode="General" sourceLinked="0"/>
        <c:majorTickMark val="out"/>
        <c:minorTickMark val="none"/>
        <c:tickLblPos val="nextTo"/>
        <c:txPr>
          <a:bodyPr/>
          <a:lstStyle/>
          <a:p>
            <a:pPr>
              <a:defRPr sz="900"/>
            </a:pPr>
            <a:endParaRPr lang="it-IT"/>
          </a:p>
        </c:txPr>
        <c:crossAx val="149707392"/>
        <c:crosses val="autoZero"/>
        <c:auto val="1"/>
        <c:lblAlgn val="ctr"/>
        <c:lblOffset val="100"/>
        <c:noMultiLvlLbl val="0"/>
      </c:catAx>
      <c:valAx>
        <c:axId val="149707392"/>
        <c:scaling>
          <c:orientation val="minMax"/>
        </c:scaling>
        <c:delete val="0"/>
        <c:axPos val="t"/>
        <c:numFmt formatCode="0%" sourceLinked="0"/>
        <c:majorTickMark val="out"/>
        <c:minorTickMark val="none"/>
        <c:tickLblPos val="nextTo"/>
        <c:crossAx val="149705856"/>
        <c:crosses val="autoZero"/>
        <c:crossBetween val="between"/>
      </c:valAx>
    </c:plotArea>
    <c:legend>
      <c:legendPos val="r"/>
      <c:overlay val="0"/>
    </c:legend>
    <c:plotVisOnly val="1"/>
    <c:dispBlanksAs val="gap"/>
    <c:showDLblsOverMax val="0"/>
  </c:chart>
  <c:txPr>
    <a:bodyPr/>
    <a:lstStyle/>
    <a:p>
      <a:pPr>
        <a:defRPr>
          <a:solidFill>
            <a:schemeClr val="tx1">
              <a:lumMod val="65000"/>
              <a:lumOff val="35000"/>
            </a:schemeClr>
          </a:solidFill>
        </a:defRPr>
      </a:pPr>
      <a:endParaRPr lang="it-IT"/>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it-IT" sz="1400"/>
              <a:t>DISTRIBUZIONE % DELLE AREE AFFITTATE PER SEDI</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4.4013977724925143E-2"/>
          <c:y val="0.14510851702629743"/>
          <c:w val="0.93569954048999004"/>
          <c:h val="0.45371592801722388"/>
        </c:manualLayout>
      </c:layout>
      <c:barChart>
        <c:barDir val="col"/>
        <c:grouping val="clustered"/>
        <c:varyColors val="0"/>
        <c:ser>
          <c:idx val="0"/>
          <c:order val="0"/>
          <c:tx>
            <c:strRef>
              <c:f>'[TABELLA 1_24.xlsx]SEA X Q.RE'!$R$2</c:f>
              <c:strCache>
                <c:ptCount val="1"/>
                <c:pt idx="0">
                  <c:v>2016</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 X Q.RE'!$Q$3:$Q$13</c:f>
              <c:strCache>
                <c:ptCount val="11"/>
                <c:pt idx="0">
                  <c:v>BOLOGNA FIERE SPA</c:v>
                </c:pt>
                <c:pt idx="1">
                  <c:v>RIMINIFIERA</c:v>
                </c:pt>
                <c:pt idx="2">
                  <c:v>FIERE DI PARMA SPA</c:v>
                </c:pt>
                <c:pt idx="3">
                  <c:v>PIACENZA EXPO SPA</c:v>
                </c:pt>
                <c:pt idx="4">
                  <c:v>FIERA DI FORLI'</c:v>
                </c:pt>
                <c:pt idx="5">
                  <c:v>MODENA FIERE SRL</c:v>
                </c:pt>
                <c:pt idx="6">
                  <c:v>CITTA' DI PORTOMAGGIORE</c:v>
                </c:pt>
                <c:pt idx="7">
                  <c:v>FIERA DI FAENZA</c:v>
                </c:pt>
                <c:pt idx="8">
                  <c:v>PALA DE ANDRE' - RAVENNA</c:v>
                </c:pt>
                <c:pt idx="9">
                  <c:v>FERRARA FIERE CONGRESSI</c:v>
                </c:pt>
                <c:pt idx="10">
                  <c:v>ALTRE</c:v>
                </c:pt>
              </c:strCache>
            </c:strRef>
          </c:cat>
          <c:val>
            <c:numRef>
              <c:f>'[TABELLA 1_24.xlsx]SEA X Q.RE'!$R$3:$R$13</c:f>
              <c:numCache>
                <c:formatCode>0.0%</c:formatCode>
                <c:ptCount val="11"/>
                <c:pt idx="0">
                  <c:v>0.43815843906305202</c:v>
                </c:pt>
                <c:pt idx="1">
                  <c:v>0.21822912429384414</c:v>
                </c:pt>
                <c:pt idx="2">
                  <c:v>0.18847703102012803</c:v>
                </c:pt>
                <c:pt idx="3">
                  <c:v>2.1975371551849632E-2</c:v>
                </c:pt>
                <c:pt idx="4">
                  <c:v>3.4883355817271026E-2</c:v>
                </c:pt>
                <c:pt idx="5">
                  <c:v>4.4219567177298073E-2</c:v>
                </c:pt>
                <c:pt idx="6">
                  <c:v>2.531729323121798E-2</c:v>
                </c:pt>
                <c:pt idx="7">
                  <c:v>1.3684783977270328E-2</c:v>
                </c:pt>
                <c:pt idx="9">
                  <c:v>2.5722079398053741E-3</c:v>
                </c:pt>
                <c:pt idx="10">
                  <c:v>1.2E-2</c:v>
                </c:pt>
              </c:numCache>
            </c:numRef>
          </c:val>
          <c:extLst>
            <c:ext xmlns:c16="http://schemas.microsoft.com/office/drawing/2014/chart" uri="{C3380CC4-5D6E-409C-BE32-E72D297353CC}">
              <c16:uniqueId val="{00000000-DA76-4DE8-BC2C-32AEC558F279}"/>
            </c:ext>
          </c:extLst>
        </c:ser>
        <c:ser>
          <c:idx val="1"/>
          <c:order val="1"/>
          <c:tx>
            <c:strRef>
              <c:f>'[TABELLA 1_24.xlsx]SEA X Q.RE'!$S$2</c:f>
              <c:strCache>
                <c:ptCount val="1"/>
                <c:pt idx="0">
                  <c:v>2017</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 X Q.RE'!$Q$3:$Q$13</c:f>
              <c:strCache>
                <c:ptCount val="11"/>
                <c:pt idx="0">
                  <c:v>BOLOGNA FIERE SPA</c:v>
                </c:pt>
                <c:pt idx="1">
                  <c:v>RIMINIFIERA</c:v>
                </c:pt>
                <c:pt idx="2">
                  <c:v>FIERE DI PARMA SPA</c:v>
                </c:pt>
                <c:pt idx="3">
                  <c:v>PIACENZA EXPO SPA</c:v>
                </c:pt>
                <c:pt idx="4">
                  <c:v>FIERA DI FORLI'</c:v>
                </c:pt>
                <c:pt idx="5">
                  <c:v>MODENA FIERE SRL</c:v>
                </c:pt>
                <c:pt idx="6">
                  <c:v>CITTA' DI PORTOMAGGIORE</c:v>
                </c:pt>
                <c:pt idx="7">
                  <c:v>FIERA DI FAENZA</c:v>
                </c:pt>
                <c:pt idx="8">
                  <c:v>PALA DE ANDRE' - RAVENNA</c:v>
                </c:pt>
                <c:pt idx="9">
                  <c:v>FERRARA FIERE CONGRESSI</c:v>
                </c:pt>
                <c:pt idx="10">
                  <c:v>ALTRE</c:v>
                </c:pt>
              </c:strCache>
            </c:strRef>
          </c:cat>
          <c:val>
            <c:numRef>
              <c:f>'[TABELLA 1_24.xlsx]SEA X Q.RE'!$S$3:$S$13</c:f>
              <c:numCache>
                <c:formatCode>0.0%</c:formatCode>
                <c:ptCount val="11"/>
                <c:pt idx="0">
                  <c:v>0.38005670545109566</c:v>
                </c:pt>
                <c:pt idx="1">
                  <c:v>0.23132325968086473</c:v>
                </c:pt>
                <c:pt idx="2">
                  <c:v>0.16168311223285875</c:v>
                </c:pt>
                <c:pt idx="3">
                  <c:v>3.3907299676830378E-2</c:v>
                </c:pt>
                <c:pt idx="4">
                  <c:v>4.1657647885858025E-2</c:v>
                </c:pt>
                <c:pt idx="5">
                  <c:v>5.4691118541528486E-2</c:v>
                </c:pt>
                <c:pt idx="6">
                  <c:v>2.6902614553439008E-2</c:v>
                </c:pt>
                <c:pt idx="7">
                  <c:v>1.4639441342015429E-2</c:v>
                </c:pt>
                <c:pt idx="8">
                  <c:v>1.0789849071443383E-2</c:v>
                </c:pt>
                <c:pt idx="9">
                  <c:v>8.8882660817711963E-3</c:v>
                </c:pt>
                <c:pt idx="10">
                  <c:v>3.5000000000000003E-2</c:v>
                </c:pt>
              </c:numCache>
            </c:numRef>
          </c:val>
          <c:extLst>
            <c:ext xmlns:c16="http://schemas.microsoft.com/office/drawing/2014/chart" uri="{C3380CC4-5D6E-409C-BE32-E72D297353CC}">
              <c16:uniqueId val="{00000001-DA76-4DE8-BC2C-32AEC558F279}"/>
            </c:ext>
          </c:extLst>
        </c:ser>
        <c:ser>
          <c:idx val="2"/>
          <c:order val="2"/>
          <c:tx>
            <c:strRef>
              <c:f>'[TABELLA 1_24.xlsx]SEA X Q.RE'!$T$2</c:f>
              <c:strCache>
                <c:ptCount val="1"/>
                <c:pt idx="0">
                  <c:v>2018</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 X Q.RE'!$Q$3:$Q$13</c:f>
              <c:strCache>
                <c:ptCount val="11"/>
                <c:pt idx="0">
                  <c:v>BOLOGNA FIERE SPA</c:v>
                </c:pt>
                <c:pt idx="1">
                  <c:v>RIMINIFIERA</c:v>
                </c:pt>
                <c:pt idx="2">
                  <c:v>FIERE DI PARMA SPA</c:v>
                </c:pt>
                <c:pt idx="3">
                  <c:v>PIACENZA EXPO SPA</c:v>
                </c:pt>
                <c:pt idx="4">
                  <c:v>FIERA DI FORLI'</c:v>
                </c:pt>
                <c:pt idx="5">
                  <c:v>MODENA FIERE SRL</c:v>
                </c:pt>
                <c:pt idx="6">
                  <c:v>CITTA' DI PORTOMAGGIORE</c:v>
                </c:pt>
                <c:pt idx="7">
                  <c:v>FIERA DI FAENZA</c:v>
                </c:pt>
                <c:pt idx="8">
                  <c:v>PALA DE ANDRE' - RAVENNA</c:v>
                </c:pt>
                <c:pt idx="9">
                  <c:v>FERRARA FIERE CONGRESSI</c:v>
                </c:pt>
                <c:pt idx="10">
                  <c:v>ALTRE</c:v>
                </c:pt>
              </c:strCache>
            </c:strRef>
          </c:cat>
          <c:val>
            <c:numRef>
              <c:f>'[TABELLA 1_24.xlsx]SEA X Q.RE'!$T$3:$T$13</c:f>
              <c:numCache>
                <c:formatCode>0.0%</c:formatCode>
                <c:ptCount val="11"/>
                <c:pt idx="0">
                  <c:v>0.40959225790423309</c:v>
                </c:pt>
                <c:pt idx="1">
                  <c:v>0.2333567249619527</c:v>
                </c:pt>
                <c:pt idx="2">
                  <c:v>0.19313559489604673</c:v>
                </c:pt>
                <c:pt idx="3">
                  <c:v>2.9227638944509984E-2</c:v>
                </c:pt>
                <c:pt idx="4">
                  <c:v>3.4569725719001312E-2</c:v>
                </c:pt>
                <c:pt idx="5">
                  <c:v>3.5747922095620804E-2</c:v>
                </c:pt>
                <c:pt idx="6">
                  <c:v>2.102456974294889E-2</c:v>
                </c:pt>
                <c:pt idx="7">
                  <c:v>1.3291630432615494E-2</c:v>
                </c:pt>
                <c:pt idx="9">
                  <c:v>4.5815101441805508E-3</c:v>
                </c:pt>
                <c:pt idx="10">
                  <c:v>2.5000000000000001E-2</c:v>
                </c:pt>
              </c:numCache>
            </c:numRef>
          </c:val>
          <c:extLst>
            <c:ext xmlns:c16="http://schemas.microsoft.com/office/drawing/2014/chart" uri="{C3380CC4-5D6E-409C-BE32-E72D297353CC}">
              <c16:uniqueId val="{00000002-DA76-4DE8-BC2C-32AEC558F279}"/>
            </c:ext>
          </c:extLst>
        </c:ser>
        <c:ser>
          <c:idx val="3"/>
          <c:order val="3"/>
          <c:tx>
            <c:strRef>
              <c:f>'[TABELLA 1_24.xlsx]SEA X Q.RE'!$U$2</c:f>
              <c:strCache>
                <c:ptCount val="1"/>
                <c:pt idx="0">
                  <c:v>2019</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anchor="ctr" anchorCtr="1"/>
              <a:lstStyle/>
              <a:p>
                <a:pPr>
                  <a:defRPr sz="700" b="0" i="0" u="none" strike="noStrike" kern="1200" baseline="0">
                    <a:solidFill>
                      <a:schemeClr val="tx1">
                        <a:lumMod val="65000"/>
                        <a:lumOff val="3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 X Q.RE'!$Q$3:$Q$13</c:f>
              <c:strCache>
                <c:ptCount val="11"/>
                <c:pt idx="0">
                  <c:v>BOLOGNA FIERE SPA</c:v>
                </c:pt>
                <c:pt idx="1">
                  <c:v>RIMINIFIERA</c:v>
                </c:pt>
                <c:pt idx="2">
                  <c:v>FIERE DI PARMA SPA</c:v>
                </c:pt>
                <c:pt idx="3">
                  <c:v>PIACENZA EXPO SPA</c:v>
                </c:pt>
                <c:pt idx="4">
                  <c:v>FIERA DI FORLI'</c:v>
                </c:pt>
                <c:pt idx="5">
                  <c:v>MODENA FIERE SRL</c:v>
                </c:pt>
                <c:pt idx="6">
                  <c:v>CITTA' DI PORTOMAGGIORE</c:v>
                </c:pt>
                <c:pt idx="7">
                  <c:v>FIERA DI FAENZA</c:v>
                </c:pt>
                <c:pt idx="8">
                  <c:v>PALA DE ANDRE' - RAVENNA</c:v>
                </c:pt>
                <c:pt idx="9">
                  <c:v>FERRARA FIERE CONGRESSI</c:v>
                </c:pt>
                <c:pt idx="10">
                  <c:v>ALTRE</c:v>
                </c:pt>
              </c:strCache>
            </c:strRef>
          </c:cat>
          <c:val>
            <c:numRef>
              <c:f>'[TABELLA 1_24.xlsx]SEA X Q.RE'!$U$3:$U$13</c:f>
              <c:numCache>
                <c:formatCode>0.0%</c:formatCode>
                <c:ptCount val="11"/>
                <c:pt idx="0">
                  <c:v>0.37489289879812215</c:v>
                </c:pt>
                <c:pt idx="1">
                  <c:v>0.23317437953977005</c:v>
                </c:pt>
                <c:pt idx="2">
                  <c:v>0.19989762104406314</c:v>
                </c:pt>
                <c:pt idx="3">
                  <c:v>4.2207498371180673E-2</c:v>
                </c:pt>
                <c:pt idx="4">
                  <c:v>3.7113134156492748E-2</c:v>
                </c:pt>
                <c:pt idx="5">
                  <c:v>3.3887660512286505E-2</c:v>
                </c:pt>
                <c:pt idx="6">
                  <c:v>2.3335561616734436E-2</c:v>
                </c:pt>
                <c:pt idx="7">
                  <c:v>1.3861910376352302E-2</c:v>
                </c:pt>
                <c:pt idx="8">
                  <c:v>8.5836179010072792E-3</c:v>
                </c:pt>
                <c:pt idx="9">
                  <c:v>7.9537757596351566E-3</c:v>
                </c:pt>
                <c:pt idx="10">
                  <c:v>2.5000000000000001E-2</c:v>
                </c:pt>
              </c:numCache>
            </c:numRef>
          </c:val>
          <c:extLst>
            <c:ext xmlns:c16="http://schemas.microsoft.com/office/drawing/2014/chart" uri="{C3380CC4-5D6E-409C-BE32-E72D297353CC}">
              <c16:uniqueId val="{00000003-DA76-4DE8-BC2C-32AEC558F279}"/>
            </c:ext>
          </c:extLst>
        </c:ser>
        <c:dLbls>
          <c:showLegendKey val="0"/>
          <c:showVal val="1"/>
          <c:showCatName val="0"/>
          <c:showSerName val="0"/>
          <c:showPercent val="0"/>
          <c:showBubbleSize val="0"/>
        </c:dLbls>
        <c:gapWidth val="150"/>
        <c:axId val="150858752"/>
        <c:axId val="150950656"/>
      </c:barChart>
      <c:catAx>
        <c:axId val="150858752"/>
        <c:scaling>
          <c:orientation val="minMax"/>
        </c:scaling>
        <c:delete val="0"/>
        <c:axPos val="b"/>
        <c:majorGridlines>
          <c:spPr>
            <a:ln w="6350" cap="flat" cmpd="sng" algn="ctr">
              <a:solidFill>
                <a:schemeClr val="tx1">
                  <a:tint val="75000"/>
                </a:schemeClr>
              </a:solidFill>
              <a:prstDash val="solid"/>
              <a:round/>
            </a:ln>
            <a:effectLst/>
          </c:spPr>
        </c:majorGridlines>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17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50950656"/>
        <c:crosses val="autoZero"/>
        <c:auto val="1"/>
        <c:lblAlgn val="ctr"/>
        <c:lblOffset val="100"/>
        <c:tickLblSkip val="1"/>
        <c:noMultiLvlLbl val="0"/>
      </c:catAx>
      <c:valAx>
        <c:axId val="150950656"/>
        <c:scaling>
          <c:orientation val="minMax"/>
        </c:scaling>
        <c:delete val="1"/>
        <c:axPos val="l"/>
        <c:numFmt formatCode="0.0%" sourceLinked="1"/>
        <c:majorTickMark val="out"/>
        <c:minorTickMark val="none"/>
        <c:tickLblPos val="none"/>
        <c:crossAx val="150858752"/>
        <c:crosses val="autoZero"/>
        <c:crossBetween val="between"/>
      </c:valAx>
      <c:spPr>
        <a:noFill/>
        <a:ln>
          <a:noFill/>
        </a:ln>
        <a:effectLst/>
      </c:spPr>
    </c:plotArea>
    <c:legend>
      <c:legendPos val="t"/>
      <c:layout>
        <c:manualLayout>
          <c:xMode val="edge"/>
          <c:yMode val="edge"/>
          <c:x val="0.35674694892106384"/>
          <c:y val="0.15295370531081626"/>
          <c:w val="0.2865061021578722"/>
          <c:h val="0.1060118284851192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6350" cap="flat" cmpd="sng" algn="ctr">
      <a:noFill/>
      <a:prstDash val="solid"/>
      <a:miter lim="800000"/>
    </a:ln>
    <a:effectLst/>
  </c:spPr>
  <c:txPr>
    <a:bodyPr/>
    <a:lstStyle/>
    <a:p>
      <a:pPr>
        <a:defRPr>
          <a:solidFill>
            <a:schemeClr val="tx1">
              <a:lumMod val="65000"/>
              <a:lumOff val="35000"/>
            </a:schemeClr>
          </a:solidFill>
        </a:defRPr>
      </a:pPr>
      <a:endParaRPr lang="it-IT"/>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600"/>
            </a:pPr>
            <a:r>
              <a:rPr lang="it-IT" sz="1600"/>
              <a:t>DISTRIBUZIONE</a:t>
            </a:r>
            <a:r>
              <a:rPr lang="it-IT" sz="1600" baseline="0"/>
              <a:t> % DEGLI ESPOSITORI PER SEDE ESPOSITIVA</a:t>
            </a:r>
            <a:endParaRPr lang="it-IT" sz="1600"/>
          </a:p>
        </c:rich>
      </c:tx>
      <c:overlay val="0"/>
    </c:title>
    <c:autoTitleDeleted val="0"/>
    <c:plotArea>
      <c:layout>
        <c:manualLayout>
          <c:layoutTarget val="inner"/>
          <c:xMode val="edge"/>
          <c:yMode val="edge"/>
          <c:x val="5.3398263888888894E-2"/>
          <c:y val="0.16186612876568116"/>
          <c:w val="0.9304327546296296"/>
          <c:h val="0.49463680803851479"/>
        </c:manualLayout>
      </c:layout>
      <c:barChart>
        <c:barDir val="col"/>
        <c:grouping val="clustered"/>
        <c:varyColors val="0"/>
        <c:ser>
          <c:idx val="0"/>
          <c:order val="0"/>
          <c:tx>
            <c:strRef>
              <c:f>'[TABELLA 1_24.xlsx]ESP X QUARTIERE'!$B$69</c:f>
              <c:strCache>
                <c:ptCount val="1"/>
                <c:pt idx="0">
                  <c:v>2016</c:v>
                </c:pt>
              </c:strCache>
            </c:strRef>
          </c:tx>
          <c:spPr>
            <a:solidFill>
              <a:schemeClr val="accent4"/>
            </a:solidFill>
          </c:spPr>
          <c:invertIfNegative val="0"/>
          <c:dLbls>
            <c:spPr>
              <a:noFill/>
              <a:ln>
                <a:noFill/>
              </a:ln>
              <a:effectLst/>
            </c:spPr>
            <c:txPr>
              <a:bodyPr rot="-5400000" vert="horz"/>
              <a:lstStyle/>
              <a:p>
                <a:pPr>
                  <a:defRPr sz="8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1_24.xlsx]ESP X QUARTIERE'!$A$70:$A$77</c:f>
              <c:strCache>
                <c:ptCount val="8"/>
                <c:pt idx="0">
                  <c:v>BOLOGNA FIERE SPA</c:v>
                </c:pt>
                <c:pt idx="1">
                  <c:v>RIMINIFIERA</c:v>
                </c:pt>
                <c:pt idx="2">
                  <c:v>FIERE DI PARMA SPA</c:v>
                </c:pt>
                <c:pt idx="3">
                  <c:v>PIACENZA EXPO SPA</c:v>
                </c:pt>
                <c:pt idx="4">
                  <c:v>PALA DE ANDRE' - RAVENNA</c:v>
                </c:pt>
                <c:pt idx="5">
                  <c:v>FERRARA FIERE CONGRESSI</c:v>
                </c:pt>
                <c:pt idx="6">
                  <c:v>FIERA DI FORLI'</c:v>
                </c:pt>
                <c:pt idx="7">
                  <c:v>CESENA FIERA SPA</c:v>
                </c:pt>
              </c:strCache>
            </c:strRef>
          </c:cat>
          <c:val>
            <c:numRef>
              <c:f>'[TABELLA 1_24.xlsx]ESP X QUARTIERE'!$B$70:$B$77</c:f>
              <c:numCache>
                <c:formatCode>0%</c:formatCode>
                <c:ptCount val="8"/>
                <c:pt idx="0">
                  <c:v>0.41807365934738866</c:v>
                </c:pt>
                <c:pt idx="1">
                  <c:v>0.23599999999999999</c:v>
                </c:pt>
                <c:pt idx="2">
                  <c:v>0.13679701533784716</c:v>
                </c:pt>
                <c:pt idx="3">
                  <c:v>0.20760233918128654</c:v>
                </c:pt>
                <c:pt idx="5">
                  <c:v>0.12616822429906541</c:v>
                </c:pt>
              </c:numCache>
            </c:numRef>
          </c:val>
          <c:extLst>
            <c:ext xmlns:c16="http://schemas.microsoft.com/office/drawing/2014/chart" uri="{C3380CC4-5D6E-409C-BE32-E72D297353CC}">
              <c16:uniqueId val="{00000000-9D31-45AD-A15A-BE3ECCA1AFFE}"/>
            </c:ext>
          </c:extLst>
        </c:ser>
        <c:ser>
          <c:idx val="1"/>
          <c:order val="1"/>
          <c:tx>
            <c:strRef>
              <c:f>'[TABELLA 1_24.xlsx]ESP X QUARTIERE'!$C$69</c:f>
              <c:strCache>
                <c:ptCount val="1"/>
                <c:pt idx="0">
                  <c:v>2017</c:v>
                </c:pt>
              </c:strCache>
            </c:strRef>
          </c:tx>
          <c:invertIfNegative val="0"/>
          <c:dLbls>
            <c:spPr>
              <a:noFill/>
              <a:ln>
                <a:noFill/>
              </a:ln>
              <a:effectLst/>
            </c:spPr>
            <c:txPr>
              <a:bodyPr rot="-5400000" vert="horz"/>
              <a:lstStyle/>
              <a:p>
                <a:pPr>
                  <a:defRPr sz="8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1_24.xlsx]ESP X QUARTIERE'!$A$70:$A$77</c:f>
              <c:strCache>
                <c:ptCount val="8"/>
                <c:pt idx="0">
                  <c:v>BOLOGNA FIERE SPA</c:v>
                </c:pt>
                <c:pt idx="1">
                  <c:v>RIMINIFIERA</c:v>
                </c:pt>
                <c:pt idx="2">
                  <c:v>FIERE DI PARMA SPA</c:v>
                </c:pt>
                <c:pt idx="3">
                  <c:v>PIACENZA EXPO SPA</c:v>
                </c:pt>
                <c:pt idx="4">
                  <c:v>PALA DE ANDRE' - RAVENNA</c:v>
                </c:pt>
                <c:pt idx="5">
                  <c:v>FERRARA FIERE CONGRESSI</c:v>
                </c:pt>
                <c:pt idx="6">
                  <c:v>FIERA DI FORLI'</c:v>
                </c:pt>
                <c:pt idx="7">
                  <c:v>CESENA FIERA SPA</c:v>
                </c:pt>
              </c:strCache>
            </c:strRef>
          </c:cat>
          <c:val>
            <c:numRef>
              <c:f>'[TABELLA 1_24.xlsx]ESP X QUARTIERE'!$C$70:$C$77</c:f>
              <c:numCache>
                <c:formatCode>0%</c:formatCode>
                <c:ptCount val="8"/>
                <c:pt idx="0">
                  <c:v>0.47988946883635247</c:v>
                </c:pt>
                <c:pt idx="1">
                  <c:v>0.21785999467660366</c:v>
                </c:pt>
                <c:pt idx="2">
                  <c:v>0.20093720712277413</c:v>
                </c:pt>
                <c:pt idx="3">
                  <c:v>0.14499999999999999</c:v>
                </c:pt>
                <c:pt idx="4">
                  <c:v>0.24132492113564669</c:v>
                </c:pt>
                <c:pt idx="5">
                  <c:v>7.7557755775577553E-2</c:v>
                </c:pt>
                <c:pt idx="6">
                  <c:v>0.26500000000000001</c:v>
                </c:pt>
              </c:numCache>
            </c:numRef>
          </c:val>
          <c:extLst>
            <c:ext xmlns:c16="http://schemas.microsoft.com/office/drawing/2014/chart" uri="{C3380CC4-5D6E-409C-BE32-E72D297353CC}">
              <c16:uniqueId val="{00000001-9D31-45AD-A15A-BE3ECCA1AFFE}"/>
            </c:ext>
          </c:extLst>
        </c:ser>
        <c:ser>
          <c:idx val="2"/>
          <c:order val="2"/>
          <c:tx>
            <c:strRef>
              <c:f>'[TABELLA 1_24.xlsx]ESP X QUARTIERE'!$D$69</c:f>
              <c:strCache>
                <c:ptCount val="1"/>
                <c:pt idx="0">
                  <c:v>2018</c:v>
                </c:pt>
              </c:strCache>
            </c:strRef>
          </c:tx>
          <c:spPr>
            <a:solidFill>
              <a:srgbClr val="92D050"/>
            </a:solidFill>
          </c:spPr>
          <c:invertIfNegative val="0"/>
          <c:dLbls>
            <c:spPr>
              <a:noFill/>
              <a:ln>
                <a:noFill/>
              </a:ln>
              <a:effectLst/>
            </c:spPr>
            <c:txPr>
              <a:bodyPr rot="-5400000" vert="horz"/>
              <a:lstStyle/>
              <a:p>
                <a:pPr>
                  <a:defRPr sz="8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1_24.xlsx]ESP X QUARTIERE'!$A$70:$A$77</c:f>
              <c:strCache>
                <c:ptCount val="8"/>
                <c:pt idx="0">
                  <c:v>BOLOGNA FIERE SPA</c:v>
                </c:pt>
                <c:pt idx="1">
                  <c:v>RIMINIFIERA</c:v>
                </c:pt>
                <c:pt idx="2">
                  <c:v>FIERE DI PARMA SPA</c:v>
                </c:pt>
                <c:pt idx="3">
                  <c:v>PIACENZA EXPO SPA</c:v>
                </c:pt>
                <c:pt idx="4">
                  <c:v>PALA DE ANDRE' - RAVENNA</c:v>
                </c:pt>
                <c:pt idx="5">
                  <c:v>FERRARA FIERE CONGRESSI</c:v>
                </c:pt>
                <c:pt idx="6">
                  <c:v>FIERA DI FORLI'</c:v>
                </c:pt>
                <c:pt idx="7">
                  <c:v>CESENA FIERA SPA</c:v>
                </c:pt>
              </c:strCache>
            </c:strRef>
          </c:cat>
          <c:val>
            <c:numRef>
              <c:f>'[TABELLA 1_24.xlsx]ESP X QUARTIERE'!$D$70:$D$77</c:f>
              <c:numCache>
                <c:formatCode>0%</c:formatCode>
                <c:ptCount val="8"/>
                <c:pt idx="0">
                  <c:v>0.44455535390199635</c:v>
                </c:pt>
                <c:pt idx="1">
                  <c:v>0.22314441546122837</c:v>
                </c:pt>
                <c:pt idx="2">
                  <c:v>0.15031287445080549</c:v>
                </c:pt>
                <c:pt idx="3">
                  <c:v>0.21985815602836881</c:v>
                </c:pt>
                <c:pt idx="5">
                  <c:v>0.11529933481152993</c:v>
                </c:pt>
                <c:pt idx="7">
                  <c:v>0.453125</c:v>
                </c:pt>
              </c:numCache>
            </c:numRef>
          </c:val>
          <c:extLst>
            <c:ext xmlns:c16="http://schemas.microsoft.com/office/drawing/2014/chart" uri="{C3380CC4-5D6E-409C-BE32-E72D297353CC}">
              <c16:uniqueId val="{00000002-9D31-45AD-A15A-BE3ECCA1AFFE}"/>
            </c:ext>
          </c:extLst>
        </c:ser>
        <c:ser>
          <c:idx val="3"/>
          <c:order val="3"/>
          <c:tx>
            <c:strRef>
              <c:f>'[TABELLA 1_24.xlsx]ESP X QUARTIERE'!$E$69</c:f>
              <c:strCache>
                <c:ptCount val="1"/>
                <c:pt idx="0">
                  <c:v>2019</c:v>
                </c:pt>
              </c:strCache>
            </c:strRef>
          </c:tx>
          <c:spPr>
            <a:solidFill>
              <a:srgbClr val="C00000"/>
            </a:solidFill>
          </c:spPr>
          <c:invertIfNegative val="0"/>
          <c:dLbls>
            <c:spPr>
              <a:noFill/>
              <a:ln>
                <a:noFill/>
              </a:ln>
              <a:effectLst/>
            </c:spPr>
            <c:txPr>
              <a:bodyPr rot="-5400000" vert="horz"/>
              <a:lstStyle/>
              <a:p>
                <a:pPr>
                  <a:defRPr sz="8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1_24.xlsx]ESP X QUARTIERE'!$A$70:$A$77</c:f>
              <c:strCache>
                <c:ptCount val="8"/>
                <c:pt idx="0">
                  <c:v>BOLOGNA FIERE SPA</c:v>
                </c:pt>
                <c:pt idx="1">
                  <c:v>RIMINIFIERA</c:v>
                </c:pt>
                <c:pt idx="2">
                  <c:v>FIERE DI PARMA SPA</c:v>
                </c:pt>
                <c:pt idx="3">
                  <c:v>PIACENZA EXPO SPA</c:v>
                </c:pt>
                <c:pt idx="4">
                  <c:v>PALA DE ANDRE' - RAVENNA</c:v>
                </c:pt>
                <c:pt idx="5">
                  <c:v>FERRARA FIERE CONGRESSI</c:v>
                </c:pt>
                <c:pt idx="6">
                  <c:v>FIERA DI FORLI'</c:v>
                </c:pt>
                <c:pt idx="7">
                  <c:v>CESENA FIERA SPA</c:v>
                </c:pt>
              </c:strCache>
            </c:strRef>
          </c:cat>
          <c:val>
            <c:numRef>
              <c:f>'[TABELLA 1_24.xlsx]ESP X QUARTIERE'!$E$70:$E$77</c:f>
              <c:numCache>
                <c:formatCode>0%</c:formatCode>
                <c:ptCount val="8"/>
                <c:pt idx="0">
                  <c:v>0.5059574068861995</c:v>
                </c:pt>
                <c:pt idx="1">
                  <c:v>0.22681067344345615</c:v>
                </c:pt>
                <c:pt idx="2">
                  <c:v>0.19408028111907014</c:v>
                </c:pt>
                <c:pt idx="3">
                  <c:v>0.14783821478382148</c:v>
                </c:pt>
                <c:pt idx="4">
                  <c:v>0.2857142857142857</c:v>
                </c:pt>
                <c:pt idx="5">
                  <c:v>0.14717741935483872</c:v>
                </c:pt>
                <c:pt idx="6">
                  <c:v>0.28176795580110497</c:v>
                </c:pt>
              </c:numCache>
            </c:numRef>
          </c:val>
          <c:extLst>
            <c:ext xmlns:c16="http://schemas.microsoft.com/office/drawing/2014/chart" uri="{C3380CC4-5D6E-409C-BE32-E72D297353CC}">
              <c16:uniqueId val="{00000003-9D31-45AD-A15A-BE3ECCA1AFFE}"/>
            </c:ext>
          </c:extLst>
        </c:ser>
        <c:dLbls>
          <c:showLegendKey val="0"/>
          <c:showVal val="1"/>
          <c:showCatName val="0"/>
          <c:showSerName val="0"/>
          <c:showPercent val="0"/>
          <c:showBubbleSize val="0"/>
        </c:dLbls>
        <c:gapWidth val="150"/>
        <c:axId val="150566016"/>
        <c:axId val="150567552"/>
      </c:barChart>
      <c:catAx>
        <c:axId val="150566016"/>
        <c:scaling>
          <c:orientation val="minMax"/>
        </c:scaling>
        <c:delete val="0"/>
        <c:axPos val="b"/>
        <c:majorGridlines/>
        <c:numFmt formatCode="General" sourceLinked="0"/>
        <c:majorTickMark val="out"/>
        <c:minorTickMark val="none"/>
        <c:tickLblPos val="nextTo"/>
        <c:txPr>
          <a:bodyPr rot="-1380000"/>
          <a:lstStyle/>
          <a:p>
            <a:pPr>
              <a:defRPr sz="900"/>
            </a:pPr>
            <a:endParaRPr lang="it-IT"/>
          </a:p>
        </c:txPr>
        <c:crossAx val="150567552"/>
        <c:crosses val="autoZero"/>
        <c:auto val="1"/>
        <c:lblAlgn val="ctr"/>
        <c:lblOffset val="100"/>
        <c:noMultiLvlLbl val="0"/>
      </c:catAx>
      <c:valAx>
        <c:axId val="150567552"/>
        <c:scaling>
          <c:orientation val="minMax"/>
        </c:scaling>
        <c:delete val="1"/>
        <c:axPos val="l"/>
        <c:numFmt formatCode="0%" sourceLinked="1"/>
        <c:majorTickMark val="out"/>
        <c:minorTickMark val="none"/>
        <c:tickLblPos val="none"/>
        <c:crossAx val="150566016"/>
        <c:crosses val="autoZero"/>
        <c:crossBetween val="between"/>
      </c:valAx>
    </c:plotArea>
    <c:legend>
      <c:legendPos val="t"/>
      <c:layout>
        <c:manualLayout>
          <c:xMode val="edge"/>
          <c:yMode val="edge"/>
          <c:x val="0.38970578703703701"/>
          <c:y val="0.16186612876568116"/>
          <c:w val="0.22058831018518521"/>
          <c:h val="0.10632078411074809"/>
        </c:manualLayout>
      </c:layout>
      <c:overlay val="0"/>
    </c:legend>
    <c:plotVisOnly val="1"/>
    <c:dispBlanksAs val="gap"/>
    <c:showDLblsOverMax val="0"/>
  </c:chart>
  <c:txPr>
    <a:bodyPr/>
    <a:lstStyle/>
    <a:p>
      <a:pPr>
        <a:defRPr>
          <a:solidFill>
            <a:schemeClr val="tx1">
              <a:lumMod val="65000"/>
              <a:lumOff val="35000"/>
            </a:schemeClr>
          </a:solidFill>
        </a:defRPr>
      </a:pPr>
      <a:endParaRPr lang="it-IT"/>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it-IT"/>
              <a:t>DISTRIBUZIONE %</a:t>
            </a:r>
            <a:r>
              <a:rPr lang="it-IT" baseline="0"/>
              <a:t> DEI VISITATORI PER SEDE ESPOSITIVA</a:t>
            </a:r>
            <a:endParaRPr lang="it-IT"/>
          </a:p>
        </c:rich>
      </c:tx>
      <c:overlay val="0"/>
    </c:title>
    <c:autoTitleDeleted val="0"/>
    <c:plotArea>
      <c:layout>
        <c:manualLayout>
          <c:layoutTarget val="inner"/>
          <c:xMode val="edge"/>
          <c:yMode val="edge"/>
          <c:x val="3.0914885639295089E-2"/>
          <c:y val="0.10271548399616015"/>
          <c:w val="0.93313938206177838"/>
          <c:h val="0.52065948117616623"/>
        </c:manualLayout>
      </c:layout>
      <c:barChart>
        <c:barDir val="col"/>
        <c:grouping val="clustered"/>
        <c:varyColors val="0"/>
        <c:ser>
          <c:idx val="0"/>
          <c:order val="0"/>
          <c:tx>
            <c:strRef>
              <c:f>'[TABELLA 1_24.xlsx]VIS X Q.RE'!$AI$2</c:f>
              <c:strCache>
                <c:ptCount val="1"/>
                <c:pt idx="0">
                  <c:v>2016</c:v>
                </c:pt>
              </c:strCache>
            </c:strRef>
          </c:tx>
          <c:spPr>
            <a:solidFill>
              <a:srgbClr val="FFC000"/>
            </a:solidFill>
          </c:spPr>
          <c:invertIfNegative val="0"/>
          <c:dLbls>
            <c:spPr>
              <a:noFill/>
              <a:ln>
                <a:noFill/>
              </a:ln>
              <a:effectLst/>
            </c:spPr>
            <c:txPr>
              <a:bodyPr rot="-5400000" vert="horz"/>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1_24.xlsx]VIS X Q.RE'!$AH$3:$AH$13</c:f>
              <c:strCache>
                <c:ptCount val="11"/>
                <c:pt idx="0">
                  <c:v>BOLOGNA FIERE SPA</c:v>
                </c:pt>
                <c:pt idx="1">
                  <c:v>RIMINIFIERA</c:v>
                </c:pt>
                <c:pt idx="2">
                  <c:v>FIERE DI PARMA SPA</c:v>
                </c:pt>
                <c:pt idx="3">
                  <c:v>MODENA FIERE SRL</c:v>
                </c:pt>
                <c:pt idx="4">
                  <c:v>CITTA' SANT'AGATA FELTRIA</c:v>
                </c:pt>
                <c:pt idx="5">
                  <c:v>CITTA' DI PORTOMAGGIORE</c:v>
                </c:pt>
                <c:pt idx="6">
                  <c:v>PIACENZA EXPO SPA</c:v>
                </c:pt>
                <c:pt idx="7">
                  <c:v>FIERA DI FORLI'</c:v>
                </c:pt>
                <c:pt idx="8">
                  <c:v>PALA DE ANDRE' - RAVENNA</c:v>
                </c:pt>
                <c:pt idx="9">
                  <c:v>CESENA FIERA SPA</c:v>
                </c:pt>
                <c:pt idx="10">
                  <c:v>ALTRE</c:v>
                </c:pt>
              </c:strCache>
            </c:strRef>
          </c:cat>
          <c:val>
            <c:numRef>
              <c:f>'[TABELLA 1_24.xlsx]VIS X Q.RE'!$AI$3:$AI$13</c:f>
              <c:numCache>
                <c:formatCode>0.0%</c:formatCode>
                <c:ptCount val="11"/>
                <c:pt idx="0">
                  <c:v>0.40911178876617993</c:v>
                </c:pt>
                <c:pt idx="1">
                  <c:v>0.20515242027584998</c:v>
                </c:pt>
                <c:pt idx="2">
                  <c:v>0.13878188854327825</c:v>
                </c:pt>
                <c:pt idx="3">
                  <c:v>9.0741918144363387E-2</c:v>
                </c:pt>
                <c:pt idx="4">
                  <c:v>5.9559527514268247E-2</c:v>
                </c:pt>
                <c:pt idx="5">
                  <c:v>3.7224704696417657E-2</c:v>
                </c:pt>
                <c:pt idx="6">
                  <c:v>1.5283347007208197E-2</c:v>
                </c:pt>
                <c:pt idx="7">
                  <c:v>2.5800442825087078E-2</c:v>
                </c:pt>
                <c:pt idx="8">
                  <c:v>0</c:v>
                </c:pt>
                <c:pt idx="9">
                  <c:v>0</c:v>
                </c:pt>
                <c:pt idx="10">
                  <c:v>1.7999999999999999E-2</c:v>
                </c:pt>
              </c:numCache>
            </c:numRef>
          </c:val>
          <c:extLst>
            <c:ext xmlns:c16="http://schemas.microsoft.com/office/drawing/2014/chart" uri="{C3380CC4-5D6E-409C-BE32-E72D297353CC}">
              <c16:uniqueId val="{00000000-BE0B-472B-85F6-98567FC403EE}"/>
            </c:ext>
          </c:extLst>
        </c:ser>
        <c:ser>
          <c:idx val="1"/>
          <c:order val="1"/>
          <c:tx>
            <c:strRef>
              <c:f>'[TABELLA 1_24.xlsx]VIS X Q.RE'!$AJ$2</c:f>
              <c:strCache>
                <c:ptCount val="1"/>
                <c:pt idx="0">
                  <c:v>2017</c:v>
                </c:pt>
              </c:strCache>
            </c:strRef>
          </c:tx>
          <c:invertIfNegative val="0"/>
          <c:dLbls>
            <c:spPr>
              <a:noFill/>
              <a:ln>
                <a:noFill/>
              </a:ln>
              <a:effectLst/>
            </c:spPr>
            <c:txPr>
              <a:bodyPr rot="-5400000" vert="horz"/>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1_24.xlsx]VIS X Q.RE'!$AH$3:$AH$13</c:f>
              <c:strCache>
                <c:ptCount val="11"/>
                <c:pt idx="0">
                  <c:v>BOLOGNA FIERE SPA</c:v>
                </c:pt>
                <c:pt idx="1">
                  <c:v>RIMINIFIERA</c:v>
                </c:pt>
                <c:pt idx="2">
                  <c:v>FIERE DI PARMA SPA</c:v>
                </c:pt>
                <c:pt idx="3">
                  <c:v>MODENA FIERE SRL</c:v>
                </c:pt>
                <c:pt idx="4">
                  <c:v>CITTA' SANT'AGATA FELTRIA</c:v>
                </c:pt>
                <c:pt idx="5">
                  <c:v>CITTA' DI PORTOMAGGIORE</c:v>
                </c:pt>
                <c:pt idx="6">
                  <c:v>PIACENZA EXPO SPA</c:v>
                </c:pt>
                <c:pt idx="7">
                  <c:v>FIERA DI FORLI'</c:v>
                </c:pt>
                <c:pt idx="8">
                  <c:v>PALA DE ANDRE' - RAVENNA</c:v>
                </c:pt>
                <c:pt idx="9">
                  <c:v>CESENA FIERA SPA</c:v>
                </c:pt>
                <c:pt idx="10">
                  <c:v>ALTRE</c:v>
                </c:pt>
              </c:strCache>
            </c:strRef>
          </c:cat>
          <c:val>
            <c:numRef>
              <c:f>'[TABELLA 1_24.xlsx]VIS X Q.RE'!$AJ$3:$AJ$13</c:f>
              <c:numCache>
                <c:formatCode>0.0%</c:formatCode>
                <c:ptCount val="11"/>
                <c:pt idx="0">
                  <c:v>0.33365494868700085</c:v>
                </c:pt>
                <c:pt idx="1">
                  <c:v>0.21272060447062766</c:v>
                </c:pt>
                <c:pt idx="2">
                  <c:v>0.12513438065449459</c:v>
                </c:pt>
                <c:pt idx="3">
                  <c:v>0.10570272686651862</c:v>
                </c:pt>
                <c:pt idx="4">
                  <c:v>0.10255762632585894</c:v>
                </c:pt>
                <c:pt idx="5">
                  <c:v>4.0218676990532921E-2</c:v>
                </c:pt>
                <c:pt idx="6">
                  <c:v>2.1701998104091558E-2</c:v>
                </c:pt>
                <c:pt idx="7">
                  <c:v>2.8958653993493417E-2</c:v>
                </c:pt>
                <c:pt idx="8">
                  <c:v>5.2368739309372912E-3</c:v>
                </c:pt>
                <c:pt idx="9">
                  <c:v>4.194808010112583E-3</c:v>
                </c:pt>
                <c:pt idx="10" formatCode="0%">
                  <c:v>0.02</c:v>
                </c:pt>
              </c:numCache>
            </c:numRef>
          </c:val>
          <c:extLst>
            <c:ext xmlns:c16="http://schemas.microsoft.com/office/drawing/2014/chart" uri="{C3380CC4-5D6E-409C-BE32-E72D297353CC}">
              <c16:uniqueId val="{00000001-BE0B-472B-85F6-98567FC403EE}"/>
            </c:ext>
          </c:extLst>
        </c:ser>
        <c:ser>
          <c:idx val="2"/>
          <c:order val="2"/>
          <c:tx>
            <c:strRef>
              <c:f>'[TABELLA 1_24.xlsx]VIS X Q.RE'!$AK$2</c:f>
              <c:strCache>
                <c:ptCount val="1"/>
                <c:pt idx="0">
                  <c:v>2018</c:v>
                </c:pt>
              </c:strCache>
            </c:strRef>
          </c:tx>
          <c:spPr>
            <a:solidFill>
              <a:schemeClr val="accent6"/>
            </a:solidFill>
          </c:spPr>
          <c:invertIfNegative val="0"/>
          <c:dLbls>
            <c:spPr>
              <a:noFill/>
              <a:ln>
                <a:noFill/>
              </a:ln>
              <a:effectLst/>
            </c:spPr>
            <c:txPr>
              <a:bodyPr rot="-5400000" vert="horz"/>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1_24.xlsx]VIS X Q.RE'!$AH$3:$AH$13</c:f>
              <c:strCache>
                <c:ptCount val="11"/>
                <c:pt idx="0">
                  <c:v>BOLOGNA FIERE SPA</c:v>
                </c:pt>
                <c:pt idx="1">
                  <c:v>RIMINIFIERA</c:v>
                </c:pt>
                <c:pt idx="2">
                  <c:v>FIERE DI PARMA SPA</c:v>
                </c:pt>
                <c:pt idx="3">
                  <c:v>MODENA FIERE SRL</c:v>
                </c:pt>
                <c:pt idx="4">
                  <c:v>CITTA' SANT'AGATA FELTRIA</c:v>
                </c:pt>
                <c:pt idx="5">
                  <c:v>CITTA' DI PORTOMAGGIORE</c:v>
                </c:pt>
                <c:pt idx="6">
                  <c:v>PIACENZA EXPO SPA</c:v>
                </c:pt>
                <c:pt idx="7">
                  <c:v>FIERA DI FORLI'</c:v>
                </c:pt>
                <c:pt idx="8">
                  <c:v>PALA DE ANDRE' - RAVENNA</c:v>
                </c:pt>
                <c:pt idx="9">
                  <c:v>CESENA FIERA SPA</c:v>
                </c:pt>
                <c:pt idx="10">
                  <c:v>ALTRE</c:v>
                </c:pt>
              </c:strCache>
            </c:strRef>
          </c:cat>
          <c:val>
            <c:numRef>
              <c:f>'[TABELLA 1_24.xlsx]VIS X Q.RE'!$AK$3:$AK$13</c:f>
              <c:numCache>
                <c:formatCode>0.0%</c:formatCode>
                <c:ptCount val="11"/>
                <c:pt idx="0">
                  <c:v>0.34985974871531667</c:v>
                </c:pt>
                <c:pt idx="1">
                  <c:v>0.21970050502875813</c:v>
                </c:pt>
                <c:pt idx="2">
                  <c:v>0.13868526494516986</c:v>
                </c:pt>
                <c:pt idx="3">
                  <c:v>8.8670388339534154E-2</c:v>
                </c:pt>
                <c:pt idx="4">
                  <c:v>0.10085834329309469</c:v>
                </c:pt>
                <c:pt idx="5">
                  <c:v>3.8791670497344118E-2</c:v>
                </c:pt>
                <c:pt idx="6">
                  <c:v>1.8700300596654677E-2</c:v>
                </c:pt>
                <c:pt idx="7">
                  <c:v>2.313302478438619E-2</c:v>
                </c:pt>
                <c:pt idx="8">
                  <c:v>0</c:v>
                </c:pt>
                <c:pt idx="9">
                  <c:v>5.3117434412013297E-3</c:v>
                </c:pt>
                <c:pt idx="10">
                  <c:v>1.6E-2</c:v>
                </c:pt>
              </c:numCache>
            </c:numRef>
          </c:val>
          <c:extLst>
            <c:ext xmlns:c16="http://schemas.microsoft.com/office/drawing/2014/chart" uri="{C3380CC4-5D6E-409C-BE32-E72D297353CC}">
              <c16:uniqueId val="{00000002-BE0B-472B-85F6-98567FC403EE}"/>
            </c:ext>
          </c:extLst>
        </c:ser>
        <c:ser>
          <c:idx val="3"/>
          <c:order val="3"/>
          <c:tx>
            <c:strRef>
              <c:f>'[TABELLA 1_24.xlsx]VIS X Q.RE'!$AL$2</c:f>
              <c:strCache>
                <c:ptCount val="1"/>
                <c:pt idx="0">
                  <c:v>2019</c:v>
                </c:pt>
              </c:strCache>
            </c:strRef>
          </c:tx>
          <c:spPr>
            <a:solidFill>
              <a:srgbClr val="C00000"/>
            </a:solidFill>
          </c:spPr>
          <c:invertIfNegative val="0"/>
          <c:dLbls>
            <c:spPr>
              <a:noFill/>
              <a:ln>
                <a:noFill/>
              </a:ln>
              <a:effectLst/>
            </c:spPr>
            <c:txPr>
              <a:bodyPr rot="-5400000" vert="horz"/>
              <a:lstStyle/>
              <a:p>
                <a:pPr>
                  <a:defRPr sz="700"/>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1_24.xlsx]VIS X Q.RE'!$AH$3:$AH$13</c:f>
              <c:strCache>
                <c:ptCount val="11"/>
                <c:pt idx="0">
                  <c:v>BOLOGNA FIERE SPA</c:v>
                </c:pt>
                <c:pt idx="1">
                  <c:v>RIMINIFIERA</c:v>
                </c:pt>
                <c:pt idx="2">
                  <c:v>FIERE DI PARMA SPA</c:v>
                </c:pt>
                <c:pt idx="3">
                  <c:v>MODENA FIERE SRL</c:v>
                </c:pt>
                <c:pt idx="4">
                  <c:v>CITTA' SANT'AGATA FELTRIA</c:v>
                </c:pt>
                <c:pt idx="5">
                  <c:v>CITTA' DI PORTOMAGGIORE</c:v>
                </c:pt>
                <c:pt idx="6">
                  <c:v>PIACENZA EXPO SPA</c:v>
                </c:pt>
                <c:pt idx="7">
                  <c:v>FIERA DI FORLI'</c:v>
                </c:pt>
                <c:pt idx="8">
                  <c:v>PALA DE ANDRE' - RAVENNA</c:v>
                </c:pt>
                <c:pt idx="9">
                  <c:v>CESENA FIERA SPA</c:v>
                </c:pt>
                <c:pt idx="10">
                  <c:v>ALTRE</c:v>
                </c:pt>
              </c:strCache>
            </c:strRef>
          </c:cat>
          <c:val>
            <c:numRef>
              <c:f>'[TABELLA 1_24.xlsx]VIS X Q.RE'!$AL$3:$AL$13</c:f>
              <c:numCache>
                <c:formatCode>0.0%</c:formatCode>
                <c:ptCount val="11"/>
                <c:pt idx="0">
                  <c:v>0.28032179195366658</c:v>
                </c:pt>
                <c:pt idx="1">
                  <c:v>0.22146486290577738</c:v>
                </c:pt>
                <c:pt idx="2">
                  <c:v>0.15820820881813583</c:v>
                </c:pt>
                <c:pt idx="3">
                  <c:v>0.10070170830111848</c:v>
                </c:pt>
                <c:pt idx="4">
                  <c:v>0.10019890837351444</c:v>
                </c:pt>
                <c:pt idx="5">
                  <c:v>4.5134643411492995E-2</c:v>
                </c:pt>
                <c:pt idx="6">
                  <c:v>2.9737411158096274E-2</c:v>
                </c:pt>
                <c:pt idx="7">
                  <c:v>2.6104072363471089E-2</c:v>
                </c:pt>
                <c:pt idx="8">
                  <c:v>5.7018595021739102E-3</c:v>
                </c:pt>
                <c:pt idx="9">
                  <c:v>5.0632042979012843E-3</c:v>
                </c:pt>
                <c:pt idx="10">
                  <c:v>2.7E-2</c:v>
                </c:pt>
              </c:numCache>
            </c:numRef>
          </c:val>
          <c:extLst>
            <c:ext xmlns:c16="http://schemas.microsoft.com/office/drawing/2014/chart" uri="{C3380CC4-5D6E-409C-BE32-E72D297353CC}">
              <c16:uniqueId val="{00000003-BE0B-472B-85F6-98567FC403EE}"/>
            </c:ext>
          </c:extLst>
        </c:ser>
        <c:dLbls>
          <c:showLegendKey val="0"/>
          <c:showVal val="1"/>
          <c:showCatName val="0"/>
          <c:showSerName val="0"/>
          <c:showPercent val="0"/>
          <c:showBubbleSize val="0"/>
        </c:dLbls>
        <c:gapWidth val="150"/>
        <c:axId val="150797312"/>
        <c:axId val="150680320"/>
      </c:barChart>
      <c:catAx>
        <c:axId val="150797312"/>
        <c:scaling>
          <c:orientation val="minMax"/>
        </c:scaling>
        <c:delete val="0"/>
        <c:axPos val="b"/>
        <c:majorGridlines/>
        <c:numFmt formatCode="General" sourceLinked="0"/>
        <c:majorTickMark val="out"/>
        <c:minorTickMark val="none"/>
        <c:tickLblPos val="nextTo"/>
        <c:txPr>
          <a:bodyPr rot="-1500000" vert="horz"/>
          <a:lstStyle/>
          <a:p>
            <a:pPr>
              <a:defRPr sz="900"/>
            </a:pPr>
            <a:endParaRPr lang="it-IT"/>
          </a:p>
        </c:txPr>
        <c:crossAx val="150680320"/>
        <c:crosses val="autoZero"/>
        <c:auto val="1"/>
        <c:lblAlgn val="ctr"/>
        <c:lblOffset val="100"/>
        <c:noMultiLvlLbl val="0"/>
      </c:catAx>
      <c:valAx>
        <c:axId val="150680320"/>
        <c:scaling>
          <c:orientation val="minMax"/>
        </c:scaling>
        <c:delete val="1"/>
        <c:axPos val="l"/>
        <c:numFmt formatCode="0.0%" sourceLinked="1"/>
        <c:majorTickMark val="out"/>
        <c:minorTickMark val="none"/>
        <c:tickLblPos val="none"/>
        <c:crossAx val="150797312"/>
        <c:crosses val="autoZero"/>
        <c:crossBetween val="between"/>
      </c:valAx>
    </c:plotArea>
    <c:legend>
      <c:legendPos val="t"/>
      <c:layout>
        <c:manualLayout>
          <c:xMode val="edge"/>
          <c:yMode val="edge"/>
          <c:x val="0.40094796498541169"/>
          <c:y val="0.14096428659060806"/>
          <c:w val="0.2184867157997718"/>
          <c:h val="0.10632078411074809"/>
        </c:manualLayout>
      </c:layout>
      <c:overlay val="0"/>
    </c:legend>
    <c:plotVisOnly val="1"/>
    <c:dispBlanksAs val="gap"/>
    <c:showDLblsOverMax val="0"/>
  </c:chart>
  <c:txPr>
    <a:bodyPr/>
    <a:lstStyle/>
    <a:p>
      <a:pPr>
        <a:defRPr>
          <a:solidFill>
            <a:schemeClr val="tx1">
              <a:lumMod val="65000"/>
              <a:lumOff val="35000"/>
            </a:schemeClr>
          </a:solidFill>
        </a:defRPr>
      </a:pPr>
      <a:endParaRPr lang="it-IT"/>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it-IT"/>
              <a:t>CONCENTRAZIONE DELL'ATTIVITA' FIERISTICA PRESSO I PRINCIPALI ORGANIZZATORI (MQ.LOCATI ANNO 2019) </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it-IT"/>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0664174823010137"/>
          <c:y val="0.25403894583318354"/>
          <c:w val="0.6542281802029587"/>
          <c:h val="0.61977148984929087"/>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845A-4D4B-8927-61EB17FEB07E}"/>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845A-4D4B-8927-61EB17FEB07E}"/>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845A-4D4B-8927-61EB17FEB07E}"/>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845A-4D4B-8927-61EB17FEB07E}"/>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845A-4D4B-8927-61EB17FEB07E}"/>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845A-4D4B-8927-61EB17FEB07E}"/>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845A-4D4B-8927-61EB17FEB07E}"/>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845A-4D4B-8927-61EB17FEB07E}"/>
              </c:ext>
            </c:extLst>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1-845A-4D4B-8927-61EB17FEB07E}"/>
              </c:ext>
            </c:extLst>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3-845A-4D4B-8927-61EB17FEB07E}"/>
              </c:ext>
            </c:extLst>
          </c:dPt>
          <c:dPt>
            <c:idx val="10"/>
            <c:bubble3D val="0"/>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5-845A-4D4B-8927-61EB17FEB07E}"/>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1-845A-4D4B-8927-61EB17FEB07E}"/>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3-845A-4D4B-8927-61EB17FEB07E}"/>
                </c:ext>
              </c:extLst>
            </c:dLbl>
            <c:dLbl>
              <c:idx val="2"/>
              <c:layout>
                <c:manualLayout>
                  <c:x val="4.5005983078852868E-2"/>
                  <c:y val="-7.9411107237823651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45A-4D4B-8927-61EB17FEB07E}"/>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7-845A-4D4B-8927-61EB17FEB07E}"/>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9-845A-4D4B-8927-61EB17FEB07E}"/>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B-845A-4D4B-8927-61EB17FEB07E}"/>
                </c:ext>
              </c:extLst>
            </c:dLbl>
            <c:dLbl>
              <c:idx val="6"/>
              <c:layout>
                <c:manualLayout>
                  <c:x val="-5.8631462019676617E-2"/>
                  <c:y val="-3.1764442895128878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it-IT"/>
                </a:p>
              </c:txPr>
              <c:dLblPos val="bestFit"/>
              <c:showLegendKey val="0"/>
              <c:showVal val="0"/>
              <c:showCatName val="1"/>
              <c:showSerName val="0"/>
              <c:showPercent val="1"/>
              <c:showBubbleSize val="0"/>
              <c:extLst>
                <c:ext xmlns:c15="http://schemas.microsoft.com/office/drawing/2012/chart" uri="{CE6537A1-D6FC-4f65-9D91-7224C49458BB}">
                  <c15:layout>
                    <c:manualLayout>
                      <c:w val="0.27913552514165296"/>
                      <c:h val="0.15729370698239356"/>
                    </c:manualLayout>
                  </c15:layout>
                </c:ext>
                <c:ext xmlns:c16="http://schemas.microsoft.com/office/drawing/2014/chart" uri="{C3380CC4-5D6E-409C-BE32-E72D297353CC}">
                  <c16:uniqueId val="{0000000D-845A-4D4B-8927-61EB17FEB07E}"/>
                </c:ext>
              </c:extLst>
            </c:dLbl>
            <c:dLbl>
              <c:idx val="7"/>
              <c:layout>
                <c:manualLayout>
                  <c:x val="-2.2773256773669961E-18"/>
                  <c:y val="-5.9558330428366724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it-IT"/>
                </a:p>
              </c:txPr>
              <c:dLblPos val="bestFit"/>
              <c:showLegendKey val="0"/>
              <c:showVal val="0"/>
              <c:showCatName val="1"/>
              <c:showSerName val="0"/>
              <c:showPercent val="1"/>
              <c:showBubbleSize val="0"/>
              <c:extLst>
                <c:ext xmlns:c15="http://schemas.microsoft.com/office/drawing/2012/chart" uri="{CE6537A1-D6FC-4f65-9D91-7224C49458BB}">
                  <c15:layout>
                    <c:manualLayout>
                      <c:w val="0.26482547339447765"/>
                      <c:h val="0.15729370698239356"/>
                    </c:manualLayout>
                  </c15:layout>
                </c:ext>
                <c:ext xmlns:c16="http://schemas.microsoft.com/office/drawing/2014/chart" uri="{C3380CC4-5D6E-409C-BE32-E72D297353CC}">
                  <c16:uniqueId val="{0000000F-845A-4D4B-8927-61EB17FEB07E}"/>
                </c:ext>
              </c:extLst>
            </c:dLbl>
            <c:dLbl>
              <c:idx val="8"/>
              <c:tx>
                <c:rich>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latin typeface="+mn-lt"/>
                        <a:ea typeface="+mn-ea"/>
                        <a:cs typeface="+mn-cs"/>
                      </a:defRPr>
                    </a:pPr>
                    <a:fld id="{383C5BBF-9FB4-487C-93A3-AEBC46B87CF8}" type="CATEGORYNAME">
                      <a:rPr lang="en-US" sz="900"/>
                      <a:pPr>
                        <a:defRPr>
                          <a:solidFill>
                            <a:schemeClr val="accent1"/>
                          </a:solidFill>
                        </a:defRPr>
                      </a:pPr>
                      <a:t>[NOME CATEGORIA]</a:t>
                    </a:fld>
                    <a:r>
                      <a:rPr lang="en-US" baseline="0"/>
                      <a:t>
</a:t>
                    </a:r>
                    <a:fld id="{0E76CE44-02FA-451C-B82B-7F79E3782EB0}" type="PERCENTAGE">
                      <a:rPr lang="en-US" baseline="0"/>
                      <a:pPr>
                        <a:defRPr>
                          <a:solidFill>
                            <a:schemeClr val="accent1"/>
                          </a:solidFill>
                        </a:defRPr>
                      </a:pPr>
                      <a:t>[PERCENTUALE]</a:t>
                    </a:fld>
                    <a:endParaRPr lang="en-US" baseline="0"/>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latin typeface="+mn-lt"/>
                      <a:ea typeface="+mn-ea"/>
                      <a:cs typeface="+mn-cs"/>
                    </a:defRPr>
                  </a:pPr>
                  <a:endParaRPr lang="it-IT"/>
                </a:p>
              </c:txPr>
              <c:dLblPos val="outEnd"/>
              <c:showLegendKey val="0"/>
              <c:showVal val="0"/>
              <c:showCatName val="1"/>
              <c:showSerName val="0"/>
              <c:showPercent val="1"/>
              <c:showBubbleSize val="0"/>
              <c:extLst>
                <c:ext xmlns:c15="http://schemas.microsoft.com/office/drawing/2012/chart" uri="{CE6537A1-D6FC-4f65-9D91-7224C49458BB}">
                  <c15:layout>
                    <c:manualLayout>
                      <c:w val="0.32071417549594561"/>
                      <c:h val="0.12634307161537511"/>
                    </c:manualLayout>
                  </c15:layout>
                  <c15:dlblFieldTable/>
                  <c15:showDataLabelsRange val="0"/>
                </c:ext>
                <c:ext xmlns:c16="http://schemas.microsoft.com/office/drawing/2014/chart" uri="{C3380CC4-5D6E-409C-BE32-E72D297353CC}">
                  <c16:uniqueId val="{00000011-845A-4D4B-8927-61EB17FEB07E}"/>
                </c:ext>
              </c:extLst>
            </c:dLbl>
            <c:dLbl>
              <c:idx val="9"/>
              <c:layout>
                <c:manualLayout>
                  <c:x val="9.9375359355384127E-4"/>
                  <c:y val="-4.9631942023638909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4">
                          <a:lumMod val="60000"/>
                        </a:schemeClr>
                      </a:solidFill>
                      <a:latin typeface="+mn-lt"/>
                      <a:ea typeface="+mn-ea"/>
                      <a:cs typeface="+mn-cs"/>
                    </a:defRPr>
                  </a:pPr>
                  <a:endParaRPr lang="it-IT"/>
                </a:p>
              </c:txPr>
              <c:dLblPos val="bestFit"/>
              <c:showLegendKey val="0"/>
              <c:showVal val="0"/>
              <c:showCatName val="1"/>
              <c:showSerName val="0"/>
              <c:showPercent val="1"/>
              <c:showBubbleSize val="0"/>
              <c:extLst>
                <c:ext xmlns:c15="http://schemas.microsoft.com/office/drawing/2012/chart" uri="{CE6537A1-D6FC-4f65-9D91-7224C49458BB}">
                  <c15:layout>
                    <c:manualLayout>
                      <c:w val="0.3098722455419588"/>
                      <c:h val="0.12155870872537357"/>
                    </c:manualLayout>
                  </c15:layout>
                </c:ext>
                <c:ext xmlns:c16="http://schemas.microsoft.com/office/drawing/2014/chart" uri="{C3380CC4-5D6E-409C-BE32-E72D297353CC}">
                  <c16:uniqueId val="{00000013-845A-4D4B-8927-61EB17FEB07E}"/>
                </c:ext>
              </c:extLst>
            </c:dLbl>
            <c:dLbl>
              <c:idx val="1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60000"/>
                        </a:schemeClr>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15-845A-4D4B-8927-61EB17FEB07E}"/>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'[TABELLA 1_24.xlsx]ORGANIZZATORI1'!$AM$66:$AM$76</c:f>
              <c:strCache>
                <c:ptCount val="11"/>
                <c:pt idx="0">
                  <c:v>IEG - RIMINIFIERA</c:v>
                </c:pt>
                <c:pt idx="1">
                  <c:v>GRUPPO BOLOGNAFIERE</c:v>
                </c:pt>
                <c:pt idx="2">
                  <c:v>FIERE DI PARMA SPA</c:v>
                </c:pt>
                <c:pt idx="3">
                  <c:v>EDI.CER. SPA</c:v>
                </c:pt>
                <c:pt idx="4">
                  <c:v>PROMOTEC SRL</c:v>
                </c:pt>
                <c:pt idx="5">
                  <c:v>SENAF SRL</c:v>
                </c:pt>
                <c:pt idx="6">
                  <c:v>KOELN PARMA EXHIBITION SRL</c:v>
                </c:pt>
                <c:pt idx="7">
                  <c:v>MESSE FRANKFURT ITALIA SRL</c:v>
                </c:pt>
                <c:pt idx="8">
                  <c:v>MEDIAPOINT &amp; COMMUNICATIONS SRL</c:v>
                </c:pt>
                <c:pt idx="9">
                  <c:v>COMUNE DI PORTOMAGGIORE</c:v>
                </c:pt>
                <c:pt idx="10">
                  <c:v>ALTRI</c:v>
                </c:pt>
              </c:strCache>
            </c:strRef>
          </c:cat>
          <c:val>
            <c:numRef>
              <c:f>'[TABELLA 1_24.xlsx]ORGANIZZATORI1'!$AN$66:$AN$76</c:f>
              <c:numCache>
                <c:formatCode>0.0%</c:formatCode>
                <c:ptCount val="11"/>
                <c:pt idx="0">
                  <c:v>0.20958580441325364</c:v>
                </c:pt>
                <c:pt idx="1">
                  <c:v>0.20464351746774317</c:v>
                </c:pt>
                <c:pt idx="2">
                  <c:v>9.3725256882508032E-2</c:v>
                </c:pt>
                <c:pt idx="3">
                  <c:v>7.678242253060541E-2</c:v>
                </c:pt>
                <c:pt idx="4">
                  <c:v>6.3623925599888081E-2</c:v>
                </c:pt>
                <c:pt idx="5">
                  <c:v>4.8273542128754648E-2</c:v>
                </c:pt>
                <c:pt idx="6">
                  <c:v>3.0709739052542824E-2</c:v>
                </c:pt>
                <c:pt idx="7">
                  <c:v>2.7189082980257618E-2</c:v>
                </c:pt>
                <c:pt idx="8">
                  <c:v>2.3737512157097271E-2</c:v>
                </c:pt>
                <c:pt idx="9">
                  <c:v>2.3335561616734436E-2</c:v>
                </c:pt>
                <c:pt idx="10">
                  <c:v>0.19800000000000001</c:v>
                </c:pt>
              </c:numCache>
            </c:numRef>
          </c:val>
          <c:extLst>
            <c:ext xmlns:c16="http://schemas.microsoft.com/office/drawing/2014/chart" uri="{C3380CC4-5D6E-409C-BE32-E72D297353CC}">
              <c16:uniqueId val="{00000016-845A-4D4B-8927-61EB17FEB07E}"/>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r>
              <a:rPr lang="it-IT"/>
              <a:t>TIPOLOGIA</a:t>
            </a:r>
            <a:r>
              <a:rPr lang="it-IT" baseline="0"/>
              <a:t> DI ORGANIZZATORI</a:t>
            </a:r>
            <a:endParaRPr lang="it-IT"/>
          </a:p>
        </c:rich>
      </c:tx>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it-IT"/>
        </a:p>
      </c:txPr>
    </c:title>
    <c:autoTitleDeleted val="0"/>
    <c:plotArea>
      <c:layout>
        <c:manualLayout>
          <c:layoutTarget val="inner"/>
          <c:xMode val="edge"/>
          <c:yMode val="edge"/>
          <c:x val="2.0965691454357151E-2"/>
          <c:y val="0.17180712769980055"/>
          <c:w val="0.95806861709128566"/>
          <c:h val="0.68490777856122986"/>
        </c:manualLayout>
      </c:layout>
      <c:barChart>
        <c:barDir val="col"/>
        <c:grouping val="clustered"/>
        <c:varyColors val="0"/>
        <c:ser>
          <c:idx val="0"/>
          <c:order val="0"/>
          <c:tx>
            <c:strRef>
              <c:f>'[TABELLA 1_24.xlsx]TIP_ORG'!$N$4</c:f>
              <c:strCache>
                <c:ptCount val="1"/>
                <c:pt idx="0">
                  <c:v>2016</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it-IT"/>
                </a:p>
              </c:txPr>
              <c:dLblPos val="outEnd"/>
              <c:showLegendKey val="0"/>
              <c:showVal val="1"/>
              <c:showCatName val="0"/>
              <c:showSerName val="0"/>
              <c:showPercent val="0"/>
              <c:showBubbleSize val="0"/>
              <c:extLst>
                <c:ext xmlns:c16="http://schemas.microsoft.com/office/drawing/2014/chart" uri="{C3380CC4-5D6E-409C-BE32-E72D297353CC}">
                  <c16:uniqueId val="{00000000-63DC-4CD6-B9DC-C459E05149E1}"/>
                </c:ext>
              </c:extLst>
            </c:dLbl>
            <c:dLbl>
              <c:idx val="1"/>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it-IT"/>
                </a:p>
              </c:txPr>
              <c:dLblPos val="outEnd"/>
              <c:showLegendKey val="0"/>
              <c:showVal val="1"/>
              <c:showCatName val="0"/>
              <c:showSerName val="0"/>
              <c:showPercent val="0"/>
              <c:showBubbleSize val="0"/>
              <c:extLst>
                <c:ext xmlns:c16="http://schemas.microsoft.com/office/drawing/2014/chart" uri="{C3380CC4-5D6E-409C-BE32-E72D297353CC}">
                  <c16:uniqueId val="{00000001-63DC-4CD6-B9DC-C459E05149E1}"/>
                </c:ext>
              </c:extLst>
            </c:dLbl>
            <c:dLbl>
              <c:idx val="2"/>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it-IT"/>
                </a:p>
              </c:txPr>
              <c:dLblPos val="outEnd"/>
              <c:showLegendKey val="0"/>
              <c:showVal val="1"/>
              <c:showCatName val="0"/>
              <c:showSerName val="0"/>
              <c:showPercent val="0"/>
              <c:showBubbleSize val="0"/>
              <c:extLst>
                <c:ext xmlns:c16="http://schemas.microsoft.com/office/drawing/2014/chart" uri="{C3380CC4-5D6E-409C-BE32-E72D297353CC}">
                  <c16:uniqueId val="{00000002-63DC-4CD6-B9DC-C459E05149E1}"/>
                </c:ext>
              </c:extLst>
            </c:dLbl>
            <c:dLbl>
              <c:idx val="3"/>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it-IT"/>
                </a:p>
              </c:txPr>
              <c:dLblPos val="outEnd"/>
              <c:showLegendKey val="0"/>
              <c:showVal val="1"/>
              <c:showCatName val="0"/>
              <c:showSerName val="0"/>
              <c:showPercent val="0"/>
              <c:showBubbleSize val="0"/>
              <c:extLst>
                <c:ext xmlns:c16="http://schemas.microsoft.com/office/drawing/2014/chart" uri="{C3380CC4-5D6E-409C-BE32-E72D297353CC}">
                  <c16:uniqueId val="{00000003-63DC-4CD6-B9DC-C459E05149E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1_24.xlsx]TIP_ORG'!$M$5:$M$8</c:f>
              <c:strCache>
                <c:ptCount val="4"/>
                <c:pt idx="0">
                  <c:v>QUARTIERI</c:v>
                </c:pt>
                <c:pt idx="1">
                  <c:v>ASSOCIAZIONI</c:v>
                </c:pt>
                <c:pt idx="2">
                  <c:v>ENTE LOCALE-PRO LOCO</c:v>
                </c:pt>
                <c:pt idx="3">
                  <c:v>PRIVATI </c:v>
                </c:pt>
              </c:strCache>
            </c:strRef>
          </c:cat>
          <c:val>
            <c:numRef>
              <c:f>'[TABELLA 1_24.xlsx]TIP_ORG'!$N$5:$N$8</c:f>
              <c:numCache>
                <c:formatCode>0.0%</c:formatCode>
                <c:ptCount val="4"/>
                <c:pt idx="0">
                  <c:v>0.56572243192748617</c:v>
                </c:pt>
                <c:pt idx="1">
                  <c:v>0.12912716052773085</c:v>
                </c:pt>
                <c:pt idx="2">
                  <c:v>3.9239639521523553E-2</c:v>
                </c:pt>
                <c:pt idx="3">
                  <c:v>0.26591090090385383</c:v>
                </c:pt>
              </c:numCache>
            </c:numRef>
          </c:val>
          <c:extLst>
            <c:ext xmlns:c16="http://schemas.microsoft.com/office/drawing/2014/chart" uri="{C3380CC4-5D6E-409C-BE32-E72D297353CC}">
              <c16:uniqueId val="{00000004-63DC-4CD6-B9DC-C459E05149E1}"/>
            </c:ext>
          </c:extLst>
        </c:ser>
        <c:ser>
          <c:idx val="1"/>
          <c:order val="1"/>
          <c:tx>
            <c:strRef>
              <c:f>'[TABELLA 1_24.xlsx]TIP_ORG'!$O$4</c:f>
              <c:strCache>
                <c:ptCount val="1"/>
                <c:pt idx="0">
                  <c:v>2017</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1_24.xlsx]TIP_ORG'!$M$5:$M$8</c:f>
              <c:strCache>
                <c:ptCount val="4"/>
                <c:pt idx="0">
                  <c:v>QUARTIERI</c:v>
                </c:pt>
                <c:pt idx="1">
                  <c:v>ASSOCIAZIONI</c:v>
                </c:pt>
                <c:pt idx="2">
                  <c:v>ENTE LOCALE-PRO LOCO</c:v>
                </c:pt>
                <c:pt idx="3">
                  <c:v>PRIVATI </c:v>
                </c:pt>
              </c:strCache>
            </c:strRef>
          </c:cat>
          <c:val>
            <c:numRef>
              <c:f>'[TABELLA 1_24.xlsx]TIP_ORG'!$O$5:$O$8</c:f>
              <c:numCache>
                <c:formatCode>General</c:formatCode>
                <c:ptCount val="4"/>
                <c:pt idx="0" formatCode="0.0%">
                  <c:v>0.58361142708539904</c:v>
                </c:pt>
                <c:pt idx="2" formatCode="0.0%">
                  <c:v>4.4213118005171172E-2</c:v>
                </c:pt>
                <c:pt idx="3" formatCode="0.0%">
                  <c:v>0.37217540813691996</c:v>
                </c:pt>
              </c:numCache>
            </c:numRef>
          </c:val>
          <c:extLst>
            <c:ext xmlns:c16="http://schemas.microsoft.com/office/drawing/2014/chart" uri="{C3380CC4-5D6E-409C-BE32-E72D297353CC}">
              <c16:uniqueId val="{00000005-63DC-4CD6-B9DC-C459E05149E1}"/>
            </c:ext>
          </c:extLst>
        </c:ser>
        <c:ser>
          <c:idx val="2"/>
          <c:order val="2"/>
          <c:tx>
            <c:strRef>
              <c:f>'[TABELLA 1_24.xlsx]TIP_ORG'!$P$4</c:f>
              <c:strCache>
                <c:ptCount val="1"/>
                <c:pt idx="0">
                  <c:v>2018</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1_24.xlsx]TIP_ORG'!$M$5:$M$8</c:f>
              <c:strCache>
                <c:ptCount val="4"/>
                <c:pt idx="0">
                  <c:v>QUARTIERI</c:v>
                </c:pt>
                <c:pt idx="1">
                  <c:v>ASSOCIAZIONI</c:v>
                </c:pt>
                <c:pt idx="2">
                  <c:v>ENTE LOCALE-PRO LOCO</c:v>
                </c:pt>
                <c:pt idx="3">
                  <c:v>PRIVATI </c:v>
                </c:pt>
              </c:strCache>
            </c:strRef>
          </c:cat>
          <c:val>
            <c:numRef>
              <c:f>'[TABELLA 1_24.xlsx]TIP_ORG'!$P$5:$P$8</c:f>
              <c:numCache>
                <c:formatCode>0.0%</c:formatCode>
                <c:ptCount val="4"/>
                <c:pt idx="0">
                  <c:v>0.57092980265784377</c:v>
                </c:pt>
                <c:pt idx="1">
                  <c:v>0.10982890673609534</c:v>
                </c:pt>
                <c:pt idx="2">
                  <c:v>3.7090291434843804E-2</c:v>
                </c:pt>
                <c:pt idx="3">
                  <c:v>0.28215181893674773</c:v>
                </c:pt>
              </c:numCache>
            </c:numRef>
          </c:val>
          <c:extLst>
            <c:ext xmlns:c16="http://schemas.microsoft.com/office/drawing/2014/chart" uri="{C3380CC4-5D6E-409C-BE32-E72D297353CC}">
              <c16:uniqueId val="{00000006-63DC-4CD6-B9DC-C459E05149E1}"/>
            </c:ext>
          </c:extLst>
        </c:ser>
        <c:ser>
          <c:idx val="3"/>
          <c:order val="3"/>
          <c:tx>
            <c:strRef>
              <c:f>'[TABELLA 1_24.xlsx]TIP_ORG'!$Q$4</c:f>
              <c:strCache>
                <c:ptCount val="1"/>
                <c:pt idx="0">
                  <c:v>2019</c:v>
                </c:pt>
              </c:strCache>
            </c:strRef>
          </c:tx>
          <c:spPr>
            <a:solidFill>
              <a:srgbClr val="EE2D00"/>
            </a:soli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1_24.xlsx]TIP_ORG'!$M$5:$M$8</c:f>
              <c:strCache>
                <c:ptCount val="4"/>
                <c:pt idx="0">
                  <c:v>QUARTIERI</c:v>
                </c:pt>
                <c:pt idx="1">
                  <c:v>ASSOCIAZIONI</c:v>
                </c:pt>
                <c:pt idx="2">
                  <c:v>ENTE LOCALE-PRO LOCO</c:v>
                </c:pt>
                <c:pt idx="3">
                  <c:v>PRIVATI </c:v>
                </c:pt>
              </c:strCache>
            </c:strRef>
          </c:cat>
          <c:val>
            <c:numRef>
              <c:f>'[TABELLA 1_24.xlsx]TIP_ORG'!$Q$5:$Q$8</c:f>
              <c:numCache>
                <c:formatCode>0.0%</c:formatCode>
                <c:ptCount val="4"/>
                <c:pt idx="0">
                  <c:v>0.55463646852930493</c:v>
                </c:pt>
                <c:pt idx="1">
                  <c:v>1.5294756387422505E-2</c:v>
                </c:pt>
                <c:pt idx="2">
                  <c:v>2.8539385576789023E-2</c:v>
                </c:pt>
                <c:pt idx="3">
                  <c:v>0.40152938950648359</c:v>
                </c:pt>
              </c:numCache>
            </c:numRef>
          </c:val>
          <c:extLst>
            <c:ext xmlns:c16="http://schemas.microsoft.com/office/drawing/2014/chart" uri="{C3380CC4-5D6E-409C-BE32-E72D297353CC}">
              <c16:uniqueId val="{00000007-63DC-4CD6-B9DC-C459E05149E1}"/>
            </c:ext>
          </c:extLst>
        </c:ser>
        <c:dLbls>
          <c:showLegendKey val="0"/>
          <c:showVal val="1"/>
          <c:showCatName val="0"/>
          <c:showSerName val="0"/>
          <c:showPercent val="0"/>
          <c:showBubbleSize val="0"/>
        </c:dLbls>
        <c:gapWidth val="62"/>
        <c:axId val="153330048"/>
        <c:axId val="153331584"/>
      </c:barChart>
      <c:catAx>
        <c:axId val="153330048"/>
        <c:scaling>
          <c:orientation val="minMax"/>
        </c:scaling>
        <c:delete val="0"/>
        <c:axPos val="b"/>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it-IT"/>
          </a:p>
        </c:txPr>
        <c:crossAx val="153331584"/>
        <c:crosses val="autoZero"/>
        <c:auto val="1"/>
        <c:lblAlgn val="ctr"/>
        <c:lblOffset val="100"/>
        <c:noMultiLvlLbl val="0"/>
      </c:catAx>
      <c:valAx>
        <c:axId val="153331584"/>
        <c:scaling>
          <c:orientation val="minMax"/>
        </c:scaling>
        <c:delete val="1"/>
        <c:axPos val="l"/>
        <c:numFmt formatCode="0.0%" sourceLinked="1"/>
        <c:majorTickMark val="out"/>
        <c:minorTickMark val="none"/>
        <c:tickLblPos val="none"/>
        <c:crossAx val="153330048"/>
        <c:crosses val="autoZero"/>
        <c:crossBetween val="between"/>
      </c:valAx>
      <c:spPr>
        <a:noFill/>
        <a:ln>
          <a:noFill/>
        </a:ln>
        <a:effectLst/>
      </c:spPr>
    </c:plotArea>
    <c:legend>
      <c:legendPos val="t"/>
      <c:layout>
        <c:manualLayout>
          <c:xMode val="edge"/>
          <c:yMode val="edge"/>
          <c:x val="0.29695838392788404"/>
          <c:y val="0.15958513557586942"/>
          <c:w val="0.40035556131849437"/>
          <c:h val="0.12201912088851849"/>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it-IT"/>
        </a:p>
      </c:txPr>
    </c:legend>
    <c:plotVisOnly val="1"/>
    <c:dispBlanksAs val="gap"/>
    <c:showDLblsOverMax val="0"/>
  </c:chart>
  <c:spPr>
    <a:noFill/>
    <a:ln w="6350" cap="flat" cmpd="sng" algn="ctr">
      <a:noFill/>
      <a:prstDash val="solid"/>
      <a:miter lim="800000"/>
    </a:ln>
    <a:effectLst/>
  </c:spPr>
  <c:txPr>
    <a:bodyPr/>
    <a:lstStyle/>
    <a:p>
      <a:pPr>
        <a:defRPr>
          <a:solidFill>
            <a:sysClr val="windowText" lastClr="000000"/>
          </a:solidFill>
        </a:defRPr>
      </a:pPr>
      <a:endParaRPr lang="it-IT"/>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r>
              <a:rPr lang="it-IT" sz="1050" dirty="0"/>
              <a:t>AREA LOCATA PER CONDUTTORE DELL'ATTIVITA'  PRINCIPALI CENTRI</a:t>
            </a:r>
          </a:p>
        </c:rich>
      </c:tx>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30173823853675286"/>
          <c:y val="0.1044679259652129"/>
          <c:w val="0.66438937989119629"/>
          <c:h val="0.83799186639709444"/>
        </c:manualLayout>
      </c:layout>
      <c:barChart>
        <c:barDir val="bar"/>
        <c:grouping val="percentStacked"/>
        <c:varyColors val="0"/>
        <c:ser>
          <c:idx val="0"/>
          <c:order val="0"/>
          <c:tx>
            <c:strRef>
              <c:f>'[TABELLA 1_24.xlsx]ORGANIZZATORI_SPECIE'!$B$150</c:f>
              <c:strCache>
                <c:ptCount val="1"/>
                <c:pt idx="0">
                  <c:v>Q.RE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'[TABELLA 1_24.xlsx]ORGANIZZATORI_SPECIE'!$A$151:$A$187</c:f>
              <c:strCache>
                <c:ptCount val="37"/>
                <c:pt idx="0">
                  <c:v>BOLOGNA   2016</c:v>
                </c:pt>
                <c:pt idx="1">
                  <c:v>2017</c:v>
                </c:pt>
                <c:pt idx="2">
                  <c:v>2018</c:v>
                </c:pt>
                <c:pt idx="3">
                  <c:v>2019</c:v>
                </c:pt>
                <c:pt idx="4">
                  <c:v>RIMINI  2016</c:v>
                </c:pt>
                <c:pt idx="5">
                  <c:v>2017</c:v>
                </c:pt>
                <c:pt idx="6">
                  <c:v>2018</c:v>
                </c:pt>
                <c:pt idx="7">
                  <c:v>2019</c:v>
                </c:pt>
                <c:pt idx="8">
                  <c:v>PARMA   2016</c:v>
                </c:pt>
                <c:pt idx="9">
                  <c:v>2017</c:v>
                </c:pt>
                <c:pt idx="10">
                  <c:v>2018</c:v>
                </c:pt>
                <c:pt idx="11">
                  <c:v>2019</c:v>
                </c:pt>
                <c:pt idx="12">
                  <c:v>PIACENZA  2016</c:v>
                </c:pt>
                <c:pt idx="13">
                  <c:v>2017</c:v>
                </c:pt>
                <c:pt idx="14">
                  <c:v>2018</c:v>
                </c:pt>
                <c:pt idx="15">
                  <c:v>2019</c:v>
                </c:pt>
                <c:pt idx="16">
                  <c:v>FORLI'  2016</c:v>
                </c:pt>
                <c:pt idx="17">
                  <c:v>2017</c:v>
                </c:pt>
                <c:pt idx="18">
                  <c:v>2018</c:v>
                </c:pt>
                <c:pt idx="19">
                  <c:v>2019</c:v>
                </c:pt>
                <c:pt idx="20">
                  <c:v>MODENA   2016</c:v>
                </c:pt>
                <c:pt idx="21">
                  <c:v>2017</c:v>
                </c:pt>
                <c:pt idx="22">
                  <c:v>2018</c:v>
                </c:pt>
                <c:pt idx="23">
                  <c:v>2019</c:v>
                </c:pt>
                <c:pt idx="24">
                  <c:v>FERRARA  2016</c:v>
                </c:pt>
                <c:pt idx="25">
                  <c:v>2017</c:v>
                </c:pt>
                <c:pt idx="26">
                  <c:v>2018</c:v>
                </c:pt>
                <c:pt idx="27">
                  <c:v>2019</c:v>
                </c:pt>
                <c:pt idx="28">
                  <c:v>FAENZA   2016  </c:v>
                </c:pt>
                <c:pt idx="29">
                  <c:v>2017</c:v>
                </c:pt>
                <c:pt idx="30">
                  <c:v>2018</c:v>
                </c:pt>
                <c:pt idx="31">
                  <c:v>2019</c:v>
                </c:pt>
                <c:pt idx="32">
                  <c:v>RAVENNA  2017</c:v>
                </c:pt>
                <c:pt idx="33">
                  <c:v>2019</c:v>
                </c:pt>
                <c:pt idx="34">
                  <c:v>CESENA  2017</c:v>
                </c:pt>
                <c:pt idx="35">
                  <c:v>2018</c:v>
                </c:pt>
                <c:pt idx="36">
                  <c:v>2019</c:v>
                </c:pt>
              </c:strCache>
            </c:strRef>
          </c:cat>
          <c:val>
            <c:numRef>
              <c:f>'[TABELLA 1_24.xlsx]ORGANIZZATORI_SPECIE'!$B$151:$B$187</c:f>
              <c:numCache>
                <c:formatCode>0%</c:formatCode>
                <c:ptCount val="37"/>
                <c:pt idx="0">
                  <c:v>0.4496893932808681</c:v>
                </c:pt>
                <c:pt idx="1">
                  <c:v>0.53934466538642167</c:v>
                </c:pt>
                <c:pt idx="2">
                  <c:v>0.40830759697360397</c:v>
                </c:pt>
                <c:pt idx="3">
                  <c:v>0.44783022311038251</c:v>
                </c:pt>
                <c:pt idx="4">
                  <c:v>0.89881939899443442</c:v>
                </c:pt>
                <c:pt idx="5">
                  <c:v>0.89798768774549764</c:v>
                </c:pt>
                <c:pt idx="6">
                  <c:v>0.90570920265243404</c:v>
                </c:pt>
                <c:pt idx="7">
                  <c:v>0.9706835252108601</c:v>
                </c:pt>
                <c:pt idx="8">
                  <c:v>0.62648427620049729</c:v>
                </c:pt>
                <c:pt idx="9">
                  <c:v>0.48539156295552932</c:v>
                </c:pt>
                <c:pt idx="10">
                  <c:v>0.67500722187292905</c:v>
                </c:pt>
                <c:pt idx="11">
                  <c:v>0.46886629462112667</c:v>
                </c:pt>
                <c:pt idx="12">
                  <c:v>0.8387746876259573</c:v>
                </c:pt>
                <c:pt idx="13">
                  <c:v>0.41788917763433647</c:v>
                </c:pt>
                <c:pt idx="14">
                  <c:v>0.82421469275468096</c:v>
                </c:pt>
                <c:pt idx="15">
                  <c:v>0.35280488064111559</c:v>
                </c:pt>
                <c:pt idx="17">
                  <c:v>0.34471876383089267</c:v>
                </c:pt>
                <c:pt idx="18">
                  <c:v>0.32942516732330185</c:v>
                </c:pt>
                <c:pt idx="19">
                  <c:v>0.2720657560739756</c:v>
                </c:pt>
                <c:pt idx="20">
                  <c:v>0.8497701483269402</c:v>
                </c:pt>
                <c:pt idx="21">
                  <c:v>0.77774890424960585</c:v>
                </c:pt>
                <c:pt idx="22">
                  <c:v>0.90064264402111549</c:v>
                </c:pt>
                <c:pt idx="23">
                  <c:v>0.92057188244638599</c:v>
                </c:pt>
                <c:pt idx="24">
                  <c:v>1</c:v>
                </c:pt>
                <c:pt idx="25">
                  <c:v>0.69992538108943614</c:v>
                </c:pt>
                <c:pt idx="27">
                  <c:v>0.69892836999435981</c:v>
                </c:pt>
                <c:pt idx="34">
                  <c:v>1</c:v>
                </c:pt>
                <c:pt idx="35">
                  <c:v>0.49464536216512128</c:v>
                </c:pt>
                <c:pt idx="36">
                  <c:v>1</c:v>
                </c:pt>
              </c:numCache>
            </c:numRef>
          </c:val>
          <c:extLst>
            <c:ext xmlns:c16="http://schemas.microsoft.com/office/drawing/2014/chart" uri="{C3380CC4-5D6E-409C-BE32-E72D297353CC}">
              <c16:uniqueId val="{00000000-E693-4901-961D-46ED3D60CF2E}"/>
            </c:ext>
          </c:extLst>
        </c:ser>
        <c:ser>
          <c:idx val="1"/>
          <c:order val="1"/>
          <c:tx>
            <c:strRef>
              <c:f>'[TABELLA 1_24.xlsx]ORGANIZZATORI_SPECIE'!$C$150</c:f>
              <c:strCache>
                <c:ptCount val="1"/>
                <c:pt idx="0">
                  <c:v>TERZI</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'[TABELLA 1_24.xlsx]ORGANIZZATORI_SPECIE'!$A$151:$A$187</c:f>
              <c:strCache>
                <c:ptCount val="37"/>
                <c:pt idx="0">
                  <c:v>BOLOGNA   2016</c:v>
                </c:pt>
                <c:pt idx="1">
                  <c:v>2017</c:v>
                </c:pt>
                <c:pt idx="2">
                  <c:v>2018</c:v>
                </c:pt>
                <c:pt idx="3">
                  <c:v>2019</c:v>
                </c:pt>
                <c:pt idx="4">
                  <c:v>RIMINI  2016</c:v>
                </c:pt>
                <c:pt idx="5">
                  <c:v>2017</c:v>
                </c:pt>
                <c:pt idx="6">
                  <c:v>2018</c:v>
                </c:pt>
                <c:pt idx="7">
                  <c:v>2019</c:v>
                </c:pt>
                <c:pt idx="8">
                  <c:v>PARMA   2016</c:v>
                </c:pt>
                <c:pt idx="9">
                  <c:v>2017</c:v>
                </c:pt>
                <c:pt idx="10">
                  <c:v>2018</c:v>
                </c:pt>
                <c:pt idx="11">
                  <c:v>2019</c:v>
                </c:pt>
                <c:pt idx="12">
                  <c:v>PIACENZA  2016</c:v>
                </c:pt>
                <c:pt idx="13">
                  <c:v>2017</c:v>
                </c:pt>
                <c:pt idx="14">
                  <c:v>2018</c:v>
                </c:pt>
                <c:pt idx="15">
                  <c:v>2019</c:v>
                </c:pt>
                <c:pt idx="16">
                  <c:v>FORLI'  2016</c:v>
                </c:pt>
                <c:pt idx="17">
                  <c:v>2017</c:v>
                </c:pt>
                <c:pt idx="18">
                  <c:v>2018</c:v>
                </c:pt>
                <c:pt idx="19">
                  <c:v>2019</c:v>
                </c:pt>
                <c:pt idx="20">
                  <c:v>MODENA   2016</c:v>
                </c:pt>
                <c:pt idx="21">
                  <c:v>2017</c:v>
                </c:pt>
                <c:pt idx="22">
                  <c:v>2018</c:v>
                </c:pt>
                <c:pt idx="23">
                  <c:v>2019</c:v>
                </c:pt>
                <c:pt idx="24">
                  <c:v>FERRARA  2016</c:v>
                </c:pt>
                <c:pt idx="25">
                  <c:v>2017</c:v>
                </c:pt>
                <c:pt idx="26">
                  <c:v>2018</c:v>
                </c:pt>
                <c:pt idx="27">
                  <c:v>2019</c:v>
                </c:pt>
                <c:pt idx="28">
                  <c:v>FAENZA   2016  </c:v>
                </c:pt>
                <c:pt idx="29">
                  <c:v>2017</c:v>
                </c:pt>
                <c:pt idx="30">
                  <c:v>2018</c:v>
                </c:pt>
                <c:pt idx="31">
                  <c:v>2019</c:v>
                </c:pt>
                <c:pt idx="32">
                  <c:v>RAVENNA  2017</c:v>
                </c:pt>
                <c:pt idx="33">
                  <c:v>2019</c:v>
                </c:pt>
                <c:pt idx="34">
                  <c:v>CESENA  2017</c:v>
                </c:pt>
                <c:pt idx="35">
                  <c:v>2018</c:v>
                </c:pt>
                <c:pt idx="36">
                  <c:v>2019</c:v>
                </c:pt>
              </c:strCache>
            </c:strRef>
          </c:cat>
          <c:val>
            <c:numRef>
              <c:f>'[TABELLA 1_24.xlsx]ORGANIZZATORI_SPECIE'!$C$151:$C$187</c:f>
              <c:numCache>
                <c:formatCode>0%</c:formatCode>
                <c:ptCount val="37"/>
                <c:pt idx="0">
                  <c:v>0.5503106067191319</c:v>
                </c:pt>
                <c:pt idx="1">
                  <c:v>0.46065705581359895</c:v>
                </c:pt>
                <c:pt idx="2">
                  <c:v>0.58569558134188882</c:v>
                </c:pt>
                <c:pt idx="3">
                  <c:v>0.55216977688961755</c:v>
                </c:pt>
                <c:pt idx="4">
                  <c:v>0.10118161570346469</c:v>
                </c:pt>
                <c:pt idx="5">
                  <c:v>0.10201231225450241</c:v>
                </c:pt>
                <c:pt idx="6">
                  <c:v>9.4290797347565902E-2</c:v>
                </c:pt>
                <c:pt idx="7">
                  <c:v>2.9316474789139936E-2</c:v>
                </c:pt>
                <c:pt idx="8">
                  <c:v>0.37351572379950271</c:v>
                </c:pt>
                <c:pt idx="9">
                  <c:v>0.51460843704447068</c:v>
                </c:pt>
                <c:pt idx="10">
                  <c:v>0.324992778127071</c:v>
                </c:pt>
                <c:pt idx="11">
                  <c:v>0.53113370537887328</c:v>
                </c:pt>
                <c:pt idx="12">
                  <c:v>0.16122531237404272</c:v>
                </c:pt>
                <c:pt idx="13">
                  <c:v>0.58211082236566347</c:v>
                </c:pt>
                <c:pt idx="14">
                  <c:v>0.17578530724531904</c:v>
                </c:pt>
                <c:pt idx="15">
                  <c:v>0.64719511935888441</c:v>
                </c:pt>
                <c:pt idx="16">
                  <c:v>1</c:v>
                </c:pt>
                <c:pt idx="17">
                  <c:v>0.65528123616910727</c:v>
                </c:pt>
                <c:pt idx="18">
                  <c:v>0.67057483267669815</c:v>
                </c:pt>
                <c:pt idx="19">
                  <c:v>0.72793424392602446</c:v>
                </c:pt>
                <c:pt idx="20">
                  <c:v>0.15022985167305977</c:v>
                </c:pt>
                <c:pt idx="21">
                  <c:v>0.22225109575039412</c:v>
                </c:pt>
                <c:pt idx="22">
                  <c:v>9.9357355978884551E-2</c:v>
                </c:pt>
                <c:pt idx="23">
                  <c:v>7.9428117553613981E-2</c:v>
                </c:pt>
                <c:pt idx="25">
                  <c:v>0.30007461891056392</c:v>
                </c:pt>
                <c:pt idx="26">
                  <c:v>1</c:v>
                </c:pt>
                <c:pt idx="27">
                  <c:v>0.30107163000564013</c:v>
                </c:pt>
                <c:pt idx="28">
                  <c:v>1</c:v>
                </c:pt>
                <c:pt idx="29">
                  <c:v>1</c:v>
                </c:pt>
                <c:pt idx="30">
                  <c:v>1</c:v>
                </c:pt>
                <c:pt idx="31">
                  <c:v>1</c:v>
                </c:pt>
                <c:pt idx="32">
                  <c:v>1</c:v>
                </c:pt>
                <c:pt idx="33">
                  <c:v>1</c:v>
                </c:pt>
                <c:pt idx="35">
                  <c:v>0.50535463783487866</c:v>
                </c:pt>
              </c:numCache>
            </c:numRef>
          </c:val>
          <c:extLst>
            <c:ext xmlns:c16="http://schemas.microsoft.com/office/drawing/2014/chart" uri="{C3380CC4-5D6E-409C-BE32-E72D297353CC}">
              <c16:uniqueId val="{00000001-E693-4901-961D-46ED3D60CF2E}"/>
            </c:ext>
          </c:extLst>
        </c:ser>
        <c:dLbls>
          <c:dLblPos val="ctr"/>
          <c:showLegendKey val="0"/>
          <c:showVal val="1"/>
          <c:showCatName val="0"/>
          <c:showSerName val="0"/>
          <c:showPercent val="0"/>
          <c:showBubbleSize val="0"/>
        </c:dLbls>
        <c:gapWidth val="150"/>
        <c:overlap val="100"/>
        <c:axId val="656142352"/>
        <c:axId val="757729168"/>
      </c:barChart>
      <c:catAx>
        <c:axId val="656142352"/>
        <c:scaling>
          <c:orientation val="maxMin"/>
        </c:scaling>
        <c:delete val="0"/>
        <c:axPos val="l"/>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57729168"/>
        <c:crosses val="autoZero"/>
        <c:auto val="1"/>
        <c:lblAlgn val="ctr"/>
        <c:lblOffset val="100"/>
        <c:tickLblSkip val="1"/>
        <c:noMultiLvlLbl val="0"/>
      </c:catAx>
      <c:valAx>
        <c:axId val="757729168"/>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656142352"/>
        <c:crosses val="autoZero"/>
        <c:crossBetween val="between"/>
      </c:valAx>
      <c:spPr>
        <a:noFill/>
        <a:ln>
          <a:noFill/>
        </a:ln>
        <a:effectLst/>
      </c:spPr>
    </c:plotArea>
    <c:legend>
      <c:legendPos val="b"/>
      <c:layout>
        <c:manualLayout>
          <c:xMode val="edge"/>
          <c:yMode val="edge"/>
          <c:x val="0.35442082813714332"/>
          <c:y val="0.94378240911961653"/>
          <c:w val="0.28296062772557917"/>
          <c:h val="5.026079733323264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it-IT" sz="1200" b="1" i="0" u="none" strike="noStrike" baseline="0">
                <a:effectLst/>
              </a:rPr>
              <a:t>QUOTA DI MANIFESTAZIONI INTERNAZIONALI CERTIFICATE PER QUARTIERE FIERISTICO  (ANNI 2016, 2017, 2018, 2019)</a:t>
            </a:r>
            <a:endParaRPr lang="it-IT" sz="1200"/>
          </a:p>
        </c:rich>
      </c:tx>
      <c:layout>
        <c:manualLayout>
          <c:xMode val="edge"/>
          <c:yMode val="edge"/>
          <c:x val="0.11531611816323172"/>
          <c:y val="7.619047619047619E-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3.4262707065973813E-2"/>
          <c:y val="0.28791537644611076"/>
          <c:w val="0.95853074157441265"/>
          <c:h val="0.55501142939110371"/>
        </c:manualLayout>
      </c:layout>
      <c:barChart>
        <c:barDir val="col"/>
        <c:grouping val="clustered"/>
        <c:varyColors val="0"/>
        <c:ser>
          <c:idx val="0"/>
          <c:order val="0"/>
          <c:tx>
            <c:strRef>
              <c:f>'[TABELLA 1_24.xlsx]CERTIFICATI'!$B$14</c:f>
              <c:strCache>
                <c:ptCount val="1"/>
                <c:pt idx="0">
                  <c:v>2016</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'[TABELLA 1_24.xlsx]CERTIFICATI'!$A$15:$A$22</c:f>
              <c:strCache>
                <c:ptCount val="8"/>
                <c:pt idx="0">
                  <c:v>BOLOGNA FIERE SPA</c:v>
                </c:pt>
                <c:pt idx="1">
                  <c:v>RIMINIFIERA</c:v>
                </c:pt>
                <c:pt idx="2">
                  <c:v>FIERE DI PARMA SPA</c:v>
                </c:pt>
                <c:pt idx="3">
                  <c:v>PIACENZA EXPO SPA</c:v>
                </c:pt>
                <c:pt idx="4">
                  <c:v>FERRARA FIERE CONGRESSI</c:v>
                </c:pt>
                <c:pt idx="5">
                  <c:v>CESENA FIERA SPA</c:v>
                </c:pt>
                <c:pt idx="6">
                  <c:v>FIERA DI FORLI'</c:v>
                </c:pt>
                <c:pt idx="7">
                  <c:v>PALA DE ANDRE' - RAVENNA</c:v>
                </c:pt>
              </c:strCache>
            </c:strRef>
          </c:cat>
          <c:val>
            <c:numRef>
              <c:f>'[TABELLA 1_24.xlsx]CERTIFICATI'!$B$15:$B$22</c:f>
              <c:numCache>
                <c:formatCode>0%</c:formatCode>
                <c:ptCount val="8"/>
                <c:pt idx="0">
                  <c:v>0.72222222222222221</c:v>
                </c:pt>
                <c:pt idx="1">
                  <c:v>0.6875</c:v>
                </c:pt>
                <c:pt idx="2">
                  <c:v>0.44444444444444442</c:v>
                </c:pt>
                <c:pt idx="3">
                  <c:v>0.75</c:v>
                </c:pt>
                <c:pt idx="4">
                  <c:v>1</c:v>
                </c:pt>
              </c:numCache>
            </c:numRef>
          </c:val>
          <c:extLst>
            <c:ext xmlns:c16="http://schemas.microsoft.com/office/drawing/2014/chart" uri="{C3380CC4-5D6E-409C-BE32-E72D297353CC}">
              <c16:uniqueId val="{00000000-A44D-4A8D-8BEF-4B7077D40AC5}"/>
            </c:ext>
          </c:extLst>
        </c:ser>
        <c:ser>
          <c:idx val="1"/>
          <c:order val="1"/>
          <c:tx>
            <c:strRef>
              <c:f>'[TABELLA 1_24.xlsx]CERTIFICATI'!$C$14</c:f>
              <c:strCache>
                <c:ptCount val="1"/>
                <c:pt idx="0">
                  <c:v>2017</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'[TABELLA 1_24.xlsx]CERTIFICATI'!$A$15:$A$22</c:f>
              <c:strCache>
                <c:ptCount val="8"/>
                <c:pt idx="0">
                  <c:v>BOLOGNA FIERE SPA</c:v>
                </c:pt>
                <c:pt idx="1">
                  <c:v>RIMINIFIERA</c:v>
                </c:pt>
                <c:pt idx="2">
                  <c:v>FIERE DI PARMA SPA</c:v>
                </c:pt>
                <c:pt idx="3">
                  <c:v>PIACENZA EXPO SPA</c:v>
                </c:pt>
                <c:pt idx="4">
                  <c:v>FERRARA FIERE CONGRESSI</c:v>
                </c:pt>
                <c:pt idx="5">
                  <c:v>CESENA FIERA SPA</c:v>
                </c:pt>
                <c:pt idx="6">
                  <c:v>FIERA DI FORLI'</c:v>
                </c:pt>
                <c:pt idx="7">
                  <c:v>PALA DE ANDRE' - RAVENNA</c:v>
                </c:pt>
              </c:strCache>
            </c:strRef>
          </c:cat>
          <c:val>
            <c:numRef>
              <c:f>'[TABELLA 1_24.xlsx]CERTIFICATI'!$C$15:$C$22</c:f>
              <c:numCache>
                <c:formatCode>0%</c:formatCode>
                <c:ptCount val="8"/>
                <c:pt idx="0">
                  <c:v>0.76923076923076927</c:v>
                </c:pt>
                <c:pt idx="1">
                  <c:v>0.73333333333333328</c:v>
                </c:pt>
                <c:pt idx="2">
                  <c:v>0.5</c:v>
                </c:pt>
                <c:pt idx="3">
                  <c:v>0.5</c:v>
                </c:pt>
                <c:pt idx="4">
                  <c:v>1</c:v>
                </c:pt>
                <c:pt idx="6">
                  <c:v>1</c:v>
                </c:pt>
              </c:numCache>
            </c:numRef>
          </c:val>
          <c:extLst>
            <c:ext xmlns:c16="http://schemas.microsoft.com/office/drawing/2014/chart" uri="{C3380CC4-5D6E-409C-BE32-E72D297353CC}">
              <c16:uniqueId val="{00000001-A44D-4A8D-8BEF-4B7077D40AC5}"/>
            </c:ext>
          </c:extLst>
        </c:ser>
        <c:ser>
          <c:idx val="2"/>
          <c:order val="2"/>
          <c:tx>
            <c:strRef>
              <c:f>'[TABELLA 1_24.xlsx]CERTIFICATI'!$D$14</c:f>
              <c:strCache>
                <c:ptCount val="1"/>
                <c:pt idx="0">
                  <c:v>2018</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'[TABELLA 1_24.xlsx]CERTIFICATI'!$A$15:$A$22</c:f>
              <c:strCache>
                <c:ptCount val="8"/>
                <c:pt idx="0">
                  <c:v>BOLOGNA FIERE SPA</c:v>
                </c:pt>
                <c:pt idx="1">
                  <c:v>RIMINIFIERA</c:v>
                </c:pt>
                <c:pt idx="2">
                  <c:v>FIERE DI PARMA SPA</c:v>
                </c:pt>
                <c:pt idx="3">
                  <c:v>PIACENZA EXPO SPA</c:v>
                </c:pt>
                <c:pt idx="4">
                  <c:v>FERRARA FIERE CONGRESSI</c:v>
                </c:pt>
                <c:pt idx="5">
                  <c:v>CESENA FIERA SPA</c:v>
                </c:pt>
                <c:pt idx="6">
                  <c:v>FIERA DI FORLI'</c:v>
                </c:pt>
                <c:pt idx="7">
                  <c:v>PALA DE ANDRE' - RAVENNA</c:v>
                </c:pt>
              </c:strCache>
            </c:strRef>
          </c:cat>
          <c:val>
            <c:numRef>
              <c:f>'[TABELLA 1_24.xlsx]CERTIFICATI'!$D$15:$D$22</c:f>
              <c:numCache>
                <c:formatCode>0%</c:formatCode>
                <c:ptCount val="8"/>
                <c:pt idx="0">
                  <c:v>0.7857142857142857</c:v>
                </c:pt>
                <c:pt idx="1">
                  <c:v>0.70588235294117652</c:v>
                </c:pt>
                <c:pt idx="2">
                  <c:v>0.2857142857142857</c:v>
                </c:pt>
                <c:pt idx="3">
                  <c:v>1</c:v>
                </c:pt>
                <c:pt idx="4">
                  <c:v>1</c:v>
                </c:pt>
                <c:pt idx="5">
                  <c:v>1</c:v>
                </c:pt>
              </c:numCache>
            </c:numRef>
          </c:val>
          <c:extLst>
            <c:ext xmlns:c16="http://schemas.microsoft.com/office/drawing/2014/chart" uri="{C3380CC4-5D6E-409C-BE32-E72D297353CC}">
              <c16:uniqueId val="{00000002-A44D-4A8D-8BEF-4B7077D40AC5}"/>
            </c:ext>
          </c:extLst>
        </c:ser>
        <c:ser>
          <c:idx val="3"/>
          <c:order val="3"/>
          <c:tx>
            <c:strRef>
              <c:f>'[TABELLA 1_24.xlsx]CERTIFICATI'!$E$14</c:f>
              <c:strCache>
                <c:ptCount val="1"/>
                <c:pt idx="0">
                  <c:v>2019</c:v>
                </c:pt>
              </c:strCache>
            </c:strRef>
          </c:tx>
          <c:spPr>
            <a:solidFill>
              <a:srgbClr val="C00000"/>
            </a:soli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'[TABELLA 1_24.xlsx]CERTIFICATI'!$A$15:$A$22</c:f>
              <c:strCache>
                <c:ptCount val="8"/>
                <c:pt idx="0">
                  <c:v>BOLOGNA FIERE SPA</c:v>
                </c:pt>
                <c:pt idx="1">
                  <c:v>RIMINIFIERA</c:v>
                </c:pt>
                <c:pt idx="2">
                  <c:v>FIERE DI PARMA SPA</c:v>
                </c:pt>
                <c:pt idx="3">
                  <c:v>PIACENZA EXPO SPA</c:v>
                </c:pt>
                <c:pt idx="4">
                  <c:v>FERRARA FIERE CONGRESSI</c:v>
                </c:pt>
                <c:pt idx="5">
                  <c:v>CESENA FIERA SPA</c:v>
                </c:pt>
                <c:pt idx="6">
                  <c:v>FIERA DI FORLI'</c:v>
                </c:pt>
                <c:pt idx="7">
                  <c:v>PALA DE ANDRE' - RAVENNA</c:v>
                </c:pt>
              </c:strCache>
            </c:strRef>
          </c:cat>
          <c:val>
            <c:numRef>
              <c:f>'[TABELLA 1_24.xlsx]CERTIFICATI'!$E$15:$E$22</c:f>
              <c:numCache>
                <c:formatCode>0%</c:formatCode>
                <c:ptCount val="8"/>
                <c:pt idx="0">
                  <c:v>0.7142857142857143</c:v>
                </c:pt>
                <c:pt idx="1">
                  <c:v>0.6428571428571429</c:v>
                </c:pt>
                <c:pt idx="2">
                  <c:v>0.375</c:v>
                </c:pt>
                <c:pt idx="3">
                  <c:v>1</c:v>
                </c:pt>
                <c:pt idx="4">
                  <c:v>1</c:v>
                </c:pt>
                <c:pt idx="6">
                  <c:v>1</c:v>
                </c:pt>
                <c:pt idx="7">
                  <c:v>0</c:v>
                </c:pt>
              </c:numCache>
            </c:numRef>
          </c:val>
          <c:extLst>
            <c:ext xmlns:c16="http://schemas.microsoft.com/office/drawing/2014/chart" uri="{C3380CC4-5D6E-409C-BE32-E72D297353CC}">
              <c16:uniqueId val="{00000003-A44D-4A8D-8BEF-4B7077D40AC5}"/>
            </c:ext>
          </c:extLst>
        </c:ser>
        <c:dLbls>
          <c:dLblPos val="outEnd"/>
          <c:showLegendKey val="0"/>
          <c:showVal val="1"/>
          <c:showCatName val="0"/>
          <c:showSerName val="0"/>
          <c:showPercent val="0"/>
          <c:showBubbleSize val="0"/>
        </c:dLbls>
        <c:gapWidth val="115"/>
        <c:axId val="289484112"/>
        <c:axId val="167572864"/>
      </c:barChart>
      <c:catAx>
        <c:axId val="28948411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it-IT"/>
          </a:p>
        </c:txPr>
        <c:crossAx val="167572864"/>
        <c:crosses val="autoZero"/>
        <c:auto val="1"/>
        <c:lblAlgn val="ctr"/>
        <c:lblOffset val="100"/>
        <c:noMultiLvlLbl val="0"/>
      </c:catAx>
      <c:valAx>
        <c:axId val="167572864"/>
        <c:scaling>
          <c:orientation val="minMax"/>
          <c:max val="1"/>
        </c:scaling>
        <c:delete val="1"/>
        <c:axPos val="l"/>
        <c:numFmt formatCode="0%" sourceLinked="1"/>
        <c:majorTickMark val="none"/>
        <c:minorTickMark val="none"/>
        <c:tickLblPos val="nextTo"/>
        <c:crossAx val="289484112"/>
        <c:crosses val="autoZero"/>
        <c:crossBetween val="between"/>
      </c:valAx>
      <c:spPr>
        <a:noFill/>
        <a:ln>
          <a:noFill/>
        </a:ln>
        <a:effectLst/>
      </c:spPr>
    </c:plotArea>
    <c:legend>
      <c:legendPos val="t"/>
      <c:layout>
        <c:manualLayout>
          <c:xMode val="edge"/>
          <c:yMode val="edge"/>
          <c:x val="0.36355861999715489"/>
          <c:y val="0.1180952380952381"/>
          <c:w val="0.26579795883644197"/>
          <c:h val="6.888728908886389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12"/>
    </mc:Choice>
    <mc:Fallback>
      <c:style val="12"/>
    </mc:Fallback>
  </mc:AlternateContent>
  <c:chart>
    <c:title>
      <c:tx>
        <c:rich>
          <a:bodyPr/>
          <a:lstStyle/>
          <a:p>
            <a:pPr>
              <a:defRPr/>
            </a:pPr>
            <a:r>
              <a:rPr lang="it-IT" dirty="0"/>
              <a:t>N.ESPOSITORI </a:t>
            </a:r>
          </a:p>
          <a:p>
            <a:pPr>
              <a:defRPr/>
            </a:pPr>
            <a:r>
              <a:rPr lang="it-IT" dirty="0"/>
              <a:t>ANNO 2019</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20647121145723329"/>
          <c:y val="0.33755424163219733"/>
          <c:w val="0.57650271003010434"/>
          <c:h val="0.54357170814906741"/>
        </c:manualLayout>
      </c:layout>
      <c:pie3DChart>
        <c:varyColors val="1"/>
        <c:ser>
          <c:idx val="0"/>
          <c:order val="0"/>
          <c:tx>
            <c:strRef>
              <c:f>'[TABELLA 1_24.xlsx]tab.6'!$K$14</c:f>
              <c:strCache>
                <c:ptCount val="1"/>
                <c:pt idx="0">
                  <c:v>ESPOSITORI</c:v>
                </c:pt>
              </c:strCache>
            </c:strRef>
          </c:tx>
          <c:dPt>
            <c:idx val="0"/>
            <c:bubble3D val="0"/>
            <c:spPr>
              <a:solidFill>
                <a:schemeClr val="accent2">
                  <a:lumMod val="50000"/>
                </a:schemeClr>
              </a:solidFill>
              <a:ln w="38100"/>
            </c:spPr>
            <c:extLst>
              <c:ext xmlns:c16="http://schemas.microsoft.com/office/drawing/2014/chart" uri="{C3380CC4-5D6E-409C-BE32-E72D297353CC}">
                <c16:uniqueId val="{00000001-2F77-48FE-AA75-A3DAAC2E53F2}"/>
              </c:ext>
            </c:extLst>
          </c:dPt>
          <c:dPt>
            <c:idx val="1"/>
            <c:bubble3D val="0"/>
            <c:spPr>
              <a:solidFill>
                <a:schemeClr val="accent2">
                  <a:lumMod val="75000"/>
                </a:schemeClr>
              </a:solidFill>
            </c:spPr>
            <c:extLst>
              <c:ext xmlns:c16="http://schemas.microsoft.com/office/drawing/2014/chart" uri="{C3380CC4-5D6E-409C-BE32-E72D297353CC}">
                <c16:uniqueId val="{00000003-2F77-48FE-AA75-A3DAAC2E53F2}"/>
              </c:ext>
            </c:extLst>
          </c:dPt>
          <c:dLbls>
            <c:dLbl>
              <c:idx val="0"/>
              <c:layout>
                <c:manualLayout>
                  <c:x val="-3.8830175470230918E-2"/>
                  <c:y val="-0.51401669907899761"/>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9240735855140559"/>
                      <c:h val="0.26500021915810984"/>
                    </c:manualLayout>
                  </c15:layout>
                </c:ext>
                <c:ext xmlns:c16="http://schemas.microsoft.com/office/drawing/2014/chart" uri="{C3380CC4-5D6E-409C-BE32-E72D297353CC}">
                  <c16:uniqueId val="{00000001-2F77-48FE-AA75-A3DAAC2E53F2}"/>
                </c:ext>
              </c:extLst>
            </c:dLbl>
            <c:dLbl>
              <c:idx val="1"/>
              <c:layout>
                <c:manualLayout>
                  <c:x val="-2.1811043542028931E-2"/>
                  <c:y val="3.4970329067824393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2F77-48FE-AA75-A3DAAC2E53F2}"/>
                </c:ext>
              </c:extLst>
            </c:dLbl>
            <c:dLbl>
              <c:idx val="2"/>
              <c:layout>
                <c:manualLayout>
                  <c:x val="-1.7661321491623822E-2"/>
                  <c:y val="5.226728676877127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2F77-48FE-AA75-A3DAAC2E53F2}"/>
                </c:ext>
              </c:extLst>
            </c:dLbl>
            <c:spPr>
              <a:noFill/>
              <a:ln>
                <a:noFill/>
              </a:ln>
              <a:effectLst/>
            </c:spPr>
            <c:txPr>
              <a:bodyPr/>
              <a:lstStyle/>
              <a:p>
                <a:pPr>
                  <a:defRPr sz="1400"/>
                </a:pPr>
                <a:endParaRPr lang="it-IT"/>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'[TABELLA 1_24.xlsx]tab.6'!$J$15:$J$17</c:f>
              <c:strCache>
                <c:ptCount val="3"/>
                <c:pt idx="0">
                  <c:v>Internazionali</c:v>
                </c:pt>
                <c:pt idx="1">
                  <c:v>Nazionali</c:v>
                </c:pt>
                <c:pt idx="2">
                  <c:v>Regionali</c:v>
                </c:pt>
              </c:strCache>
            </c:strRef>
          </c:cat>
          <c:val>
            <c:numRef>
              <c:f>'[TABELLA 1_24.xlsx]tab.6'!$K$15:$K$17</c:f>
              <c:numCache>
                <c:formatCode>0%</c:formatCode>
                <c:ptCount val="3"/>
                <c:pt idx="0">
                  <c:v>0.79922702547953051</c:v>
                </c:pt>
                <c:pt idx="1">
                  <c:v>8.8290867449184088E-2</c:v>
                </c:pt>
                <c:pt idx="2">
                  <c:v>0.11248210707128543</c:v>
                </c:pt>
              </c:numCache>
            </c:numRef>
          </c:val>
          <c:extLst>
            <c:ext xmlns:c16="http://schemas.microsoft.com/office/drawing/2014/chart" uri="{C3380CC4-5D6E-409C-BE32-E72D297353CC}">
              <c16:uniqueId val="{00000005-2F77-48FE-AA75-A3DAAC2E53F2}"/>
            </c:ext>
          </c:extLst>
        </c:ser>
        <c:dLbls>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it-IT" sz="1400" dirty="0">
                <a:solidFill>
                  <a:schemeClr val="tx1"/>
                </a:solidFill>
              </a:rPr>
              <a:t>AGGIORNAMENTO FEBBRAIO 2020</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0.17854037612283838"/>
          <c:y val="2.8952140457830237E-2"/>
          <c:w val="0.79780907441716842"/>
          <c:h val="0.70444170304905274"/>
        </c:manualLayout>
      </c:layout>
      <c:barChart>
        <c:barDir val="col"/>
        <c:grouping val="stacked"/>
        <c:varyColors val="0"/>
        <c:ser>
          <c:idx val="0"/>
          <c:order val="0"/>
          <c:tx>
            <c:strRef>
              <c:f>'[TABELLA 1_24.xlsx]Foglio2 (2)'!$B$5</c:f>
              <c:strCache>
                <c:ptCount val="1"/>
                <c:pt idx="0">
                  <c:v>NON CERTIFICATE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elete val="1"/>
          </c:dLbls>
          <c:cat>
            <c:strRef>
              <c:f>'[TABELLA 1_24.xlsx]Foglio2 (2)'!$A$6:$A$16</c:f>
              <c:strCache>
                <c:ptCount val="11"/>
                <c:pt idx="0">
                  <c:v>LOMBARDIA</c:v>
                </c:pt>
                <c:pt idx="1">
                  <c:v>EMILIA-ROMAGNA</c:v>
                </c:pt>
                <c:pt idx="2">
                  <c:v>VENETO</c:v>
                </c:pt>
                <c:pt idx="3">
                  <c:v>CAMPANIA</c:v>
                </c:pt>
                <c:pt idx="4">
                  <c:v>LAZIO</c:v>
                </c:pt>
                <c:pt idx="5">
                  <c:v>TOSCANA</c:v>
                </c:pt>
                <c:pt idx="6">
                  <c:v>PIEMONTE</c:v>
                </c:pt>
                <c:pt idx="7">
                  <c:v>TRENTINO ALTO ADIGE</c:v>
                </c:pt>
                <c:pt idx="8">
                  <c:v>FRIULI VENEZIA GIULIA</c:v>
                </c:pt>
                <c:pt idx="9">
                  <c:v>PUGLIA</c:v>
                </c:pt>
                <c:pt idx="10">
                  <c:v>LIGURIA</c:v>
                </c:pt>
              </c:strCache>
            </c:strRef>
          </c:cat>
          <c:val>
            <c:numRef>
              <c:f>'[TABELLA 1_24.xlsx]Foglio2 (2)'!$B$6:$B$16</c:f>
              <c:numCache>
                <c:formatCode>General</c:formatCode>
                <c:ptCount val="11"/>
                <c:pt idx="0">
                  <c:v>39</c:v>
                </c:pt>
                <c:pt idx="1">
                  <c:v>10</c:v>
                </c:pt>
                <c:pt idx="2">
                  <c:v>19</c:v>
                </c:pt>
                <c:pt idx="3">
                  <c:v>21</c:v>
                </c:pt>
                <c:pt idx="4">
                  <c:v>13</c:v>
                </c:pt>
                <c:pt idx="5">
                  <c:v>15</c:v>
                </c:pt>
                <c:pt idx="6">
                  <c:v>9</c:v>
                </c:pt>
                <c:pt idx="7">
                  <c:v>7</c:v>
                </c:pt>
                <c:pt idx="9">
                  <c:v>1</c:v>
                </c:pt>
                <c:pt idx="10">
                  <c:v>1</c:v>
                </c:pt>
              </c:numCache>
            </c:numRef>
          </c:val>
          <c:extLst>
            <c:ext xmlns:c16="http://schemas.microsoft.com/office/drawing/2014/chart" uri="{C3380CC4-5D6E-409C-BE32-E72D297353CC}">
              <c16:uniqueId val="{00000000-1F5C-4083-B187-10F539DDF2BD}"/>
            </c:ext>
          </c:extLst>
        </c:ser>
        <c:ser>
          <c:idx val="1"/>
          <c:order val="1"/>
          <c:tx>
            <c:strRef>
              <c:f>'[TABELLA 1_24.xlsx]Foglio2 (2)'!$C$5</c:f>
              <c:strCache>
                <c:ptCount val="1"/>
                <c:pt idx="0">
                  <c:v>CERTIFICATE ISO 25639</c:v>
                </c:pt>
              </c:strCache>
            </c:strRef>
          </c:tx>
          <c:spPr>
            <a:solidFill>
              <a:srgbClr val="FF0000"/>
            </a:solidFill>
            <a:ln>
              <a:noFill/>
            </a:ln>
            <a:effectLst>
              <a:outerShdw blurRad="57150" dist="19050" dir="5400000" algn="ctr" rotWithShape="0">
                <a:srgbClr val="000000">
                  <a:alpha val="63000"/>
                </a:srgbClr>
              </a:outerShdw>
            </a:effectLst>
          </c:spPr>
          <c:invertIfNegative val="0"/>
          <c:dLbls>
            <c:delete val="1"/>
          </c:dLbls>
          <c:cat>
            <c:strRef>
              <c:f>'[TABELLA 1_24.xlsx]Foglio2 (2)'!$A$6:$A$16</c:f>
              <c:strCache>
                <c:ptCount val="11"/>
                <c:pt idx="0">
                  <c:v>LOMBARDIA</c:v>
                </c:pt>
                <c:pt idx="1">
                  <c:v>EMILIA-ROMAGNA</c:v>
                </c:pt>
                <c:pt idx="2">
                  <c:v>VENETO</c:v>
                </c:pt>
                <c:pt idx="3">
                  <c:v>CAMPANIA</c:v>
                </c:pt>
                <c:pt idx="4">
                  <c:v>LAZIO</c:v>
                </c:pt>
                <c:pt idx="5">
                  <c:v>TOSCANA</c:v>
                </c:pt>
                <c:pt idx="6">
                  <c:v>PIEMONTE</c:v>
                </c:pt>
                <c:pt idx="7">
                  <c:v>TRENTINO ALTO ADIGE</c:v>
                </c:pt>
                <c:pt idx="8">
                  <c:v>FRIULI VENEZIA GIULIA</c:v>
                </c:pt>
                <c:pt idx="9">
                  <c:v>PUGLIA</c:v>
                </c:pt>
                <c:pt idx="10">
                  <c:v>LIGURIA</c:v>
                </c:pt>
              </c:strCache>
            </c:strRef>
          </c:cat>
          <c:val>
            <c:numRef>
              <c:f>'[TABELLA 1_24.xlsx]Foglio2 (2)'!$C$6:$C$16</c:f>
              <c:numCache>
                <c:formatCode>General</c:formatCode>
                <c:ptCount val="11"/>
                <c:pt idx="0">
                  <c:v>28</c:v>
                </c:pt>
                <c:pt idx="1">
                  <c:v>30</c:v>
                </c:pt>
                <c:pt idx="2">
                  <c:v>8</c:v>
                </c:pt>
                <c:pt idx="3">
                  <c:v>2</c:v>
                </c:pt>
                <c:pt idx="4">
                  <c:v>6</c:v>
                </c:pt>
                <c:pt idx="5">
                  <c:v>3</c:v>
                </c:pt>
                <c:pt idx="7">
                  <c:v>1</c:v>
                </c:pt>
                <c:pt idx="8">
                  <c:v>6</c:v>
                </c:pt>
                <c:pt idx="9">
                  <c:v>2</c:v>
                </c:pt>
              </c:numCache>
            </c:numRef>
          </c:val>
          <c:extLst>
            <c:ext xmlns:c16="http://schemas.microsoft.com/office/drawing/2014/chart" uri="{C3380CC4-5D6E-409C-BE32-E72D297353CC}">
              <c16:uniqueId val="{00000001-1F5C-4083-B187-10F539DDF2BD}"/>
            </c:ext>
          </c:extLst>
        </c:ser>
        <c:dLbls>
          <c:dLblPos val="ctr"/>
          <c:showLegendKey val="0"/>
          <c:showVal val="1"/>
          <c:showCatName val="0"/>
          <c:showSerName val="0"/>
          <c:showPercent val="0"/>
          <c:showBubbleSize val="0"/>
        </c:dLbls>
        <c:gapWidth val="150"/>
        <c:overlap val="100"/>
        <c:axId val="5803264"/>
        <c:axId val="1726185600"/>
      </c:barChart>
      <c:catAx>
        <c:axId val="58032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26185600"/>
        <c:crosses val="autoZero"/>
        <c:auto val="1"/>
        <c:lblAlgn val="ctr"/>
        <c:lblOffset val="100"/>
        <c:noMultiLvlLbl val="0"/>
      </c:catAx>
      <c:valAx>
        <c:axId val="1726185600"/>
        <c:scaling>
          <c:orientation val="minMax"/>
        </c:scaling>
        <c:delete val="0"/>
        <c:axPos val="l"/>
        <c:numFmt formatCode="General" sourceLinked="1"/>
        <c:majorTickMark val="in"/>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8032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800" b="1" i="0" u="none" strike="noStrike" kern="1200" baseline="0">
                <a:solidFill>
                  <a:schemeClr val="tx1"/>
                </a:solidFill>
                <a:latin typeface="+mn-lt"/>
                <a:ea typeface="+mn-ea"/>
                <a:cs typeface="+mn-cs"/>
              </a:defRPr>
            </a:pPr>
            <a:endParaRPr lang="it-IT"/>
          </a:p>
        </c:txPr>
      </c:dTable>
      <c:spPr>
        <a:noFill/>
        <a:ln>
          <a:noFill/>
        </a:ln>
        <a:effectLst/>
      </c:spPr>
    </c:plotArea>
    <c:legend>
      <c:legendPos val="r"/>
      <c:layout>
        <c:manualLayout>
          <c:xMode val="edge"/>
          <c:yMode val="edge"/>
          <c:x val="0.79544634730838926"/>
          <c:y val="5.4148877045204109E-2"/>
          <c:w val="0.17860001725659161"/>
          <c:h val="0.1376998621806301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2"/>
    </a:solidFill>
    <a:ln>
      <a:noFill/>
    </a:ln>
    <a:effectLst/>
  </c:spPr>
  <c:txPr>
    <a:bodyPr/>
    <a:lstStyle/>
    <a:p>
      <a:pPr>
        <a:defRPr/>
      </a:pPr>
      <a:endParaRPr lang="it-IT"/>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1" i="0" u="none" strike="noStrike" kern="1200" baseline="0">
                <a:solidFill>
                  <a:schemeClr val="tx1"/>
                </a:solidFill>
                <a:latin typeface="+mn-lt"/>
                <a:ea typeface="+mn-ea"/>
                <a:cs typeface="+mn-cs"/>
              </a:defRPr>
            </a:pPr>
            <a:r>
              <a:rPr lang="it-IT" sz="1400" dirty="0"/>
              <a:t>AGGIORNAMENTO LUGLIO 2020</a:t>
            </a:r>
          </a:p>
        </c:rich>
      </c:tx>
      <c:overlay val="0"/>
      <c:spPr>
        <a:noFill/>
        <a:ln>
          <a:noFill/>
        </a:ln>
        <a:effectLst/>
      </c:spPr>
      <c:txPr>
        <a:bodyPr rot="0" spcFirstLastPara="1" vertOverflow="ellipsis" vert="horz" wrap="square" anchor="ctr" anchorCtr="1"/>
        <a:lstStyle/>
        <a:p>
          <a:pPr>
            <a:defRPr sz="96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0.15803267128922321"/>
          <c:y val="6.6896869244935542E-2"/>
          <c:w val="0.8295295177655031"/>
          <c:h val="0.66454155247168678"/>
        </c:manualLayout>
      </c:layout>
      <c:barChart>
        <c:barDir val="col"/>
        <c:grouping val="stacked"/>
        <c:varyColors val="0"/>
        <c:ser>
          <c:idx val="0"/>
          <c:order val="0"/>
          <c:tx>
            <c:strRef>
              <c:f>'[TABELLA 1_24.xlsx]Foglio2 (2)'!$B$27</c:f>
              <c:strCache>
                <c:ptCount val="1"/>
                <c:pt idx="0">
                  <c:v>NON CERTIFICATE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'[TABELLA 1_24.xlsx]Foglio2 (2)'!$A$28:$A$39</c:f>
              <c:strCache>
                <c:ptCount val="12"/>
                <c:pt idx="0">
                  <c:v>LOMBARDIA</c:v>
                </c:pt>
                <c:pt idx="1">
                  <c:v>EMILIA-ROMAGNA</c:v>
                </c:pt>
                <c:pt idx="2">
                  <c:v>VENETO</c:v>
                </c:pt>
                <c:pt idx="3">
                  <c:v>LAZIO</c:v>
                </c:pt>
                <c:pt idx="4">
                  <c:v>TRENTINO ALTO ADIGE</c:v>
                </c:pt>
                <c:pt idx="5">
                  <c:v>TOSCANA</c:v>
                </c:pt>
                <c:pt idx="6">
                  <c:v>CAMPANIA</c:v>
                </c:pt>
                <c:pt idx="7">
                  <c:v>PIEMONTE</c:v>
                </c:pt>
                <c:pt idx="8">
                  <c:v>FRIULI VENEZIA GIULIA</c:v>
                </c:pt>
                <c:pt idx="9">
                  <c:v>PUGLIA</c:v>
                </c:pt>
                <c:pt idx="10">
                  <c:v>LIGURIA</c:v>
                </c:pt>
                <c:pt idx="11">
                  <c:v>MARCHE</c:v>
                </c:pt>
              </c:strCache>
            </c:strRef>
          </c:cat>
          <c:val>
            <c:numRef>
              <c:f>'[TABELLA 1_24.xlsx]Foglio2 (2)'!$B$28:$B$39</c:f>
              <c:numCache>
                <c:formatCode>General</c:formatCode>
                <c:ptCount val="12"/>
                <c:pt idx="0">
                  <c:v>31</c:v>
                </c:pt>
                <c:pt idx="1">
                  <c:v>9</c:v>
                </c:pt>
                <c:pt idx="2">
                  <c:v>18</c:v>
                </c:pt>
                <c:pt idx="3">
                  <c:v>11</c:v>
                </c:pt>
                <c:pt idx="4">
                  <c:v>13</c:v>
                </c:pt>
                <c:pt idx="5">
                  <c:v>12</c:v>
                </c:pt>
                <c:pt idx="6">
                  <c:v>8</c:v>
                </c:pt>
                <c:pt idx="7">
                  <c:v>7</c:v>
                </c:pt>
                <c:pt idx="9">
                  <c:v>2</c:v>
                </c:pt>
                <c:pt idx="10">
                  <c:v>1</c:v>
                </c:pt>
                <c:pt idx="11">
                  <c:v>1</c:v>
                </c:pt>
              </c:numCache>
            </c:numRef>
          </c:val>
          <c:extLst>
            <c:ext xmlns:c16="http://schemas.microsoft.com/office/drawing/2014/chart" uri="{C3380CC4-5D6E-409C-BE32-E72D297353CC}">
              <c16:uniqueId val="{00000000-3578-470D-B181-C684E24B9E2B}"/>
            </c:ext>
          </c:extLst>
        </c:ser>
        <c:ser>
          <c:idx val="1"/>
          <c:order val="1"/>
          <c:tx>
            <c:strRef>
              <c:f>'[TABELLA 1_24.xlsx]Foglio2 (2)'!$C$27</c:f>
              <c:strCache>
                <c:ptCount val="1"/>
                <c:pt idx="0">
                  <c:v>CERTIFICATE ISO 25639</c:v>
                </c:pt>
              </c:strCache>
            </c:strRef>
          </c:tx>
          <c:spPr>
            <a:solidFill>
              <a:srgbClr val="FF0000"/>
            </a:solidFill>
            <a:ln>
              <a:noFill/>
            </a:ln>
            <a:effectLst>
              <a:outerShdw blurRad="57150" dist="19050" dir="5400000" algn="ctr" rotWithShape="0">
                <a:srgbClr val="000000">
                  <a:alpha val="63000"/>
                </a:srgbClr>
              </a:outerShdw>
            </a:effectLst>
          </c:spPr>
          <c:invertIfNegative val="0"/>
          <c:cat>
            <c:strRef>
              <c:f>'[TABELLA 1_24.xlsx]Foglio2 (2)'!$A$28:$A$39</c:f>
              <c:strCache>
                <c:ptCount val="12"/>
                <c:pt idx="0">
                  <c:v>LOMBARDIA</c:v>
                </c:pt>
                <c:pt idx="1">
                  <c:v>EMILIA-ROMAGNA</c:v>
                </c:pt>
                <c:pt idx="2">
                  <c:v>VENETO</c:v>
                </c:pt>
                <c:pt idx="3">
                  <c:v>LAZIO</c:v>
                </c:pt>
                <c:pt idx="4">
                  <c:v>TRENTINO ALTO ADIGE</c:v>
                </c:pt>
                <c:pt idx="5">
                  <c:v>TOSCANA</c:v>
                </c:pt>
                <c:pt idx="6">
                  <c:v>CAMPANIA</c:v>
                </c:pt>
                <c:pt idx="7">
                  <c:v>PIEMONTE</c:v>
                </c:pt>
                <c:pt idx="8">
                  <c:v>FRIULI VENEZIA GIULIA</c:v>
                </c:pt>
                <c:pt idx="9">
                  <c:v>PUGLIA</c:v>
                </c:pt>
                <c:pt idx="10">
                  <c:v>LIGURIA</c:v>
                </c:pt>
                <c:pt idx="11">
                  <c:v>MARCHE</c:v>
                </c:pt>
              </c:strCache>
            </c:strRef>
          </c:cat>
          <c:val>
            <c:numRef>
              <c:f>'[TABELLA 1_24.xlsx]Foglio2 (2)'!$C$28:$C$39</c:f>
              <c:numCache>
                <c:formatCode>General</c:formatCode>
                <c:ptCount val="12"/>
                <c:pt idx="0">
                  <c:v>18</c:v>
                </c:pt>
                <c:pt idx="1">
                  <c:v>21</c:v>
                </c:pt>
                <c:pt idx="2">
                  <c:v>6</c:v>
                </c:pt>
                <c:pt idx="3">
                  <c:v>3</c:v>
                </c:pt>
                <c:pt idx="8">
                  <c:v>4</c:v>
                </c:pt>
                <c:pt idx="9">
                  <c:v>2</c:v>
                </c:pt>
              </c:numCache>
            </c:numRef>
          </c:val>
          <c:extLst>
            <c:ext xmlns:c16="http://schemas.microsoft.com/office/drawing/2014/chart" uri="{C3380CC4-5D6E-409C-BE32-E72D297353CC}">
              <c16:uniqueId val="{00000001-3578-470D-B181-C684E24B9E2B}"/>
            </c:ext>
          </c:extLst>
        </c:ser>
        <c:dLbls>
          <c:showLegendKey val="0"/>
          <c:showVal val="0"/>
          <c:showCatName val="0"/>
          <c:showSerName val="0"/>
          <c:showPercent val="0"/>
          <c:showBubbleSize val="0"/>
        </c:dLbls>
        <c:gapWidth val="150"/>
        <c:overlap val="100"/>
        <c:axId val="2088220800"/>
        <c:axId val="547068912"/>
      </c:barChart>
      <c:catAx>
        <c:axId val="20882208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it-IT"/>
          </a:p>
        </c:txPr>
        <c:crossAx val="547068912"/>
        <c:crosses val="autoZero"/>
        <c:auto val="1"/>
        <c:lblAlgn val="ctr"/>
        <c:lblOffset val="100"/>
        <c:noMultiLvlLbl val="0"/>
      </c:catAx>
      <c:valAx>
        <c:axId val="547068912"/>
        <c:scaling>
          <c:orientation val="minMax"/>
        </c:scaling>
        <c:delete val="0"/>
        <c:axPos val="l"/>
        <c:numFmt formatCode="General" sourceLinked="1"/>
        <c:majorTickMark val="in"/>
        <c:minorTickMark val="none"/>
        <c:tickLblPos val="nextTo"/>
        <c:spPr>
          <a:noFill/>
          <a:ln>
            <a:solidFill>
              <a:schemeClr val="accent1"/>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it-IT"/>
          </a:p>
        </c:txPr>
        <c:crossAx val="20882208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800" b="0" i="0" u="none" strike="noStrike" kern="1200" baseline="0">
                <a:solidFill>
                  <a:schemeClr val="tx1"/>
                </a:solidFill>
                <a:latin typeface="+mn-lt"/>
                <a:ea typeface="+mn-ea"/>
                <a:cs typeface="+mn-cs"/>
              </a:defRPr>
            </a:pPr>
            <a:endParaRPr lang="it-IT"/>
          </a:p>
        </c:txPr>
      </c:dTable>
      <c:spPr>
        <a:noFill/>
        <a:ln>
          <a:noFill/>
        </a:ln>
        <a:effectLst/>
      </c:spPr>
    </c:plotArea>
    <c:legend>
      <c:legendPos val="r"/>
      <c:layout>
        <c:manualLayout>
          <c:xMode val="edge"/>
          <c:yMode val="edge"/>
          <c:x val="0.79557233517452108"/>
          <c:y val="5.0597801656008481E-2"/>
          <c:w val="0.17955204293493163"/>
          <c:h val="0.1553878279027276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it-IT"/>
        </a:p>
      </c:txPr>
    </c:legend>
    <c:plotVisOnly val="1"/>
    <c:dispBlanksAs val="gap"/>
    <c:showDLblsOverMax val="0"/>
  </c:chart>
  <c:spPr>
    <a:solidFill>
      <a:schemeClr val="bg2"/>
    </a:solidFill>
    <a:ln>
      <a:noFill/>
    </a:ln>
    <a:effectLst/>
  </c:spPr>
  <c:txPr>
    <a:bodyPr/>
    <a:lstStyle/>
    <a:p>
      <a:pPr>
        <a:defRPr sz="800">
          <a:solidFill>
            <a:schemeClr val="tx1"/>
          </a:solidFill>
        </a:defRPr>
      </a:pPr>
      <a:endParaRPr lang="it-IT"/>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16"/>
    </mc:Choice>
    <mc:Fallback>
      <c:style val="16"/>
    </mc:Fallback>
  </mc:AlternateContent>
  <c:chart>
    <c:title>
      <c:tx>
        <c:rich>
          <a:bodyPr/>
          <a:lstStyle/>
          <a:p>
            <a:pPr>
              <a:defRPr/>
            </a:pPr>
            <a:r>
              <a:rPr lang="it-IT"/>
              <a:t>N. VISITATORI </a:t>
            </a:r>
          </a:p>
          <a:p>
            <a:pPr>
              <a:defRPr/>
            </a:pPr>
            <a:r>
              <a:rPr lang="it-IT"/>
              <a:t>ANNO 2019</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14679627657011943"/>
          <c:y val="0.34141661025403497"/>
          <c:w val="0.79079038561775783"/>
          <c:h val="0.55764153710765629"/>
        </c:manualLayout>
      </c:layout>
      <c:pie3DChart>
        <c:varyColors val="1"/>
        <c:ser>
          <c:idx val="0"/>
          <c:order val="0"/>
          <c:tx>
            <c:strRef>
              <c:f>'[TABELLA 1_24.xlsx]tab.6'!$K$22</c:f>
              <c:strCache>
                <c:ptCount val="1"/>
                <c:pt idx="0">
                  <c:v>VISITATORI</c:v>
                </c:pt>
              </c:strCache>
            </c:strRef>
          </c:tx>
          <c:spPr>
            <a:ln w="38100"/>
          </c:spPr>
          <c:dPt>
            <c:idx val="0"/>
            <c:bubble3D val="0"/>
            <c:spPr>
              <a:solidFill>
                <a:schemeClr val="accent6">
                  <a:lumMod val="50000"/>
                </a:schemeClr>
              </a:solidFill>
              <a:ln w="38100"/>
            </c:spPr>
            <c:extLst>
              <c:ext xmlns:c16="http://schemas.microsoft.com/office/drawing/2014/chart" uri="{C3380CC4-5D6E-409C-BE32-E72D297353CC}">
                <c16:uniqueId val="{00000001-01A5-4F97-B731-38F1A295D8C7}"/>
              </c:ext>
            </c:extLst>
          </c:dPt>
          <c:dLbls>
            <c:dLbl>
              <c:idx val="0"/>
              <c:layout>
                <c:manualLayout>
                  <c:x val="-4.2815656879048869E-2"/>
                  <c:y val="-0.3717473165766925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6235902336388822"/>
                      <c:h val="0.27925308210797217"/>
                    </c:manualLayout>
                  </c15:layout>
                </c:ext>
                <c:ext xmlns:c16="http://schemas.microsoft.com/office/drawing/2014/chart" uri="{C3380CC4-5D6E-409C-BE32-E72D297353CC}">
                  <c16:uniqueId val="{00000001-01A5-4F97-B731-38F1A295D8C7}"/>
                </c:ext>
              </c:extLst>
            </c:dLbl>
            <c:dLbl>
              <c:idx val="1"/>
              <c:layout>
                <c:manualLayout>
                  <c:x val="-3.0309857433886327E-3"/>
                  <c:y val="-8.2330003938226662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01A5-4F97-B731-38F1A295D8C7}"/>
                </c:ext>
              </c:extLst>
            </c:dLbl>
            <c:dLbl>
              <c:idx val="2"/>
              <c:layout>
                <c:manualLayout>
                  <c:x val="-3.7220504928812438E-2"/>
                  <c:y val="4.6310627215252441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01A5-4F97-B731-38F1A295D8C7}"/>
                </c:ext>
              </c:extLst>
            </c:dLbl>
            <c:spPr>
              <a:noFill/>
              <a:ln>
                <a:noFill/>
              </a:ln>
              <a:effectLst/>
            </c:spPr>
            <c:txPr>
              <a:bodyPr/>
              <a:lstStyle/>
              <a:p>
                <a:pPr>
                  <a:defRPr sz="1400"/>
                </a:pPr>
                <a:endParaRPr lang="it-IT"/>
              </a:p>
            </c:txPr>
            <c:dLblPos val="outEnd"/>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'[TABELLA 1_24.xlsx]tab.6'!$J$23:$J$25</c:f>
              <c:strCache>
                <c:ptCount val="3"/>
                <c:pt idx="0">
                  <c:v>Internazionali</c:v>
                </c:pt>
                <c:pt idx="1">
                  <c:v>Nazionali</c:v>
                </c:pt>
                <c:pt idx="2">
                  <c:v>Regionali</c:v>
                </c:pt>
              </c:strCache>
            </c:strRef>
          </c:cat>
          <c:val>
            <c:numRef>
              <c:f>'[TABELLA 1_24.xlsx]tab.6'!$K$23:$K$25</c:f>
              <c:numCache>
                <c:formatCode>0%</c:formatCode>
                <c:ptCount val="3"/>
                <c:pt idx="0">
                  <c:v>0.6165608936298318</c:v>
                </c:pt>
                <c:pt idx="1">
                  <c:v>0.21876897065480888</c:v>
                </c:pt>
                <c:pt idx="2">
                  <c:v>0.16467013571535927</c:v>
                </c:pt>
              </c:numCache>
            </c:numRef>
          </c:val>
          <c:extLst>
            <c:ext xmlns:c16="http://schemas.microsoft.com/office/drawing/2014/chart" uri="{C3380CC4-5D6E-409C-BE32-E72D297353CC}">
              <c16:uniqueId val="{00000002-01A5-4F97-B731-38F1A295D8C7}"/>
            </c:ext>
          </c:extLst>
        </c:ser>
        <c:dLbls>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it-IT" sz="2400"/>
              <a:t>N. MANIFESTAZIONI PER LIVELLO</a:t>
            </a:r>
          </a:p>
        </c:rich>
      </c:tx>
      <c:overlay val="0"/>
    </c:title>
    <c:autoTitleDeleted val="0"/>
    <c:plotArea>
      <c:layout>
        <c:manualLayout>
          <c:layoutTarget val="inner"/>
          <c:xMode val="edge"/>
          <c:yMode val="edge"/>
          <c:x val="3.5463085152426327E-2"/>
          <c:y val="0.14780183035603162"/>
          <c:w val="0.92520751645009869"/>
          <c:h val="0.62626387252774507"/>
        </c:manualLayout>
      </c:layout>
      <c:barChart>
        <c:barDir val="col"/>
        <c:grouping val="clustered"/>
        <c:varyColors val="0"/>
        <c:ser>
          <c:idx val="0"/>
          <c:order val="0"/>
          <c:tx>
            <c:strRef>
              <c:f>'[TABELLA 1_24.xlsx]tab.6'!$B$80</c:f>
              <c:strCache>
                <c:ptCount val="1"/>
                <c:pt idx="0">
                  <c:v>Internazionali</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'[TABELLA 1_24.xlsx]tab.6'!$C$79:$F$79</c:f>
              <c:numCache>
                <c:formatCode>General</c:formatCode>
                <c:ptCount val="4"/>
                <c:pt idx="0">
                  <c:v>2016</c:v>
                </c:pt>
                <c:pt idx="1">
                  <c:v>2017</c:v>
                </c:pt>
                <c:pt idx="2">
                  <c:v>2018</c:v>
                </c:pt>
                <c:pt idx="3">
                  <c:v>2019</c:v>
                </c:pt>
              </c:numCache>
            </c:numRef>
          </c:cat>
          <c:val>
            <c:numRef>
              <c:f>'[TABELLA 1_24.xlsx]tab.6'!$C$80:$F$80</c:f>
              <c:numCache>
                <c:formatCode>General</c:formatCode>
                <c:ptCount val="4"/>
                <c:pt idx="0">
                  <c:v>48</c:v>
                </c:pt>
                <c:pt idx="1">
                  <c:v>43</c:v>
                </c:pt>
                <c:pt idx="2">
                  <c:v>44</c:v>
                </c:pt>
                <c:pt idx="3" formatCode="#,##0">
                  <c:v>43</c:v>
                </c:pt>
              </c:numCache>
            </c:numRef>
          </c:val>
          <c:extLst>
            <c:ext xmlns:c16="http://schemas.microsoft.com/office/drawing/2014/chart" uri="{C3380CC4-5D6E-409C-BE32-E72D297353CC}">
              <c16:uniqueId val="{00000000-516C-4B35-A067-1114D99BF15F}"/>
            </c:ext>
          </c:extLst>
        </c:ser>
        <c:ser>
          <c:idx val="1"/>
          <c:order val="1"/>
          <c:tx>
            <c:strRef>
              <c:f>'[TABELLA 1_24.xlsx]tab.6'!$B$81</c:f>
              <c:strCache>
                <c:ptCount val="1"/>
                <c:pt idx="0">
                  <c:v>Nazionali</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'[TABELLA 1_24.xlsx]tab.6'!$C$79:$F$79</c:f>
              <c:numCache>
                <c:formatCode>General</c:formatCode>
                <c:ptCount val="4"/>
                <c:pt idx="0">
                  <c:v>2016</c:v>
                </c:pt>
                <c:pt idx="1">
                  <c:v>2017</c:v>
                </c:pt>
                <c:pt idx="2">
                  <c:v>2018</c:v>
                </c:pt>
                <c:pt idx="3">
                  <c:v>2019</c:v>
                </c:pt>
              </c:numCache>
            </c:numRef>
          </c:cat>
          <c:val>
            <c:numRef>
              <c:f>'[TABELLA 1_24.xlsx]tab.6'!$C$81:$F$81</c:f>
              <c:numCache>
                <c:formatCode>General</c:formatCode>
                <c:ptCount val="4"/>
                <c:pt idx="0">
                  <c:v>28</c:v>
                </c:pt>
                <c:pt idx="1">
                  <c:v>28</c:v>
                </c:pt>
                <c:pt idx="2">
                  <c:v>21</c:v>
                </c:pt>
                <c:pt idx="3" formatCode="#,##0">
                  <c:v>21</c:v>
                </c:pt>
              </c:numCache>
            </c:numRef>
          </c:val>
          <c:extLst>
            <c:ext xmlns:c16="http://schemas.microsoft.com/office/drawing/2014/chart" uri="{C3380CC4-5D6E-409C-BE32-E72D297353CC}">
              <c16:uniqueId val="{00000001-516C-4B35-A067-1114D99BF15F}"/>
            </c:ext>
          </c:extLst>
        </c:ser>
        <c:ser>
          <c:idx val="2"/>
          <c:order val="2"/>
          <c:tx>
            <c:strRef>
              <c:f>'[TABELLA 1_24.xlsx]tab.6'!$B$82</c:f>
              <c:strCache>
                <c:ptCount val="1"/>
                <c:pt idx="0">
                  <c:v>Regionali</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'[TABELLA 1_24.xlsx]tab.6'!$C$79:$F$79</c:f>
              <c:numCache>
                <c:formatCode>General</c:formatCode>
                <c:ptCount val="4"/>
                <c:pt idx="0">
                  <c:v>2016</c:v>
                </c:pt>
                <c:pt idx="1">
                  <c:v>2017</c:v>
                </c:pt>
                <c:pt idx="2">
                  <c:v>2018</c:v>
                </c:pt>
                <c:pt idx="3">
                  <c:v>2019</c:v>
                </c:pt>
              </c:numCache>
            </c:numRef>
          </c:cat>
          <c:val>
            <c:numRef>
              <c:f>'[TABELLA 1_24.xlsx]tab.6'!$C$82:$F$82</c:f>
              <c:numCache>
                <c:formatCode>General</c:formatCode>
                <c:ptCount val="4"/>
                <c:pt idx="0">
                  <c:v>16</c:v>
                </c:pt>
                <c:pt idx="1">
                  <c:v>24</c:v>
                </c:pt>
                <c:pt idx="2">
                  <c:v>24</c:v>
                </c:pt>
                <c:pt idx="3" formatCode="#,##0">
                  <c:v>25</c:v>
                </c:pt>
              </c:numCache>
            </c:numRef>
          </c:val>
          <c:extLst>
            <c:ext xmlns:c16="http://schemas.microsoft.com/office/drawing/2014/chart" uri="{C3380CC4-5D6E-409C-BE32-E72D297353CC}">
              <c16:uniqueId val="{00000002-516C-4B35-A067-1114D99BF15F}"/>
            </c:ext>
          </c:extLst>
        </c:ser>
        <c:dLbls>
          <c:showLegendKey val="0"/>
          <c:showVal val="1"/>
          <c:showCatName val="0"/>
          <c:showSerName val="0"/>
          <c:showPercent val="0"/>
          <c:showBubbleSize val="0"/>
        </c:dLbls>
        <c:gapWidth val="150"/>
        <c:axId val="145749120"/>
        <c:axId val="145750656"/>
      </c:barChart>
      <c:lineChart>
        <c:grouping val="stacked"/>
        <c:varyColors val="0"/>
        <c:ser>
          <c:idx val="3"/>
          <c:order val="3"/>
          <c:tx>
            <c:strRef>
              <c:f>'[TABELLA 1_24.xlsx]tab.6'!$B$83</c:f>
              <c:strCache>
                <c:ptCount val="1"/>
                <c:pt idx="0">
                  <c:v>Totale</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dLbls>
            <c:dLbl>
              <c:idx val="0"/>
              <c:layout>
                <c:manualLayout>
                  <c:x val="-3.6818181818181792E-2"/>
                  <c:y val="-2.31481481481481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16C-4B35-A067-1114D99BF15F}"/>
                </c:ext>
              </c:extLst>
            </c:dLbl>
            <c:dLbl>
              <c:idx val="1"/>
              <c:layout>
                <c:manualLayout>
                  <c:x val="-3.6818181818181771E-2"/>
                  <c:y val="-2.31481481481481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6C-4B35-A067-1114D99BF15F}"/>
                </c:ext>
              </c:extLst>
            </c:dLbl>
            <c:dLbl>
              <c:idx val="2"/>
              <c:layout>
                <c:manualLayout>
                  <c:x val="-3.6818181818181819E-2"/>
                  <c:y val="-2.31481481481481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16C-4B35-A067-1114D99BF15F}"/>
                </c:ext>
              </c:extLst>
            </c:dLbl>
            <c:dLbl>
              <c:idx val="3"/>
              <c:layout>
                <c:manualLayout>
                  <c:x val="-3.6818181818181819E-2"/>
                  <c:y val="-2.77777777777780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16C-4B35-A067-1114D99BF15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'[TABELLA 1_24.xlsx]tab.6'!$C$79:$F$79</c:f>
              <c:numCache>
                <c:formatCode>General</c:formatCode>
                <c:ptCount val="4"/>
                <c:pt idx="0">
                  <c:v>2016</c:v>
                </c:pt>
                <c:pt idx="1">
                  <c:v>2017</c:v>
                </c:pt>
                <c:pt idx="2">
                  <c:v>2018</c:v>
                </c:pt>
                <c:pt idx="3">
                  <c:v>2019</c:v>
                </c:pt>
              </c:numCache>
            </c:numRef>
          </c:cat>
          <c:val>
            <c:numRef>
              <c:f>'[TABELLA 1_24.xlsx]tab.6'!$C$83:$F$83</c:f>
              <c:numCache>
                <c:formatCode>General</c:formatCode>
                <c:ptCount val="4"/>
                <c:pt idx="0">
                  <c:v>92</c:v>
                </c:pt>
                <c:pt idx="1">
                  <c:v>95</c:v>
                </c:pt>
                <c:pt idx="2">
                  <c:v>89</c:v>
                </c:pt>
                <c:pt idx="3" formatCode="#,##0">
                  <c:v>89</c:v>
                </c:pt>
              </c:numCache>
            </c:numRef>
          </c:val>
          <c:smooth val="0"/>
          <c:extLst>
            <c:ext xmlns:c16="http://schemas.microsoft.com/office/drawing/2014/chart" uri="{C3380CC4-5D6E-409C-BE32-E72D297353CC}">
              <c16:uniqueId val="{00000007-516C-4B35-A067-1114D99BF15F}"/>
            </c:ext>
          </c:extLst>
        </c:ser>
        <c:dLbls>
          <c:showLegendKey val="0"/>
          <c:showVal val="1"/>
          <c:showCatName val="0"/>
          <c:showSerName val="0"/>
          <c:showPercent val="0"/>
          <c:showBubbleSize val="0"/>
        </c:dLbls>
        <c:marker val="1"/>
        <c:smooth val="0"/>
        <c:axId val="145749120"/>
        <c:axId val="145750656"/>
      </c:lineChart>
      <c:catAx>
        <c:axId val="145749120"/>
        <c:scaling>
          <c:orientation val="minMax"/>
        </c:scaling>
        <c:delete val="0"/>
        <c:axPos val="b"/>
        <c:majorGridlines/>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it-IT"/>
          </a:p>
        </c:txPr>
        <c:crossAx val="145750656"/>
        <c:crosses val="autoZero"/>
        <c:auto val="1"/>
        <c:lblAlgn val="ctr"/>
        <c:lblOffset val="100"/>
        <c:noMultiLvlLbl val="0"/>
      </c:catAx>
      <c:valAx>
        <c:axId val="145750656"/>
        <c:scaling>
          <c:orientation val="minMax"/>
        </c:scaling>
        <c:delete val="1"/>
        <c:axPos val="l"/>
        <c:numFmt formatCode="General" sourceLinked="1"/>
        <c:majorTickMark val="none"/>
        <c:minorTickMark val="none"/>
        <c:tickLblPos val="nextTo"/>
        <c:crossAx val="145749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it-IT" sz="2000"/>
              <a:t>SUPERFICIE LOCATA PER LIVELLO</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2.1208875542462157E-2"/>
          <c:y val="0.18406701624076094"/>
          <c:w val="0.95758224891507571"/>
          <c:h val="0.58972304226022765"/>
        </c:manualLayout>
      </c:layout>
      <c:barChart>
        <c:barDir val="col"/>
        <c:grouping val="clustered"/>
        <c:varyColors val="0"/>
        <c:ser>
          <c:idx val="0"/>
          <c:order val="0"/>
          <c:tx>
            <c:strRef>
              <c:f>'[TABELLA 1_24.xlsx]tab.6'!$B$89</c:f>
              <c:strCache>
                <c:ptCount val="1"/>
                <c:pt idx="0">
                  <c:v>Internazionali</c:v>
                </c:pt>
              </c:strCache>
            </c:strRef>
          </c:tx>
          <c:spPr>
            <a:solidFill>
              <a:schemeClr val="accent1">
                <a:shade val="58000"/>
              </a:schemeClr>
            </a:solidFill>
            <a:ln>
              <a:noFill/>
            </a:ln>
            <a:effectLst>
              <a:outerShdw blurRad="57150" dist="19050" dir="5400000" algn="ctr" rotWithShape="0">
                <a:srgbClr val="000000">
                  <a:alpha val="63000"/>
                </a:srgbClr>
              </a:outerShdw>
            </a:effectLst>
          </c:spPr>
          <c:invertIfNegative val="0"/>
          <c:dLbls>
            <c:dLbl>
              <c:idx val="0"/>
              <c:tx>
                <c:rich>
                  <a:bodyPr/>
                  <a:lstStyle/>
                  <a:p>
                    <a:r>
                      <a:rPr lang="en-US" sz="1400" b="0">
                        <a:solidFill>
                          <a:sysClr val="windowText" lastClr="000000"/>
                        </a:solidFill>
                      </a:rPr>
                      <a:t>83%</a:t>
                    </a:r>
                  </a:p>
                </c:rich>
              </c:tx>
              <c:showLegendKey val="0"/>
              <c:showVal val="1"/>
              <c:showCatName val="0"/>
              <c:showSerName val="0"/>
              <c:showPercent val="0"/>
              <c:showBubbleSize val="0"/>
              <c:extLst>
                <c:ext xmlns:c15="http://schemas.microsoft.com/office/drawing/2012/chart" uri="{CE6537A1-D6FC-4f65-9D91-7224C49458BB}">
                  <c15:layout>
                    <c:manualLayout>
                      <c:w val="8.3815320529418022E-2"/>
                      <c:h val="7.0371571990724191E-2"/>
                    </c:manualLayout>
                  </c15:layout>
                  <c15:showDataLabelsRange val="0"/>
                </c:ext>
                <c:ext xmlns:c16="http://schemas.microsoft.com/office/drawing/2014/chart" uri="{C3380CC4-5D6E-409C-BE32-E72D297353CC}">
                  <c16:uniqueId val="{00000000-4DAA-4DAE-BF46-666A5B5D5133}"/>
                </c:ext>
              </c:extLst>
            </c:dLbl>
            <c:dLbl>
              <c:idx val="1"/>
              <c:tx>
                <c:rich>
                  <a:bodyPr/>
                  <a:lstStyle/>
                  <a:p>
                    <a:r>
                      <a:rPr lang="en-US" sz="1400" b="0">
                        <a:solidFill>
                          <a:sysClr val="windowText" lastClr="000000"/>
                        </a:solidFill>
                      </a:rPr>
                      <a:t>74%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4DAA-4DAE-BF46-666A5B5D5133}"/>
                </c:ext>
              </c:extLst>
            </c:dLbl>
            <c:dLbl>
              <c:idx val="2"/>
              <c:tx>
                <c:rich>
                  <a:bodyPr/>
                  <a:lstStyle/>
                  <a:p>
                    <a:r>
                      <a:rPr lang="en-US" sz="1000" b="1">
                        <a:solidFill>
                          <a:schemeClr val="bg1"/>
                        </a:solidFill>
                      </a:rPr>
                      <a:t> </a:t>
                    </a:r>
                    <a:r>
                      <a:rPr lang="en-US"/>
                      <a:t>81%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4DAA-4DAE-BF46-666A5B5D5133}"/>
                </c:ext>
              </c:extLst>
            </c:dLbl>
            <c:dLbl>
              <c:idx val="3"/>
              <c:tx>
                <c:rich>
                  <a:bodyPr/>
                  <a:lstStyle/>
                  <a:p>
                    <a:r>
                      <a:rPr lang="en-US" sz="1400" b="0">
                        <a:solidFill>
                          <a:sysClr val="windowText" lastClr="000000"/>
                        </a:solidFill>
                      </a:rPr>
                      <a:t> 82% </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4DAA-4DAE-BF46-666A5B5D513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1_24.xlsx]tab.6'!$C$88:$F$88</c:f>
              <c:numCache>
                <c:formatCode>General</c:formatCode>
                <c:ptCount val="4"/>
                <c:pt idx="0">
                  <c:v>2016</c:v>
                </c:pt>
                <c:pt idx="1">
                  <c:v>2017</c:v>
                </c:pt>
                <c:pt idx="2">
                  <c:v>2018</c:v>
                </c:pt>
                <c:pt idx="3">
                  <c:v>2019</c:v>
                </c:pt>
              </c:numCache>
            </c:numRef>
          </c:cat>
          <c:val>
            <c:numRef>
              <c:f>'[TABELLA 1_24.xlsx]tab.6'!$C$89:$F$89</c:f>
              <c:numCache>
                <c:formatCode>_-* #,##0_-;\-* #,##0_-;_-* "-"??_-;_-@_-</c:formatCode>
                <c:ptCount val="4"/>
                <c:pt idx="0">
                  <c:v>936695</c:v>
                </c:pt>
                <c:pt idx="1">
                  <c:v>796637</c:v>
                </c:pt>
                <c:pt idx="2">
                  <c:v>986944</c:v>
                </c:pt>
                <c:pt idx="3">
                  <c:v>907843</c:v>
                </c:pt>
              </c:numCache>
            </c:numRef>
          </c:val>
          <c:extLst>
            <c:ext xmlns:c16="http://schemas.microsoft.com/office/drawing/2014/chart" uri="{C3380CC4-5D6E-409C-BE32-E72D297353CC}">
              <c16:uniqueId val="{00000004-4DAA-4DAE-BF46-666A5B5D5133}"/>
            </c:ext>
          </c:extLst>
        </c:ser>
        <c:ser>
          <c:idx val="1"/>
          <c:order val="1"/>
          <c:tx>
            <c:strRef>
              <c:f>'[TABELLA 1_24.xlsx]tab.6'!$B$90</c:f>
              <c:strCache>
                <c:ptCount val="1"/>
                <c:pt idx="0">
                  <c:v>Nazionali</c:v>
                </c:pt>
              </c:strCache>
            </c:strRef>
          </c:tx>
          <c:spPr>
            <a:solidFill>
              <a:schemeClr val="accent1">
                <a:shade val="86000"/>
              </a:schemeClr>
            </a:solidFill>
            <a:ln>
              <a:noFill/>
            </a:ln>
            <a:effectLst>
              <a:outerShdw blurRad="57150" dist="19050" dir="5400000" algn="ctr" rotWithShape="0">
                <a:srgbClr val="000000">
                  <a:alpha val="63000"/>
                </a:srgbClr>
              </a:outerShdw>
            </a:effectLst>
          </c:spPr>
          <c:invertIfNegative val="0"/>
          <c:dLbls>
            <c:dLbl>
              <c:idx val="0"/>
              <c:tx>
                <c:rich>
                  <a:bodyPr/>
                  <a:lstStyle/>
                  <a:p>
                    <a:r>
                      <a:rPr lang="en-US" sz="1000" b="1">
                        <a:solidFill>
                          <a:schemeClr val="bg1"/>
                        </a:solidFill>
                      </a:rPr>
                      <a:t> </a:t>
                    </a:r>
                    <a:r>
                      <a:rPr lang="en-US"/>
                      <a:t>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4DAA-4DAE-BF46-666A5B5D5133}"/>
                </c:ext>
              </c:extLst>
            </c:dLbl>
            <c:dLbl>
              <c:idx val="1"/>
              <c:tx>
                <c:rich>
                  <a:bodyPr/>
                  <a:lstStyle/>
                  <a:p>
                    <a:r>
                      <a:rPr lang="en-US" sz="1000" b="1">
                        <a:solidFill>
                          <a:schemeClr val="bg1"/>
                        </a:solidFill>
                      </a:rPr>
                      <a:t> </a:t>
                    </a:r>
                    <a:r>
                      <a:rPr lang="en-US"/>
                      <a:t>10% </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4DAA-4DAE-BF46-666A5B5D5133}"/>
                </c:ext>
              </c:extLst>
            </c:dLbl>
            <c:dLbl>
              <c:idx val="2"/>
              <c:tx>
                <c:rich>
                  <a:bodyPr/>
                  <a:lstStyle/>
                  <a:p>
                    <a:r>
                      <a:rPr lang="en-US" sz="1000" b="1">
                        <a:solidFill>
                          <a:schemeClr val="bg1"/>
                        </a:solidFill>
                      </a:rPr>
                      <a:t> </a:t>
                    </a:r>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4DAA-4DAE-BF46-666A5B5D5133}"/>
                </c:ext>
              </c:extLst>
            </c:dLbl>
            <c:dLbl>
              <c:idx val="3"/>
              <c:tx>
                <c:rich>
                  <a:bodyPr/>
                  <a:lstStyle/>
                  <a:p>
                    <a:r>
                      <a:rPr lang="en-US" sz="1000" b="1">
                        <a:solidFill>
                          <a:schemeClr val="bg1"/>
                        </a:solidFill>
                      </a:rPr>
                      <a:t> </a:t>
                    </a:r>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4DAA-4DAE-BF46-666A5B5D513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1_24.xlsx]tab.6'!$C$88:$F$88</c:f>
              <c:numCache>
                <c:formatCode>General</c:formatCode>
                <c:ptCount val="4"/>
                <c:pt idx="0">
                  <c:v>2016</c:v>
                </c:pt>
                <c:pt idx="1">
                  <c:v>2017</c:v>
                </c:pt>
                <c:pt idx="2">
                  <c:v>2018</c:v>
                </c:pt>
                <c:pt idx="3">
                  <c:v>2019</c:v>
                </c:pt>
              </c:numCache>
            </c:numRef>
          </c:cat>
          <c:val>
            <c:numRef>
              <c:f>'[TABELLA 1_24.xlsx]tab.6'!$C$90:$F$90</c:f>
              <c:numCache>
                <c:formatCode>_-* #,##0_-;\-* #,##0_-;_-* "-"??_-;_-@_-</c:formatCode>
                <c:ptCount val="4"/>
                <c:pt idx="0">
                  <c:v>99864</c:v>
                </c:pt>
                <c:pt idx="1">
                  <c:v>101876</c:v>
                </c:pt>
                <c:pt idx="2">
                  <c:v>82586</c:v>
                </c:pt>
                <c:pt idx="3">
                  <c:v>79968</c:v>
                </c:pt>
              </c:numCache>
            </c:numRef>
          </c:val>
          <c:extLst>
            <c:ext xmlns:c16="http://schemas.microsoft.com/office/drawing/2014/chart" uri="{C3380CC4-5D6E-409C-BE32-E72D297353CC}">
              <c16:uniqueId val="{00000009-4DAA-4DAE-BF46-666A5B5D5133}"/>
            </c:ext>
          </c:extLst>
        </c:ser>
        <c:ser>
          <c:idx val="2"/>
          <c:order val="2"/>
          <c:tx>
            <c:strRef>
              <c:f>'[TABELLA 1_24.xlsx]tab.6'!$B$91</c:f>
              <c:strCache>
                <c:ptCount val="1"/>
                <c:pt idx="0">
                  <c:v>Regionali</c:v>
                </c:pt>
              </c:strCache>
            </c:strRef>
          </c:tx>
          <c:spPr>
            <a:solidFill>
              <a:schemeClr val="accent1">
                <a:tint val="86000"/>
              </a:schemeClr>
            </a:solidFill>
            <a:ln>
              <a:noFill/>
            </a:ln>
            <a:effectLst>
              <a:outerShdw blurRad="57150" dist="19050" dir="5400000" algn="ctr" rotWithShape="0">
                <a:srgbClr val="000000">
                  <a:alpha val="63000"/>
                </a:srgbClr>
              </a:outerShdw>
            </a:effectLst>
          </c:spPr>
          <c:invertIfNegative val="0"/>
          <c:dLbls>
            <c:dLbl>
              <c:idx val="0"/>
              <c:tx>
                <c:rich>
                  <a:bodyPr/>
                  <a:lstStyle/>
                  <a:p>
                    <a:r>
                      <a:rPr lang="en-US" sz="1000" b="1">
                        <a:solidFill>
                          <a:schemeClr val="bg1"/>
                        </a:solidFill>
                      </a:rPr>
                      <a:t> </a:t>
                    </a:r>
                    <a:r>
                      <a:rPr lang="en-US"/>
                      <a:t>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4DAA-4DAE-BF46-666A5B5D5133}"/>
                </c:ext>
              </c:extLst>
            </c:dLbl>
            <c:dLbl>
              <c:idx val="1"/>
              <c:tx>
                <c:rich>
                  <a:bodyPr/>
                  <a:lstStyle/>
                  <a:p>
                    <a:r>
                      <a:rPr lang="en-US" sz="1000" b="1">
                        <a:solidFill>
                          <a:schemeClr val="bg1"/>
                        </a:solidFill>
                      </a:rPr>
                      <a:t> </a:t>
                    </a:r>
                    <a:r>
                      <a:rPr lang="en-US"/>
                      <a:t>16% </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4DAA-4DAE-BF46-666A5B5D5133}"/>
                </c:ext>
              </c:extLst>
            </c:dLbl>
            <c:dLbl>
              <c:idx val="2"/>
              <c:tx>
                <c:rich>
                  <a:bodyPr/>
                  <a:lstStyle/>
                  <a:p>
                    <a:r>
                      <a:rPr lang="en-US" sz="1000" b="1">
                        <a:solidFill>
                          <a:schemeClr val="bg1"/>
                        </a:solidFill>
                      </a:rPr>
                      <a:t> </a:t>
                    </a:r>
                    <a:r>
                      <a:rPr lang="en-US"/>
                      <a:t>12%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4DAA-4DAE-BF46-666A5B5D5133}"/>
                </c:ext>
              </c:extLst>
            </c:dLbl>
            <c:dLbl>
              <c:idx val="3"/>
              <c:tx>
                <c:rich>
                  <a:bodyPr/>
                  <a:lstStyle/>
                  <a:p>
                    <a:r>
                      <a:rPr lang="en-US" sz="1000" b="1">
                        <a:solidFill>
                          <a:schemeClr val="bg1"/>
                        </a:solidFill>
                      </a:rPr>
                      <a:t> </a:t>
                    </a:r>
                    <a:r>
                      <a:rPr lang="en-US"/>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4DAA-4DAE-BF46-666A5B5D513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1_24.xlsx]tab.6'!$C$88:$F$88</c:f>
              <c:numCache>
                <c:formatCode>General</c:formatCode>
                <c:ptCount val="4"/>
                <c:pt idx="0">
                  <c:v>2016</c:v>
                </c:pt>
                <c:pt idx="1">
                  <c:v>2017</c:v>
                </c:pt>
                <c:pt idx="2">
                  <c:v>2018</c:v>
                </c:pt>
                <c:pt idx="3">
                  <c:v>2019</c:v>
                </c:pt>
              </c:numCache>
            </c:numRef>
          </c:cat>
          <c:val>
            <c:numRef>
              <c:f>'[TABELLA 1_24.xlsx]tab.6'!$C$91:$F$91</c:f>
              <c:numCache>
                <c:formatCode>_-* #,##0_-;\-* #,##0_-;_-* "-"??_-;_-@_-</c:formatCode>
                <c:ptCount val="4"/>
                <c:pt idx="0">
                  <c:v>92274</c:v>
                </c:pt>
                <c:pt idx="1">
                  <c:v>170491</c:v>
                </c:pt>
                <c:pt idx="2">
                  <c:v>153100</c:v>
                </c:pt>
                <c:pt idx="3">
                  <c:v>126754</c:v>
                </c:pt>
              </c:numCache>
            </c:numRef>
          </c:val>
          <c:extLst>
            <c:ext xmlns:c16="http://schemas.microsoft.com/office/drawing/2014/chart" uri="{C3380CC4-5D6E-409C-BE32-E72D297353CC}">
              <c16:uniqueId val="{0000000E-4DAA-4DAE-BF46-666A5B5D5133}"/>
            </c:ext>
          </c:extLst>
        </c:ser>
        <c:dLbls>
          <c:showLegendKey val="0"/>
          <c:showVal val="0"/>
          <c:showCatName val="0"/>
          <c:showSerName val="0"/>
          <c:showPercent val="0"/>
          <c:showBubbleSize val="0"/>
        </c:dLbls>
        <c:gapWidth val="150"/>
        <c:axId val="146190720"/>
        <c:axId val="146192256"/>
      </c:barChart>
      <c:lineChart>
        <c:grouping val="standard"/>
        <c:varyColors val="0"/>
        <c:ser>
          <c:idx val="3"/>
          <c:order val="3"/>
          <c:tx>
            <c:strRef>
              <c:f>'[TABELLA 1_24.xlsx]tab.6'!$B$92</c:f>
              <c:strCache>
                <c:ptCount val="1"/>
                <c:pt idx="0">
                  <c:v>Totale</c:v>
                </c:pt>
              </c:strCache>
            </c:strRef>
          </c:tx>
          <c:spPr>
            <a:ln w="57150" cap="rnd" cmpd="sng" algn="ctr">
              <a:solidFill>
                <a:schemeClr val="accent1">
                  <a:tint val="58000"/>
                </a:schemeClr>
              </a:solidFill>
              <a:prstDash val="solid"/>
              <a:round/>
            </a:ln>
            <a:effectLst>
              <a:outerShdw blurRad="57150" dist="19050" dir="5400000" algn="ctr" rotWithShape="0">
                <a:srgbClr val="000000">
                  <a:alpha val="63000"/>
                </a:srgbClr>
              </a:outerShdw>
            </a:effectLst>
          </c:spPr>
          <c:marker>
            <c:symbol val="none"/>
          </c:marker>
          <c:dLbls>
            <c:dLbl>
              <c:idx val="0"/>
              <c:layout>
                <c:manualLayout>
                  <c:x val="-7.6745759720487847E-2"/>
                  <c:y val="-3.60360360360360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DAA-4DAE-BF46-666A5B5D5133}"/>
                </c:ext>
              </c:extLst>
            </c:dLbl>
            <c:dLbl>
              <c:idx val="1"/>
              <c:layout>
                <c:manualLayout>
                  <c:x val="-7.6745759720487847E-2"/>
                  <c:y val="-3.15315315315315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DAA-4DAE-BF46-666A5B5D5133}"/>
                </c:ext>
              </c:extLst>
            </c:dLbl>
            <c:dLbl>
              <c:idx val="2"/>
              <c:layout>
                <c:manualLayout>
                  <c:x val="-7.1786825165148144E-2"/>
                  <c:y val="-2.70270270270271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DAA-4DAE-BF46-666A5B5D5133}"/>
                </c:ext>
              </c:extLst>
            </c:dLbl>
            <c:dLbl>
              <c:idx val="3"/>
              <c:layout>
                <c:manualLayout>
                  <c:x val="-7.6745759720487847E-2"/>
                  <c:y val="-3.15315315315315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DAA-4DAE-BF46-666A5B5D513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1_24.xlsx]tab.6'!$C$88:$F$88</c:f>
              <c:numCache>
                <c:formatCode>General</c:formatCode>
                <c:ptCount val="4"/>
                <c:pt idx="0">
                  <c:v>2016</c:v>
                </c:pt>
                <c:pt idx="1">
                  <c:v>2017</c:v>
                </c:pt>
                <c:pt idx="2">
                  <c:v>2018</c:v>
                </c:pt>
                <c:pt idx="3">
                  <c:v>2019</c:v>
                </c:pt>
              </c:numCache>
            </c:numRef>
          </c:cat>
          <c:val>
            <c:numRef>
              <c:f>'[TABELLA 1_24.xlsx]tab.6'!$C$92:$F$92</c:f>
              <c:numCache>
                <c:formatCode>#,##0</c:formatCode>
                <c:ptCount val="4"/>
                <c:pt idx="0">
                  <c:v>1128833</c:v>
                </c:pt>
                <c:pt idx="1">
                  <c:v>1069004</c:v>
                </c:pt>
                <c:pt idx="2">
                  <c:v>1222630</c:v>
                </c:pt>
                <c:pt idx="3">
                  <c:v>1114564.99</c:v>
                </c:pt>
              </c:numCache>
            </c:numRef>
          </c:val>
          <c:smooth val="0"/>
          <c:extLst>
            <c:ext xmlns:c16="http://schemas.microsoft.com/office/drawing/2014/chart" uri="{C3380CC4-5D6E-409C-BE32-E72D297353CC}">
              <c16:uniqueId val="{00000013-4DAA-4DAE-BF46-666A5B5D5133}"/>
            </c:ext>
          </c:extLst>
        </c:ser>
        <c:dLbls>
          <c:showLegendKey val="0"/>
          <c:showVal val="0"/>
          <c:showCatName val="0"/>
          <c:showSerName val="0"/>
          <c:showPercent val="0"/>
          <c:showBubbleSize val="0"/>
        </c:dLbls>
        <c:marker val="1"/>
        <c:smooth val="0"/>
        <c:axId val="146190720"/>
        <c:axId val="146192256"/>
      </c:lineChart>
      <c:catAx>
        <c:axId val="146190720"/>
        <c:scaling>
          <c:orientation val="minMax"/>
        </c:scaling>
        <c:delete val="0"/>
        <c:axPos val="b"/>
        <c:majorGridlines>
          <c:spPr>
            <a:ln w="6350" cap="flat" cmpd="sng" algn="ctr">
              <a:solidFill>
                <a:schemeClr val="tx1">
                  <a:tint val="75000"/>
                </a:schemeClr>
              </a:solidFill>
              <a:prstDash val="solid"/>
              <a:round/>
            </a:ln>
            <a:effectLst/>
          </c:spPr>
        </c:majorGridlines>
        <c:numFmt formatCode="General" sourceLinked="1"/>
        <c:majorTickMark val="none"/>
        <c:minorTickMark val="none"/>
        <c:tickLblPos val="nextTo"/>
        <c:spPr>
          <a:noFill/>
          <a:ln w="12700"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crossAx val="146192256"/>
        <c:crosses val="autoZero"/>
        <c:auto val="1"/>
        <c:lblAlgn val="ctr"/>
        <c:lblOffset val="100"/>
        <c:noMultiLvlLbl val="0"/>
      </c:catAx>
      <c:valAx>
        <c:axId val="146192256"/>
        <c:scaling>
          <c:orientation val="minMax"/>
        </c:scaling>
        <c:delete val="1"/>
        <c:axPos val="l"/>
        <c:numFmt formatCode="_-* #,##0_-;\-* #,##0_-;_-* &quot;-&quot;??_-;_-@_-" sourceLinked="1"/>
        <c:majorTickMark val="none"/>
        <c:minorTickMark val="none"/>
        <c:tickLblPos val="none"/>
        <c:crossAx val="146190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prstDash val="solid"/>
      <a:round/>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sz="2400"/>
              <a:t>ESPOSITORI PER LIVELLO </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2.1345705387704934E-2"/>
          <c:y val="0.21113622896510881"/>
          <c:w val="0.95730858922459017"/>
          <c:h val="0.54249303488241507"/>
        </c:manualLayout>
      </c:layout>
      <c:barChart>
        <c:barDir val="col"/>
        <c:grouping val="clustered"/>
        <c:varyColors val="0"/>
        <c:ser>
          <c:idx val="0"/>
          <c:order val="0"/>
          <c:tx>
            <c:strRef>
              <c:f>'[TABELLA 1_24.xlsx]tab.6'!$B$97</c:f>
              <c:strCache>
                <c:ptCount val="1"/>
                <c:pt idx="0">
                  <c:v>Internazionali</c:v>
                </c:pt>
              </c:strCache>
            </c:strRef>
          </c:tx>
          <c:spPr>
            <a:solidFill>
              <a:schemeClr val="accent2">
                <a:shade val="58000"/>
              </a:schemeClr>
            </a:solidFill>
            <a:ln>
              <a:noFill/>
            </a:ln>
            <a:effectLst>
              <a:outerShdw blurRad="57150" dist="19050" dir="5400000" algn="ctr" rotWithShape="0">
                <a:srgbClr val="000000">
                  <a:alpha val="63000"/>
                </a:srgbClr>
              </a:outerShdw>
            </a:effectLst>
          </c:spPr>
          <c:invertIfNegative val="0"/>
          <c:dLbls>
            <c:dLbl>
              <c:idx val="0"/>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dirty="0">
                        <a:solidFill>
                          <a:sysClr val="windowText" lastClr="000000"/>
                        </a:solidFill>
                      </a:rPr>
                      <a:t>81</a:t>
                    </a:r>
                    <a:r>
                      <a:rPr lang="en-US" b="0" dirty="0">
                        <a:solidFill>
                          <a:sysClr val="windowText" lastClr="000000"/>
                        </a:solidFill>
                      </a:rPr>
                      <a:t>%</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layout>
                    <c:manualLayout>
                      <c:w val="7.0528227518021611E-2"/>
                      <c:h val="8.6047742209202763E-2"/>
                    </c:manualLayout>
                  </c15:layout>
                  <c15:showDataLabelsRange val="0"/>
                </c:ext>
                <c:ext xmlns:c16="http://schemas.microsoft.com/office/drawing/2014/chart" uri="{C3380CC4-5D6E-409C-BE32-E72D297353CC}">
                  <c16:uniqueId val="{00000000-EBDC-42CB-BB22-CF943B89B830}"/>
                </c:ext>
              </c:extLst>
            </c:dLbl>
            <c:dLbl>
              <c:idx val="1"/>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ysClr val="windowText" lastClr="000000"/>
                        </a:solidFill>
                      </a:rPr>
                      <a:t>75%</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BDC-42CB-BB22-CF943B89B830}"/>
                </c:ext>
              </c:extLst>
            </c:dLbl>
            <c:dLbl>
              <c:idx val="2"/>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ysClr val="windowText" lastClr="000000"/>
                        </a:solidFill>
                      </a:rPr>
                      <a:t>79%</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layout>
                    <c:manualLayout>
                      <c:w val="7.6349783532850227E-2"/>
                      <c:h val="8.6047742209202763E-2"/>
                    </c:manualLayout>
                  </c15:layout>
                  <c15:showDataLabelsRange val="0"/>
                </c:ext>
                <c:ext xmlns:c16="http://schemas.microsoft.com/office/drawing/2014/chart" uri="{C3380CC4-5D6E-409C-BE32-E72D297353CC}">
                  <c16:uniqueId val="{00000002-EBDC-42CB-BB22-CF943B89B830}"/>
                </c:ext>
              </c:extLst>
            </c:dLbl>
            <c:dLbl>
              <c:idx val="3"/>
              <c:layout>
                <c:manualLayout>
                  <c:x val="3.8810373432189367E-3"/>
                  <c:y val="2.1415565507516863E-2"/>
                </c:manualLayout>
              </c:layout>
              <c:tx>
                <c:rich>
                  <a:bodyPr rot="0" spcFirstLastPara="1" vertOverflow="ellipsis" vert="horz" wrap="square" lIns="38100" tIns="19050" rIns="38100" bIns="19050" anchor="ctr" anchorCtr="1">
                    <a:noAutofit/>
                  </a:bodyPr>
                  <a:lstStyle/>
                  <a:p>
                    <a:pPr>
                      <a:defRPr sz="1400" b="0" i="0" u="none" strike="noStrike" kern="1200" baseline="0">
                        <a:solidFill>
                          <a:sysClr val="windowText" lastClr="000000"/>
                        </a:solidFill>
                        <a:latin typeface="+mn-lt"/>
                        <a:ea typeface="+mn-ea"/>
                        <a:cs typeface="+mn-cs"/>
                      </a:defRPr>
                    </a:pPr>
                    <a:r>
                      <a:rPr lang="en-US" sz="1400" b="0">
                        <a:solidFill>
                          <a:sysClr val="windowText" lastClr="000000"/>
                        </a:solidFill>
                      </a:rPr>
                      <a:t> 80% </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layout>
                    <c:manualLayout>
                      <c:w val="8.4616393073906865E-2"/>
                      <c:h val="0.12031264702122973"/>
                    </c:manualLayout>
                  </c15:layout>
                  <c15:showDataLabelsRange val="0"/>
                </c:ext>
                <c:ext xmlns:c16="http://schemas.microsoft.com/office/drawing/2014/chart" uri="{C3380CC4-5D6E-409C-BE32-E72D297353CC}">
                  <c16:uniqueId val="{00000003-EBDC-42CB-BB22-CF943B89B83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1_24.xlsx]tab.6'!$C$96:$F$96</c:f>
              <c:numCache>
                <c:formatCode>General</c:formatCode>
                <c:ptCount val="4"/>
                <c:pt idx="0">
                  <c:v>2016</c:v>
                </c:pt>
                <c:pt idx="1">
                  <c:v>2017</c:v>
                </c:pt>
                <c:pt idx="2">
                  <c:v>2018</c:v>
                </c:pt>
                <c:pt idx="3">
                  <c:v>2019</c:v>
                </c:pt>
              </c:numCache>
            </c:numRef>
          </c:cat>
          <c:val>
            <c:numRef>
              <c:f>'[TABELLA 1_24.xlsx]tab.6'!$C$97:$F$97</c:f>
              <c:numCache>
                <c:formatCode>_-* #,##0_-;\-* #,##0_-;_-* "-"??_-;_-@_-</c:formatCode>
                <c:ptCount val="4"/>
                <c:pt idx="0">
                  <c:v>26816</c:v>
                </c:pt>
                <c:pt idx="1">
                  <c:v>24660</c:v>
                </c:pt>
                <c:pt idx="2">
                  <c:v>28185</c:v>
                </c:pt>
                <c:pt idx="3">
                  <c:v>27917</c:v>
                </c:pt>
              </c:numCache>
            </c:numRef>
          </c:val>
          <c:extLst>
            <c:ext xmlns:c16="http://schemas.microsoft.com/office/drawing/2014/chart" uri="{C3380CC4-5D6E-409C-BE32-E72D297353CC}">
              <c16:uniqueId val="{00000004-EBDC-42CB-BB22-CF943B89B830}"/>
            </c:ext>
          </c:extLst>
        </c:ser>
        <c:ser>
          <c:idx val="1"/>
          <c:order val="1"/>
          <c:tx>
            <c:strRef>
              <c:f>'[TABELLA 1_24.xlsx]tab.6'!$B$98</c:f>
              <c:strCache>
                <c:ptCount val="1"/>
                <c:pt idx="0">
                  <c:v>Nazionali</c:v>
                </c:pt>
              </c:strCache>
            </c:strRef>
          </c:tx>
          <c:spPr>
            <a:solidFill>
              <a:schemeClr val="accent2">
                <a:shade val="86000"/>
              </a:schemeClr>
            </a:solidFill>
            <a:ln>
              <a:noFill/>
            </a:ln>
            <a:effectLst>
              <a:outerShdw blurRad="57150" dist="19050" dir="5400000" algn="ctr" rotWithShape="0">
                <a:srgbClr val="000000">
                  <a:alpha val="63000"/>
                </a:srgbClr>
              </a:outerShdw>
            </a:effectLst>
          </c:spPr>
          <c:invertIfNegative val="0"/>
          <c:dLbls>
            <c:dLbl>
              <c:idx val="0"/>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ysClr val="windowText" lastClr="000000"/>
                        </a:solidFill>
                      </a:rPr>
                      <a:t> 13%</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EBDC-42CB-BB22-CF943B89B830}"/>
                </c:ext>
              </c:extLst>
            </c:dLbl>
            <c:dLbl>
              <c:idx val="1"/>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000" b="0">
                        <a:solidFill>
                          <a:schemeClr val="bg1"/>
                        </a:solidFill>
                      </a:rPr>
                      <a:t> </a:t>
                    </a:r>
                    <a:r>
                      <a:rPr lang="en-US" b="0"/>
                      <a:t>13% </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EBDC-42CB-BB22-CF943B89B830}"/>
                </c:ext>
              </c:extLst>
            </c:dLbl>
            <c:dLbl>
              <c:idx val="2"/>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ysClr val="windowText" lastClr="000000"/>
                        </a:solidFill>
                      </a:rPr>
                      <a:t> 9%</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EBDC-42CB-BB22-CF943B89B830}"/>
                </c:ext>
              </c:extLst>
            </c:dLbl>
            <c:dLbl>
              <c:idx val="3"/>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ysClr val="windowText" lastClr="000000"/>
                        </a:solidFill>
                      </a:rPr>
                      <a:t> 9%</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EBDC-42CB-BB22-CF943B89B83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1_24.xlsx]tab.6'!$C$96:$F$96</c:f>
              <c:numCache>
                <c:formatCode>General</c:formatCode>
                <c:ptCount val="4"/>
                <c:pt idx="0">
                  <c:v>2016</c:v>
                </c:pt>
                <c:pt idx="1">
                  <c:v>2017</c:v>
                </c:pt>
                <c:pt idx="2">
                  <c:v>2018</c:v>
                </c:pt>
                <c:pt idx="3">
                  <c:v>2019</c:v>
                </c:pt>
              </c:numCache>
            </c:numRef>
          </c:cat>
          <c:val>
            <c:numRef>
              <c:f>'[TABELLA 1_24.xlsx]tab.6'!$C$98:$F$98</c:f>
              <c:numCache>
                <c:formatCode>_-* #,##0_-;\-* #,##0_-;_-* "-"??_-;_-@_-</c:formatCode>
                <c:ptCount val="4"/>
                <c:pt idx="0">
                  <c:v>4132</c:v>
                </c:pt>
                <c:pt idx="1">
                  <c:v>4390</c:v>
                </c:pt>
                <c:pt idx="2">
                  <c:v>3344</c:v>
                </c:pt>
                <c:pt idx="3">
                  <c:v>3084</c:v>
                </c:pt>
              </c:numCache>
            </c:numRef>
          </c:val>
          <c:extLst>
            <c:ext xmlns:c16="http://schemas.microsoft.com/office/drawing/2014/chart" uri="{C3380CC4-5D6E-409C-BE32-E72D297353CC}">
              <c16:uniqueId val="{00000009-EBDC-42CB-BB22-CF943B89B830}"/>
            </c:ext>
          </c:extLst>
        </c:ser>
        <c:ser>
          <c:idx val="2"/>
          <c:order val="2"/>
          <c:tx>
            <c:strRef>
              <c:f>'[TABELLA 1_24.xlsx]tab.6'!$B$99</c:f>
              <c:strCache>
                <c:ptCount val="1"/>
                <c:pt idx="0">
                  <c:v>Regionali</c:v>
                </c:pt>
              </c:strCache>
            </c:strRef>
          </c:tx>
          <c:spPr>
            <a:solidFill>
              <a:schemeClr val="accent2">
                <a:tint val="86000"/>
              </a:schemeClr>
            </a:solidFill>
            <a:ln>
              <a:noFill/>
            </a:ln>
            <a:effectLst>
              <a:outerShdw blurRad="57150" dist="19050" dir="5400000" algn="ctr" rotWithShape="0">
                <a:srgbClr val="000000">
                  <a:alpha val="63000"/>
                </a:srgbClr>
              </a:outerShdw>
            </a:effectLst>
          </c:spPr>
          <c:invertIfNegative val="0"/>
          <c:dLbls>
            <c:dLbl>
              <c:idx val="0"/>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ysClr val="windowText" lastClr="000000"/>
                        </a:solidFill>
                      </a:rPr>
                      <a:t> 6%</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EBDC-42CB-BB22-CF943B89B830}"/>
                </c:ext>
              </c:extLst>
            </c:dLbl>
            <c:dLbl>
              <c:idx val="1"/>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chemeClr val="bg1"/>
                        </a:solidFill>
                      </a:rPr>
                      <a:t> </a:t>
                    </a:r>
                    <a:r>
                      <a:rPr lang="en-US" sz="1400" b="0"/>
                      <a:t>12% </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EBDC-42CB-BB22-CF943B89B830}"/>
                </c:ext>
              </c:extLst>
            </c:dLbl>
            <c:dLbl>
              <c:idx val="2"/>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chemeClr val="bg1"/>
                        </a:solidFill>
                      </a:rPr>
                      <a:t> </a:t>
                    </a:r>
                    <a:r>
                      <a:rPr lang="en-US" sz="1400" b="0"/>
                      <a:t>12%</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EBDC-42CB-BB22-CF943B89B830}"/>
                </c:ext>
              </c:extLst>
            </c:dLbl>
            <c:dLbl>
              <c:idx val="3"/>
              <c:tx>
                <c:rich>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r>
                      <a:rPr lang="en-US" sz="1400" b="0">
                        <a:solidFill>
                          <a:schemeClr val="bg1"/>
                        </a:solidFill>
                      </a:rPr>
                      <a:t> </a:t>
                    </a:r>
                    <a:r>
                      <a:rPr lang="en-US" sz="1400" b="0"/>
                      <a:t>11%</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EBDC-42CB-BB22-CF943B89B83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1_24.xlsx]tab.6'!$C$96:$F$96</c:f>
              <c:numCache>
                <c:formatCode>General</c:formatCode>
                <c:ptCount val="4"/>
                <c:pt idx="0">
                  <c:v>2016</c:v>
                </c:pt>
                <c:pt idx="1">
                  <c:v>2017</c:v>
                </c:pt>
                <c:pt idx="2">
                  <c:v>2018</c:v>
                </c:pt>
                <c:pt idx="3">
                  <c:v>2019</c:v>
                </c:pt>
              </c:numCache>
            </c:numRef>
          </c:cat>
          <c:val>
            <c:numRef>
              <c:f>'[TABELLA 1_24.xlsx]tab.6'!$C$99:$F$99</c:f>
              <c:numCache>
                <c:formatCode>_-* #,##0_-;\-* #,##0_-;_-* "-"??_-;_-@_-</c:formatCode>
                <c:ptCount val="4"/>
                <c:pt idx="0">
                  <c:v>2015</c:v>
                </c:pt>
                <c:pt idx="1">
                  <c:v>3890</c:v>
                </c:pt>
                <c:pt idx="2">
                  <c:v>4129</c:v>
                </c:pt>
                <c:pt idx="3">
                  <c:v>3929</c:v>
                </c:pt>
              </c:numCache>
            </c:numRef>
          </c:val>
          <c:extLst>
            <c:ext xmlns:c16="http://schemas.microsoft.com/office/drawing/2014/chart" uri="{C3380CC4-5D6E-409C-BE32-E72D297353CC}">
              <c16:uniqueId val="{0000000E-EBDC-42CB-BB22-CF943B89B830}"/>
            </c:ext>
          </c:extLst>
        </c:ser>
        <c:dLbls>
          <c:showLegendKey val="0"/>
          <c:showVal val="0"/>
          <c:showCatName val="0"/>
          <c:showSerName val="0"/>
          <c:showPercent val="0"/>
          <c:showBubbleSize val="0"/>
        </c:dLbls>
        <c:gapWidth val="150"/>
        <c:axId val="142089600"/>
        <c:axId val="142132352"/>
      </c:barChart>
      <c:lineChart>
        <c:grouping val="standard"/>
        <c:varyColors val="0"/>
        <c:ser>
          <c:idx val="3"/>
          <c:order val="3"/>
          <c:tx>
            <c:strRef>
              <c:f>'[TABELLA 1_24.xlsx]tab.6'!$B$100</c:f>
              <c:strCache>
                <c:ptCount val="1"/>
                <c:pt idx="0">
                  <c:v>Totale</c:v>
                </c:pt>
              </c:strCache>
            </c:strRef>
          </c:tx>
          <c:spPr>
            <a:ln w="57150" cap="rnd" cmpd="sng" algn="ctr">
              <a:solidFill>
                <a:schemeClr val="accent2">
                  <a:tint val="58000"/>
                </a:schemeClr>
              </a:solidFill>
              <a:prstDash val="solid"/>
              <a:round/>
            </a:ln>
            <a:effectLst>
              <a:outerShdw blurRad="57150" dist="19050" dir="5400000" algn="ctr" rotWithShape="0">
                <a:srgbClr val="000000">
                  <a:alpha val="63000"/>
                </a:srgbClr>
              </a:outerShdw>
            </a:effectLst>
          </c:spPr>
          <c:marker>
            <c:symbol val="none"/>
          </c:marker>
          <c:dLbls>
            <c:dLbl>
              <c:idx val="0"/>
              <c:layout>
                <c:manualLayout>
                  <c:x val="-7.6745759720487847E-2"/>
                  <c:y val="-3.60360360360360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BDC-42CB-BB22-CF943B89B830}"/>
                </c:ext>
              </c:extLst>
            </c:dLbl>
            <c:dLbl>
              <c:idx val="1"/>
              <c:layout>
                <c:manualLayout>
                  <c:x val="-7.6745759720487847E-2"/>
                  <c:y val="-3.15315315315315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BDC-42CB-BB22-CF943B89B830}"/>
                </c:ext>
              </c:extLst>
            </c:dLbl>
            <c:dLbl>
              <c:idx val="2"/>
              <c:layout>
                <c:manualLayout>
                  <c:x val="-7.1786825165148144E-2"/>
                  <c:y val="-2.70270270270272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BDC-42CB-BB22-CF943B89B830}"/>
                </c:ext>
              </c:extLst>
            </c:dLbl>
            <c:dLbl>
              <c:idx val="3"/>
              <c:layout>
                <c:manualLayout>
                  <c:x val="-7.6745759720487847E-2"/>
                  <c:y val="-3.15315315315315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BDC-42CB-BB22-CF943B89B83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1_24.xlsx]tab.6'!$C$96:$F$96</c:f>
              <c:numCache>
                <c:formatCode>General</c:formatCode>
                <c:ptCount val="4"/>
                <c:pt idx="0">
                  <c:v>2016</c:v>
                </c:pt>
                <c:pt idx="1">
                  <c:v>2017</c:v>
                </c:pt>
                <c:pt idx="2">
                  <c:v>2018</c:v>
                </c:pt>
                <c:pt idx="3">
                  <c:v>2019</c:v>
                </c:pt>
              </c:numCache>
            </c:numRef>
          </c:cat>
          <c:val>
            <c:numRef>
              <c:f>'[TABELLA 1_24.xlsx]tab.6'!$C$100:$F$100</c:f>
              <c:numCache>
                <c:formatCode>#,##0</c:formatCode>
                <c:ptCount val="4"/>
                <c:pt idx="0">
                  <c:v>32963</c:v>
                </c:pt>
                <c:pt idx="1">
                  <c:v>32940</c:v>
                </c:pt>
                <c:pt idx="2">
                  <c:v>35658</c:v>
                </c:pt>
                <c:pt idx="3">
                  <c:v>34930</c:v>
                </c:pt>
              </c:numCache>
            </c:numRef>
          </c:val>
          <c:smooth val="0"/>
          <c:extLst>
            <c:ext xmlns:c16="http://schemas.microsoft.com/office/drawing/2014/chart" uri="{C3380CC4-5D6E-409C-BE32-E72D297353CC}">
              <c16:uniqueId val="{00000013-EBDC-42CB-BB22-CF943B89B830}"/>
            </c:ext>
          </c:extLst>
        </c:ser>
        <c:dLbls>
          <c:showLegendKey val="0"/>
          <c:showVal val="0"/>
          <c:showCatName val="0"/>
          <c:showSerName val="0"/>
          <c:showPercent val="0"/>
          <c:showBubbleSize val="0"/>
        </c:dLbls>
        <c:marker val="1"/>
        <c:smooth val="0"/>
        <c:axId val="142089600"/>
        <c:axId val="142132352"/>
      </c:lineChart>
      <c:catAx>
        <c:axId val="142089600"/>
        <c:scaling>
          <c:orientation val="minMax"/>
        </c:scaling>
        <c:delete val="0"/>
        <c:axPos val="b"/>
        <c:majorGridlines>
          <c:spPr>
            <a:ln w="6350" cap="flat" cmpd="sng" algn="ctr">
              <a:solidFill>
                <a:schemeClr val="tx1">
                  <a:tint val="75000"/>
                </a:schemeClr>
              </a:solidFill>
              <a:prstDash val="solid"/>
              <a:round/>
            </a:ln>
            <a:effectLst/>
          </c:spPr>
        </c:majorGridlines>
        <c:numFmt formatCode="General" sourceLinked="1"/>
        <c:majorTickMark val="none"/>
        <c:minorTickMark val="none"/>
        <c:tickLblPos val="nextTo"/>
        <c:spPr>
          <a:noFill/>
          <a:ln w="12700"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crossAx val="142132352"/>
        <c:crosses val="autoZero"/>
        <c:auto val="1"/>
        <c:lblAlgn val="ctr"/>
        <c:lblOffset val="100"/>
        <c:noMultiLvlLbl val="0"/>
      </c:catAx>
      <c:valAx>
        <c:axId val="142132352"/>
        <c:scaling>
          <c:orientation val="minMax"/>
        </c:scaling>
        <c:delete val="1"/>
        <c:axPos val="l"/>
        <c:numFmt formatCode="_-* #,##0_-;\-* #,##0_-;_-* &quot;-&quot;??_-;_-@_-" sourceLinked="1"/>
        <c:majorTickMark val="none"/>
        <c:minorTickMark val="none"/>
        <c:tickLblPos val="none"/>
        <c:crossAx val="142089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prstDash val="solid"/>
      <a:round/>
    </a:ln>
    <a:effectLst/>
  </c:spPr>
  <c:txPr>
    <a:bodyPr/>
    <a:lstStyle/>
    <a:p>
      <a:pPr>
        <a:defRPr/>
      </a:pPr>
      <a:endParaRPr lang="it-I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it-IT" sz="2000"/>
              <a:t>VISITATORI PER LIVELLO</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2.6433576886798253E-2"/>
          <c:y val="0.19078625158968532"/>
          <c:w val="0.94713284622640348"/>
          <c:h val="0.56820967611007389"/>
        </c:manualLayout>
      </c:layout>
      <c:barChart>
        <c:barDir val="col"/>
        <c:grouping val="clustered"/>
        <c:varyColors val="0"/>
        <c:ser>
          <c:idx val="0"/>
          <c:order val="0"/>
          <c:tx>
            <c:strRef>
              <c:f>'[TABELLA 1_24.xlsx]tab.6'!$B$105</c:f>
              <c:strCache>
                <c:ptCount val="1"/>
                <c:pt idx="0">
                  <c:v>Internazionali</c:v>
                </c:pt>
              </c:strCache>
            </c:strRef>
          </c:tx>
          <c:spPr>
            <a:solidFill>
              <a:schemeClr val="accent6">
                <a:shade val="58000"/>
              </a:schemeClr>
            </a:solidFill>
            <a:ln>
              <a:noFill/>
            </a:ln>
            <a:effectLst>
              <a:outerShdw blurRad="57150" dist="19050" dir="5400000" algn="ctr" rotWithShape="0">
                <a:srgbClr val="000000">
                  <a:alpha val="63000"/>
                </a:srgbClr>
              </a:outerShdw>
            </a:effectLst>
          </c:spPr>
          <c:invertIfNegative val="0"/>
          <c:dLbls>
            <c:dLbl>
              <c:idx val="0"/>
              <c:tx>
                <c:rich>
                  <a:bodyPr/>
                  <a:lstStyle/>
                  <a:p>
                    <a:r>
                      <a:rPr lang="en-US"/>
                      <a:t>71%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A72-4B7C-9E89-1334A5263B28}"/>
                </c:ext>
              </c:extLst>
            </c:dLbl>
            <c:dLbl>
              <c:idx val="1"/>
              <c:tx>
                <c:rich>
                  <a:bodyPr/>
                  <a:lstStyle/>
                  <a:p>
                    <a:r>
                      <a:rPr lang="en-US"/>
                      <a:t>64%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A72-4B7C-9E89-1334A5263B28}"/>
                </c:ext>
              </c:extLst>
            </c:dLbl>
            <c:dLbl>
              <c:idx val="2"/>
              <c:tx>
                <c:rich>
                  <a:bodyPr/>
                  <a:lstStyle/>
                  <a:p>
                    <a:r>
                      <a:rPr lang="en-US"/>
                      <a:t>66%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EA72-4B7C-9E89-1334A5263B28}"/>
                </c:ext>
              </c:extLst>
            </c:dLbl>
            <c:dLbl>
              <c:idx val="3"/>
              <c:tx>
                <c:rich>
                  <a:bodyPr/>
                  <a:lstStyle/>
                  <a:p>
                    <a:r>
                      <a:rPr lang="en-US"/>
                      <a:t>62% </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EA72-4B7C-9E89-1334A5263B28}"/>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1_24.xlsx]tab.6'!$C$104:$F$104</c:f>
              <c:numCache>
                <c:formatCode>General</c:formatCode>
                <c:ptCount val="4"/>
                <c:pt idx="0">
                  <c:v>2016</c:v>
                </c:pt>
                <c:pt idx="1">
                  <c:v>2017</c:v>
                </c:pt>
                <c:pt idx="2">
                  <c:v>2018</c:v>
                </c:pt>
                <c:pt idx="3">
                  <c:v>2019</c:v>
                </c:pt>
              </c:numCache>
            </c:numRef>
          </c:cat>
          <c:val>
            <c:numRef>
              <c:f>'[TABELLA 1_24.xlsx]tab.6'!$C$105:$F$105</c:f>
              <c:numCache>
                <c:formatCode>#,##0</c:formatCode>
                <c:ptCount val="4"/>
                <c:pt idx="0">
                  <c:v>1912949</c:v>
                </c:pt>
                <c:pt idx="1">
                  <c:v>1590374</c:v>
                </c:pt>
                <c:pt idx="2">
                  <c:v>1703286</c:v>
                </c:pt>
                <c:pt idx="3">
                  <c:v>1366048</c:v>
                </c:pt>
              </c:numCache>
            </c:numRef>
          </c:val>
          <c:extLst>
            <c:ext xmlns:c16="http://schemas.microsoft.com/office/drawing/2014/chart" uri="{C3380CC4-5D6E-409C-BE32-E72D297353CC}">
              <c16:uniqueId val="{00000004-EA72-4B7C-9E89-1334A5263B28}"/>
            </c:ext>
          </c:extLst>
        </c:ser>
        <c:ser>
          <c:idx val="1"/>
          <c:order val="1"/>
          <c:tx>
            <c:strRef>
              <c:f>'[TABELLA 1_24.xlsx]tab.6'!$B$106</c:f>
              <c:strCache>
                <c:ptCount val="1"/>
                <c:pt idx="0">
                  <c:v>Nazionali</c:v>
                </c:pt>
              </c:strCache>
            </c:strRef>
          </c:tx>
          <c:spPr>
            <a:solidFill>
              <a:schemeClr val="accent6">
                <a:shade val="86000"/>
              </a:schemeClr>
            </a:solidFill>
            <a:ln>
              <a:noFill/>
            </a:ln>
            <a:effectLst>
              <a:outerShdw blurRad="57150" dist="19050" dir="5400000" algn="ctr" rotWithShape="0">
                <a:srgbClr val="000000">
                  <a:alpha val="63000"/>
                </a:srgbClr>
              </a:outerShdw>
            </a:effectLst>
          </c:spPr>
          <c:invertIfNegative val="0"/>
          <c:dLbls>
            <c:dLbl>
              <c:idx val="0"/>
              <c:tx>
                <c:rich>
                  <a:bodyPr/>
                  <a:lstStyle/>
                  <a:p>
                    <a:r>
                      <a:rPr lang="en-US"/>
                      <a:t> 19%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EA72-4B7C-9E89-1334A5263B28}"/>
                </c:ext>
              </c:extLst>
            </c:dLbl>
            <c:dLbl>
              <c:idx val="1"/>
              <c:tx>
                <c:rich>
                  <a:bodyPr/>
                  <a:lstStyle/>
                  <a:p>
                    <a:r>
                      <a:rPr lang="en-US"/>
                      <a:t>21% </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EA72-4B7C-9E89-1334A5263B28}"/>
                </c:ext>
              </c:extLst>
            </c:dLbl>
            <c:dLbl>
              <c:idx val="2"/>
              <c:tx>
                <c:rich>
                  <a:bodyPr/>
                  <a:lstStyle/>
                  <a:p>
                    <a:r>
                      <a:rPr lang="en-US"/>
                      <a:t>21%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EA72-4B7C-9E89-1334A5263B28}"/>
                </c:ext>
              </c:extLst>
            </c:dLbl>
            <c:dLbl>
              <c:idx val="3"/>
              <c:tx>
                <c:rich>
                  <a:bodyPr/>
                  <a:lstStyle/>
                  <a:p>
                    <a:r>
                      <a:rPr lang="en-US"/>
                      <a:t>22%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EA72-4B7C-9E89-1334A5263B28}"/>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1_24.xlsx]tab.6'!$C$104:$F$104</c:f>
              <c:numCache>
                <c:formatCode>General</c:formatCode>
                <c:ptCount val="4"/>
                <c:pt idx="0">
                  <c:v>2016</c:v>
                </c:pt>
                <c:pt idx="1">
                  <c:v>2017</c:v>
                </c:pt>
                <c:pt idx="2">
                  <c:v>2018</c:v>
                </c:pt>
                <c:pt idx="3">
                  <c:v>2019</c:v>
                </c:pt>
              </c:numCache>
            </c:numRef>
          </c:cat>
          <c:val>
            <c:numRef>
              <c:f>'[TABELLA 1_24.xlsx]tab.6'!$C$106:$F$106</c:f>
              <c:numCache>
                <c:formatCode>#,##0</c:formatCode>
                <c:ptCount val="4"/>
                <c:pt idx="0">
                  <c:v>504737</c:v>
                </c:pt>
                <c:pt idx="1">
                  <c:v>530321</c:v>
                </c:pt>
                <c:pt idx="2">
                  <c:v>535814</c:v>
                </c:pt>
                <c:pt idx="3">
                  <c:v>484703</c:v>
                </c:pt>
              </c:numCache>
            </c:numRef>
          </c:val>
          <c:extLst>
            <c:ext xmlns:c16="http://schemas.microsoft.com/office/drawing/2014/chart" uri="{C3380CC4-5D6E-409C-BE32-E72D297353CC}">
              <c16:uniqueId val="{00000009-EA72-4B7C-9E89-1334A5263B28}"/>
            </c:ext>
          </c:extLst>
        </c:ser>
        <c:ser>
          <c:idx val="2"/>
          <c:order val="2"/>
          <c:tx>
            <c:strRef>
              <c:f>'[TABELLA 1_24.xlsx]tab.6'!$B$107</c:f>
              <c:strCache>
                <c:ptCount val="1"/>
                <c:pt idx="0">
                  <c:v>Regionali</c:v>
                </c:pt>
              </c:strCache>
            </c:strRef>
          </c:tx>
          <c:spPr>
            <a:solidFill>
              <a:schemeClr val="accent6">
                <a:tint val="86000"/>
              </a:schemeClr>
            </a:solidFill>
            <a:ln>
              <a:noFill/>
            </a:ln>
            <a:effectLst>
              <a:outerShdw blurRad="57150" dist="19050" dir="5400000" algn="ctr" rotWithShape="0">
                <a:srgbClr val="000000">
                  <a:alpha val="63000"/>
                </a:srgbClr>
              </a:outerShdw>
            </a:effectLst>
          </c:spPr>
          <c:invertIfNegative val="0"/>
          <c:dLbls>
            <c:dLbl>
              <c:idx val="0"/>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EA72-4B7C-9E89-1334A5263B28}"/>
                </c:ext>
              </c:extLst>
            </c:dLbl>
            <c:dLbl>
              <c:idx val="1"/>
              <c:tx>
                <c:rich>
                  <a:bodyPr/>
                  <a:lstStyle/>
                  <a:p>
                    <a:r>
                      <a:rPr lang="en-US" sz="1000" b="1">
                        <a:solidFill>
                          <a:schemeClr val="bg1"/>
                        </a:solidFill>
                      </a:rPr>
                      <a:t> </a:t>
                    </a:r>
                    <a:r>
                      <a:rPr lang="en-US"/>
                      <a:t>15% </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EA72-4B7C-9E89-1334A5263B28}"/>
                </c:ext>
              </c:extLst>
            </c:dLbl>
            <c:dLbl>
              <c:idx val="2"/>
              <c:tx>
                <c:rich>
                  <a:bodyPr/>
                  <a:lstStyle/>
                  <a:p>
                    <a:r>
                      <a:rPr lang="en-US" sz="1000" b="1">
                        <a:solidFill>
                          <a:schemeClr val="bg1"/>
                        </a:solidFill>
                      </a:rPr>
                      <a:t> </a:t>
                    </a:r>
                    <a:r>
                      <a:rPr lang="en-US"/>
                      <a:t>13%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EA72-4B7C-9E89-1334A5263B28}"/>
                </c:ext>
              </c:extLst>
            </c:dLbl>
            <c:dLbl>
              <c:idx val="3"/>
              <c:tx>
                <c:rich>
                  <a:bodyPr/>
                  <a:lstStyle/>
                  <a:p>
                    <a:r>
                      <a:rPr lang="en-US" sz="1000" b="1">
                        <a:solidFill>
                          <a:schemeClr val="bg1"/>
                        </a:solidFill>
                      </a:rPr>
                      <a:t> </a:t>
                    </a:r>
                    <a:r>
                      <a:rPr lang="en-US"/>
                      <a:t>16%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EA72-4B7C-9E89-1334A5263B28}"/>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1_24.xlsx]tab.6'!$C$104:$F$104</c:f>
              <c:numCache>
                <c:formatCode>General</c:formatCode>
                <c:ptCount val="4"/>
                <c:pt idx="0">
                  <c:v>2016</c:v>
                </c:pt>
                <c:pt idx="1">
                  <c:v>2017</c:v>
                </c:pt>
                <c:pt idx="2">
                  <c:v>2018</c:v>
                </c:pt>
                <c:pt idx="3">
                  <c:v>2019</c:v>
                </c:pt>
              </c:numCache>
            </c:numRef>
          </c:cat>
          <c:val>
            <c:numRef>
              <c:f>'[TABELLA 1_24.xlsx]tab.6'!$C$107:$F$107</c:f>
              <c:numCache>
                <c:formatCode>#,##0</c:formatCode>
                <c:ptCount val="4"/>
                <c:pt idx="0">
                  <c:v>268702</c:v>
                </c:pt>
                <c:pt idx="1">
                  <c:v>365712</c:v>
                </c:pt>
                <c:pt idx="2">
                  <c:v>338773</c:v>
                </c:pt>
                <c:pt idx="3">
                  <c:v>364842</c:v>
                </c:pt>
              </c:numCache>
            </c:numRef>
          </c:val>
          <c:extLst>
            <c:ext xmlns:c16="http://schemas.microsoft.com/office/drawing/2014/chart" uri="{C3380CC4-5D6E-409C-BE32-E72D297353CC}">
              <c16:uniqueId val="{0000000E-EA72-4B7C-9E89-1334A5263B28}"/>
            </c:ext>
          </c:extLst>
        </c:ser>
        <c:dLbls>
          <c:showLegendKey val="0"/>
          <c:showVal val="0"/>
          <c:showCatName val="0"/>
          <c:showSerName val="0"/>
          <c:showPercent val="0"/>
          <c:showBubbleSize val="0"/>
        </c:dLbls>
        <c:gapWidth val="150"/>
        <c:axId val="142383744"/>
        <c:axId val="117580160"/>
      </c:barChart>
      <c:lineChart>
        <c:grouping val="standard"/>
        <c:varyColors val="0"/>
        <c:ser>
          <c:idx val="3"/>
          <c:order val="3"/>
          <c:tx>
            <c:strRef>
              <c:f>'[TABELLA 1_24.xlsx]tab.6'!$B$108</c:f>
              <c:strCache>
                <c:ptCount val="1"/>
                <c:pt idx="0">
                  <c:v>Totale</c:v>
                </c:pt>
              </c:strCache>
            </c:strRef>
          </c:tx>
          <c:spPr>
            <a:ln w="57150" cap="rnd" cmpd="sng" algn="ctr">
              <a:solidFill>
                <a:schemeClr val="accent6"/>
              </a:solidFill>
              <a:prstDash val="solid"/>
              <a:round/>
            </a:ln>
            <a:effectLst>
              <a:outerShdw blurRad="57150" dist="19050" dir="5400000" algn="ctr" rotWithShape="0">
                <a:srgbClr val="000000">
                  <a:alpha val="63000"/>
                </a:srgbClr>
              </a:outerShdw>
            </a:effectLst>
          </c:spPr>
          <c:marker>
            <c:symbol val="none"/>
          </c:marker>
          <c:dLbls>
            <c:dLbl>
              <c:idx val="0"/>
              <c:layout>
                <c:manualLayout>
                  <c:x val="-7.6745759720487847E-2"/>
                  <c:y val="-3.60360360360360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A72-4B7C-9E89-1334A5263B28}"/>
                </c:ext>
              </c:extLst>
            </c:dLbl>
            <c:dLbl>
              <c:idx val="1"/>
              <c:layout>
                <c:manualLayout>
                  <c:x val="-7.6745759720487847E-2"/>
                  <c:y val="-3.15315315315315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A72-4B7C-9E89-1334A5263B28}"/>
                </c:ext>
              </c:extLst>
            </c:dLbl>
            <c:dLbl>
              <c:idx val="2"/>
              <c:layout>
                <c:manualLayout>
                  <c:x val="-7.1786825165148144E-2"/>
                  <c:y val="-2.70270270270272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A72-4B7C-9E89-1334A5263B28}"/>
                </c:ext>
              </c:extLst>
            </c:dLbl>
            <c:dLbl>
              <c:idx val="3"/>
              <c:layout>
                <c:manualLayout>
                  <c:x val="-7.6745759720487847E-2"/>
                  <c:y val="-3.15315315315315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A72-4B7C-9E89-1334A5263B28}"/>
                </c:ext>
              </c:extLst>
            </c:dLbl>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numRef>
              <c:f>'[TABELLA 1_24.xlsx]tab.6'!$C$104:$F$104</c:f>
              <c:numCache>
                <c:formatCode>General</c:formatCode>
                <c:ptCount val="4"/>
                <c:pt idx="0">
                  <c:v>2016</c:v>
                </c:pt>
                <c:pt idx="1">
                  <c:v>2017</c:v>
                </c:pt>
                <c:pt idx="2">
                  <c:v>2018</c:v>
                </c:pt>
                <c:pt idx="3">
                  <c:v>2019</c:v>
                </c:pt>
              </c:numCache>
            </c:numRef>
          </c:cat>
          <c:val>
            <c:numRef>
              <c:f>'[TABELLA 1_24.xlsx]tab.6'!$C$108:$F$108</c:f>
              <c:numCache>
                <c:formatCode>#,##0</c:formatCode>
                <c:ptCount val="4"/>
                <c:pt idx="0">
                  <c:v>2686388</c:v>
                </c:pt>
                <c:pt idx="1">
                  <c:v>2486407</c:v>
                </c:pt>
                <c:pt idx="2">
                  <c:v>2577873</c:v>
                </c:pt>
                <c:pt idx="3">
                  <c:v>2215593</c:v>
                </c:pt>
              </c:numCache>
            </c:numRef>
          </c:val>
          <c:smooth val="0"/>
          <c:extLst>
            <c:ext xmlns:c16="http://schemas.microsoft.com/office/drawing/2014/chart" uri="{C3380CC4-5D6E-409C-BE32-E72D297353CC}">
              <c16:uniqueId val="{00000013-EA72-4B7C-9E89-1334A5263B28}"/>
            </c:ext>
          </c:extLst>
        </c:ser>
        <c:dLbls>
          <c:showLegendKey val="0"/>
          <c:showVal val="0"/>
          <c:showCatName val="0"/>
          <c:showSerName val="0"/>
          <c:showPercent val="0"/>
          <c:showBubbleSize val="0"/>
        </c:dLbls>
        <c:marker val="1"/>
        <c:smooth val="0"/>
        <c:axId val="142383744"/>
        <c:axId val="117580160"/>
      </c:lineChart>
      <c:catAx>
        <c:axId val="142383744"/>
        <c:scaling>
          <c:orientation val="minMax"/>
        </c:scaling>
        <c:delete val="0"/>
        <c:axPos val="b"/>
        <c:majorGridlines>
          <c:spPr>
            <a:ln w="6350" cap="flat" cmpd="sng" algn="ctr">
              <a:solidFill>
                <a:schemeClr val="tx1">
                  <a:tint val="75000"/>
                </a:schemeClr>
              </a:solidFill>
              <a:prstDash val="solid"/>
              <a:round/>
            </a:ln>
            <a:effectLst/>
          </c:spPr>
        </c:majorGridlines>
        <c:numFmt formatCode="General" sourceLinked="1"/>
        <c:majorTickMark val="none"/>
        <c:minorTickMark val="none"/>
        <c:tickLblPos val="nextTo"/>
        <c:spPr>
          <a:noFill/>
          <a:ln w="12700"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it-IT"/>
          </a:p>
        </c:txPr>
        <c:crossAx val="117580160"/>
        <c:crosses val="autoZero"/>
        <c:auto val="1"/>
        <c:lblAlgn val="ctr"/>
        <c:lblOffset val="100"/>
        <c:noMultiLvlLbl val="0"/>
      </c:catAx>
      <c:valAx>
        <c:axId val="117580160"/>
        <c:scaling>
          <c:orientation val="minMax"/>
        </c:scaling>
        <c:delete val="1"/>
        <c:axPos val="l"/>
        <c:numFmt formatCode="#,##0" sourceLinked="1"/>
        <c:majorTickMark val="none"/>
        <c:minorTickMark val="none"/>
        <c:tickLblPos val="none"/>
        <c:crossAx val="142383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prstDash val="solid"/>
      <a:round/>
    </a:ln>
    <a:effectLst/>
  </c:spPr>
  <c:txPr>
    <a:bodyPr/>
    <a:lstStyle/>
    <a:p>
      <a:pPr>
        <a:defRPr sz="1400"/>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r>
              <a:rPr lang="en-US" sz="1100"/>
              <a:t>SUPERFICIE ESPOSITIVA LOCATA PER</a:t>
            </a:r>
          </a:p>
          <a:p>
            <a:pPr>
              <a:defRPr sz="1100"/>
            </a:pPr>
            <a:r>
              <a:rPr lang="en-US" sz="1100"/>
              <a:t> LIVELLO</a:t>
            </a:r>
            <a:r>
              <a:rPr lang="en-US" sz="1100" baseline="0"/>
              <a:t> E ANNO</a:t>
            </a:r>
            <a:endParaRPr lang="en-US" sz="1100"/>
          </a:p>
        </c:rich>
      </c:tx>
      <c:layout>
        <c:manualLayout>
          <c:xMode val="edge"/>
          <c:yMode val="edge"/>
          <c:x val="0.10476014689554557"/>
          <c:y val="0"/>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0.4080237759354034"/>
          <c:y val="0.10864431946006747"/>
          <c:w val="0.57063236931064953"/>
          <c:h val="0.79235995500562439"/>
        </c:manualLayout>
      </c:layout>
      <c:barChart>
        <c:barDir val="bar"/>
        <c:grouping val="percentStacked"/>
        <c:varyColors val="0"/>
        <c:ser>
          <c:idx val="0"/>
          <c:order val="0"/>
          <c:tx>
            <c:strRef>
              <c:f>'[TABELLA 1_24.xlsx]SEA_ESP_VIS_DESTINATARI'!$S$5</c:f>
              <c:strCache>
                <c:ptCount val="1"/>
                <c:pt idx="0">
                  <c:v>OPERATORI</c:v>
                </c:pt>
              </c:strCache>
            </c:strRef>
          </c:tx>
          <c:spPr>
            <a:solidFill>
              <a:schemeClr val="accent2"/>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1_24.xlsx]SEA_ESP_VIS_DESTINATARI'!$T$4:$AE$4</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1_24.xlsx]SEA_ESP_VIS_DESTINATARI'!$T$5:$AE$5</c:f>
              <c:numCache>
                <c:formatCode>0%</c:formatCode>
                <c:ptCount val="12"/>
                <c:pt idx="0">
                  <c:v>0.73358913324728259</c:v>
                </c:pt>
                <c:pt idx="1">
                  <c:v>0.66591789424860559</c:v>
                </c:pt>
                <c:pt idx="2">
                  <c:v>0.76</c:v>
                </c:pt>
                <c:pt idx="3">
                  <c:v>0.72</c:v>
                </c:pt>
                <c:pt idx="4">
                  <c:v>0.37065594536542379</c:v>
                </c:pt>
                <c:pt idx="5">
                  <c:v>0.43603417115517495</c:v>
                </c:pt>
                <c:pt idx="6">
                  <c:v>0.18774298784600857</c:v>
                </c:pt>
                <c:pt idx="7">
                  <c:v>0.13202781112444978</c:v>
                </c:pt>
                <c:pt idx="9">
                  <c:v>8.7981441781213615E-2</c:v>
                </c:pt>
                <c:pt idx="10">
                  <c:v>0.1995595056511926</c:v>
                </c:pt>
                <c:pt idx="11">
                  <c:v>0.15778644551318463</c:v>
                </c:pt>
              </c:numCache>
            </c:numRef>
          </c:val>
          <c:extLst>
            <c:ext xmlns:c16="http://schemas.microsoft.com/office/drawing/2014/chart" uri="{C3380CC4-5D6E-409C-BE32-E72D297353CC}">
              <c16:uniqueId val="{00000000-ACD3-45B1-931D-A3D223A68B31}"/>
            </c:ext>
          </c:extLst>
        </c:ser>
        <c:ser>
          <c:idx val="2"/>
          <c:order val="1"/>
          <c:tx>
            <c:strRef>
              <c:f>'[TABELLA 1_24.xlsx]SEA_ESP_VIS_DESTINATARI'!$S$6</c:f>
              <c:strCache>
                <c:ptCount val="1"/>
                <c:pt idx="0">
                  <c:v>MISTO</c:v>
                </c:pt>
              </c:strCache>
            </c:strRef>
          </c:tx>
          <c:spPr>
            <a:solidFill>
              <a:schemeClr val="accent6"/>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1_24.xlsx]SEA_ESP_VIS_DESTINATARI'!$T$4:$AE$4</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1_24.xlsx]SEA_ESP_VIS_DESTINATARI'!$T$6:$AE$6</c:f>
              <c:numCache>
                <c:formatCode>0%</c:formatCode>
                <c:ptCount val="12"/>
                <c:pt idx="0">
                  <c:v>0.17299455805095282</c:v>
                </c:pt>
                <c:pt idx="1">
                  <c:v>0.22873553803817234</c:v>
                </c:pt>
                <c:pt idx="2">
                  <c:v>0.17440705855651384</c:v>
                </c:pt>
                <c:pt idx="3">
                  <c:v>0.19630175420454402</c:v>
                </c:pt>
                <c:pt idx="4">
                  <c:v>0.13232061764308281</c:v>
                </c:pt>
                <c:pt idx="5">
                  <c:v>7.9757149641068045E-2</c:v>
                </c:pt>
                <c:pt idx="6">
                  <c:v>7.9375007665231742E-2</c:v>
                </c:pt>
                <c:pt idx="7">
                  <c:v>1.6218987595038016E-2</c:v>
                </c:pt>
                <c:pt idx="9">
                  <c:v>6.2496150811922072E-2</c:v>
                </c:pt>
                <c:pt idx="11">
                  <c:v>9.8616528445740394E-3</c:v>
                </c:pt>
              </c:numCache>
            </c:numRef>
          </c:val>
          <c:extLst>
            <c:ext xmlns:c16="http://schemas.microsoft.com/office/drawing/2014/chart" uri="{C3380CC4-5D6E-409C-BE32-E72D297353CC}">
              <c16:uniqueId val="{00000001-ACD3-45B1-931D-A3D223A68B31}"/>
            </c:ext>
          </c:extLst>
        </c:ser>
        <c:ser>
          <c:idx val="1"/>
          <c:order val="2"/>
          <c:tx>
            <c:strRef>
              <c:f>'[TABELLA 1_24.xlsx]SEA_ESP_VIS_DESTINATARI'!$S$7</c:f>
              <c:strCache>
                <c:ptCount val="1"/>
                <c:pt idx="0">
                  <c:v>PUBBLICO GENERICO</c:v>
                </c:pt>
              </c:strCache>
            </c:strRef>
          </c:tx>
          <c:spPr>
            <a:solidFill>
              <a:schemeClr val="accent4"/>
            </a:solidFill>
            <a:ln w="6350" cap="flat" cmpd="sng" algn="ctr">
              <a:solidFill>
                <a:schemeClr val="lt1"/>
              </a:solidFill>
              <a:prstDash val="solid"/>
              <a:round/>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'[TABELLA 1_24.xlsx]SEA_ESP_VIS_DESTINATARI'!$T$4:$AE$4</c:f>
              <c:strCache>
                <c:ptCount val="12"/>
                <c:pt idx="0">
                  <c:v>Internazionali  2016</c:v>
                </c:pt>
                <c:pt idx="1">
                  <c:v>Internazionali  2017</c:v>
                </c:pt>
                <c:pt idx="2">
                  <c:v>Internazionali  2018</c:v>
                </c:pt>
                <c:pt idx="3">
                  <c:v>Internazionali  2019</c:v>
                </c:pt>
                <c:pt idx="4">
                  <c:v>Nazionale  2016</c:v>
                </c:pt>
                <c:pt idx="5">
                  <c:v>Nazionale  2017</c:v>
                </c:pt>
                <c:pt idx="6">
                  <c:v>Nazionali 2018</c:v>
                </c:pt>
                <c:pt idx="7">
                  <c:v>Nazionali 2019</c:v>
                </c:pt>
                <c:pt idx="8">
                  <c:v>Regionali  2016</c:v>
                </c:pt>
                <c:pt idx="9">
                  <c:v>Regionali  2017</c:v>
                </c:pt>
                <c:pt idx="10">
                  <c:v>Regionali  2018</c:v>
                </c:pt>
                <c:pt idx="11">
                  <c:v>Regionali  2019</c:v>
                </c:pt>
              </c:strCache>
            </c:strRef>
          </c:cat>
          <c:val>
            <c:numRef>
              <c:f>'[TABELLA 1_24.xlsx]SEA_ESP_VIS_DESTINATARI'!$T$7:$AE$7</c:f>
              <c:numCache>
                <c:formatCode>0%</c:formatCode>
                <c:ptCount val="12"/>
                <c:pt idx="0">
                  <c:v>0.1</c:v>
                </c:pt>
                <c:pt idx="1">
                  <c:v>0.1</c:v>
                </c:pt>
                <c:pt idx="2">
                  <c:v>7.3556351728162897E-2</c:v>
                </c:pt>
                <c:pt idx="3">
                  <c:v>7.6298005540360869E-2</c:v>
                </c:pt>
                <c:pt idx="4">
                  <c:v>0.49702343699149337</c:v>
                </c:pt>
                <c:pt idx="5">
                  <c:v>0.48420867920375699</c:v>
                </c:pt>
                <c:pt idx="6">
                  <c:v>0.73288200448875973</c:v>
                </c:pt>
                <c:pt idx="7">
                  <c:v>0.85175320128051224</c:v>
                </c:pt>
                <c:pt idx="8">
                  <c:v>1</c:v>
                </c:pt>
                <c:pt idx="9">
                  <c:v>0.84952240740686435</c:v>
                </c:pt>
                <c:pt idx="10">
                  <c:v>0.80044049434880737</c:v>
                </c:pt>
                <c:pt idx="11">
                  <c:v>0.83235190164224138</c:v>
                </c:pt>
              </c:numCache>
            </c:numRef>
          </c:val>
          <c:extLst>
            <c:ext xmlns:c16="http://schemas.microsoft.com/office/drawing/2014/chart" uri="{C3380CC4-5D6E-409C-BE32-E72D297353CC}">
              <c16:uniqueId val="{00000002-ACD3-45B1-931D-A3D223A68B31}"/>
            </c:ext>
          </c:extLst>
        </c:ser>
        <c:dLbls>
          <c:showLegendKey val="0"/>
          <c:showVal val="1"/>
          <c:showCatName val="0"/>
          <c:showSerName val="0"/>
          <c:showPercent val="0"/>
          <c:showBubbleSize val="0"/>
        </c:dLbls>
        <c:gapWidth val="58"/>
        <c:overlap val="100"/>
        <c:axId val="147712640"/>
        <c:axId val="111214976"/>
      </c:barChart>
      <c:catAx>
        <c:axId val="147712640"/>
        <c:scaling>
          <c:orientation val="maxMin"/>
        </c:scaling>
        <c:delete val="0"/>
        <c:axPos val="l"/>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11214976"/>
        <c:crosses val="autoZero"/>
        <c:auto val="1"/>
        <c:lblAlgn val="ctr"/>
        <c:lblOffset val="100"/>
        <c:noMultiLvlLbl val="0"/>
      </c:catAx>
      <c:valAx>
        <c:axId val="111214976"/>
        <c:scaling>
          <c:orientation val="minMax"/>
        </c:scaling>
        <c:delete val="1"/>
        <c:axPos val="t"/>
        <c:numFmt formatCode="0%" sourceLinked="1"/>
        <c:majorTickMark val="out"/>
        <c:minorTickMark val="none"/>
        <c:tickLblPos val="none"/>
        <c:crossAx val="147712640"/>
        <c:crosses val="autoZero"/>
        <c:crossBetween val="between"/>
      </c:valAx>
      <c:spPr>
        <a:noFill/>
        <a:ln>
          <a:noFill/>
        </a:ln>
        <a:effectLst/>
      </c:spPr>
    </c:plotArea>
    <c:legend>
      <c:legendPos val="b"/>
      <c:layout>
        <c:manualLayout>
          <c:xMode val="edge"/>
          <c:yMode val="edge"/>
          <c:x val="2.5045293737950308E-2"/>
          <c:y val="0.91968413948256467"/>
          <c:w val="0.93191272426334348"/>
          <c:h val="6.8887289088863893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9525" cap="flat" cmpd="sng" algn="ctr">
      <a:solidFill>
        <a:sysClr val="windowText" lastClr="000000">
          <a:lumMod val="65000"/>
          <a:lumOff val="35000"/>
        </a:sysClr>
      </a:solidFill>
      <a:prstDash val="solid"/>
      <a:miter lim="800000"/>
    </a:ln>
    <a:effectLst/>
  </c:spPr>
  <c:txPr>
    <a:bodyPr/>
    <a:lstStyle/>
    <a:p>
      <a:pPr>
        <a:defRPr sz="900"/>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126">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3">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126">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3">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8.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9.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0.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929403-1EC1-49FC-9518-2604BA25C76D}" type="doc">
      <dgm:prSet loTypeId="urn:microsoft.com/office/officeart/2005/8/layout/lProcess2" loCatId="list" qsTypeId="urn:microsoft.com/office/officeart/2005/8/quickstyle/3d5" qsCatId="3D" csTypeId="urn:microsoft.com/office/officeart/2005/8/colors/colorful5" csCatId="colorful" phldr="1"/>
      <dgm:spPr>
        <a:scene3d>
          <a:camera prst="isometricOffAxis2Left" zoom="95000">
            <a:rot lat="600000" lon="1200000" rev="0"/>
          </a:camera>
          <a:lightRig rig="flat" dir="t"/>
        </a:scene3d>
      </dgm:spPr>
      <dgm:t>
        <a:bodyPr/>
        <a:lstStyle/>
        <a:p>
          <a:endParaRPr lang="it-IT"/>
        </a:p>
      </dgm:t>
    </dgm:pt>
    <dgm:pt modelId="{B40DD511-1E8B-4D8F-AE84-40E5019D59DA}">
      <dgm:prSet phldrT="[Testo]" custT="1"/>
      <dgm:spPr/>
      <dgm:t>
        <a:bodyPr/>
        <a:lstStyle/>
        <a:p>
          <a:r>
            <a:rPr lang="it-IT" sz="900" b="0" dirty="0"/>
            <a:t>PROTEZIONE DELL’AMBIENTE</a:t>
          </a:r>
        </a:p>
      </dgm:t>
    </dgm:pt>
    <dgm:pt modelId="{C7B5F259-D9CC-491F-B3FC-37578D31C09B}" type="parTrans" cxnId="{BCB7FD7F-F5E9-4FB9-88F7-BA8392612AE6}">
      <dgm:prSet/>
      <dgm:spPr/>
      <dgm:t>
        <a:bodyPr/>
        <a:lstStyle/>
        <a:p>
          <a:endParaRPr lang="it-IT"/>
        </a:p>
      </dgm:t>
    </dgm:pt>
    <dgm:pt modelId="{3A9FAF98-E2C2-403A-857D-043DC0CC5DC0}" type="sibTrans" cxnId="{BCB7FD7F-F5E9-4FB9-88F7-BA8392612AE6}">
      <dgm:prSet/>
      <dgm:spPr/>
      <dgm:t>
        <a:bodyPr/>
        <a:lstStyle/>
        <a:p>
          <a:endParaRPr lang="it-IT"/>
        </a:p>
      </dgm:t>
    </dgm:pt>
    <dgm:pt modelId="{6D79B4A5-48C1-46EE-B700-BB9FE6D40E22}">
      <dgm:prSet phldrT="[Testo]" custT="1"/>
      <dgm:spPr/>
      <dgm:t>
        <a:bodyPr/>
        <a:lstStyle/>
        <a:p>
          <a:r>
            <a:rPr lang="it-IT" sz="2000" b="0" dirty="0"/>
            <a:t>100%</a:t>
          </a:r>
        </a:p>
      </dgm:t>
    </dgm:pt>
    <dgm:pt modelId="{9DC25F53-A680-45AD-A828-C5848C473423}" type="parTrans" cxnId="{B41DD232-273E-484D-A7AD-06AA0DDF9A67}">
      <dgm:prSet/>
      <dgm:spPr/>
      <dgm:t>
        <a:bodyPr/>
        <a:lstStyle/>
        <a:p>
          <a:endParaRPr lang="it-IT"/>
        </a:p>
      </dgm:t>
    </dgm:pt>
    <dgm:pt modelId="{F7A85754-F433-4357-8768-4E7684E33F54}" type="sibTrans" cxnId="{B41DD232-273E-484D-A7AD-06AA0DDF9A67}">
      <dgm:prSet/>
      <dgm:spPr/>
      <dgm:t>
        <a:bodyPr/>
        <a:lstStyle/>
        <a:p>
          <a:endParaRPr lang="it-IT"/>
        </a:p>
      </dgm:t>
    </dgm:pt>
    <dgm:pt modelId="{82DE5996-04A7-4F84-B29E-1F699269ED52}">
      <dgm:prSet phldrT="[Testo]" custT="1"/>
      <dgm:spPr/>
      <dgm:t>
        <a:bodyPr/>
        <a:lstStyle/>
        <a:p>
          <a:r>
            <a:rPr lang="it-IT" sz="900" b="0" dirty="0"/>
            <a:t>BELLEZZA, COSMETICA</a:t>
          </a:r>
        </a:p>
      </dgm:t>
    </dgm:pt>
    <dgm:pt modelId="{B96C5509-2D8C-4331-8C4B-69D9EDFCD3FF}" type="parTrans" cxnId="{A650162B-4BE5-4853-9319-F9FCBAD9C97F}">
      <dgm:prSet/>
      <dgm:spPr/>
      <dgm:t>
        <a:bodyPr/>
        <a:lstStyle/>
        <a:p>
          <a:endParaRPr lang="it-IT"/>
        </a:p>
      </dgm:t>
    </dgm:pt>
    <dgm:pt modelId="{45F5A98A-A65F-436E-98B3-EFA5EF88055E}" type="sibTrans" cxnId="{A650162B-4BE5-4853-9319-F9FCBAD9C97F}">
      <dgm:prSet/>
      <dgm:spPr/>
      <dgm:t>
        <a:bodyPr/>
        <a:lstStyle/>
        <a:p>
          <a:endParaRPr lang="it-IT"/>
        </a:p>
      </dgm:t>
    </dgm:pt>
    <dgm:pt modelId="{2FB41F21-47A2-4BE9-8549-A240C98DB18E}">
      <dgm:prSet phldrT="[Testo]" custT="1"/>
      <dgm:spPr/>
      <dgm:t>
        <a:bodyPr/>
        <a:lstStyle/>
        <a:p>
          <a:r>
            <a:rPr lang="it-IT" sz="2000" b="0" dirty="0"/>
            <a:t>81%</a:t>
          </a:r>
        </a:p>
      </dgm:t>
    </dgm:pt>
    <dgm:pt modelId="{AE6880D7-2D57-4DA4-B2CF-DC7D258ACE4E}" type="parTrans" cxnId="{0C5628E1-D946-46F6-A6DD-EA679441B498}">
      <dgm:prSet/>
      <dgm:spPr/>
      <dgm:t>
        <a:bodyPr/>
        <a:lstStyle/>
        <a:p>
          <a:endParaRPr lang="it-IT"/>
        </a:p>
      </dgm:t>
    </dgm:pt>
    <dgm:pt modelId="{E0C9AC61-B39B-4B16-B311-E773043F0D3A}" type="sibTrans" cxnId="{0C5628E1-D946-46F6-A6DD-EA679441B498}">
      <dgm:prSet/>
      <dgm:spPr/>
      <dgm:t>
        <a:bodyPr/>
        <a:lstStyle/>
        <a:p>
          <a:endParaRPr lang="it-IT"/>
        </a:p>
      </dgm:t>
    </dgm:pt>
    <dgm:pt modelId="{ED6B3C5F-A71A-4B1A-85B6-93CFEFF41FB2}">
      <dgm:prSet phldrT="[Testo]" custT="1"/>
      <dgm:spPr/>
      <dgm:t>
        <a:bodyPr/>
        <a:lstStyle/>
        <a:p>
          <a:r>
            <a:rPr lang="it-IT" sz="900" b="0" dirty="0"/>
            <a:t>ENERGIA, COMBUSTIBILI, GAS</a:t>
          </a:r>
        </a:p>
      </dgm:t>
    </dgm:pt>
    <dgm:pt modelId="{A8B04EB7-A3F0-4EF3-99A0-2B82A3E44396}" type="parTrans" cxnId="{3653C530-6B82-47E8-8162-40342BC5489E}">
      <dgm:prSet/>
      <dgm:spPr/>
      <dgm:t>
        <a:bodyPr/>
        <a:lstStyle/>
        <a:p>
          <a:endParaRPr lang="it-IT"/>
        </a:p>
      </dgm:t>
    </dgm:pt>
    <dgm:pt modelId="{E5B48E69-DA5F-4938-B0F0-28A5E427874D}" type="sibTrans" cxnId="{3653C530-6B82-47E8-8162-40342BC5489E}">
      <dgm:prSet/>
      <dgm:spPr/>
      <dgm:t>
        <a:bodyPr/>
        <a:lstStyle/>
        <a:p>
          <a:endParaRPr lang="it-IT"/>
        </a:p>
      </dgm:t>
    </dgm:pt>
    <dgm:pt modelId="{F6BC63CD-9C6F-4534-8829-C290EF0B7BEE}">
      <dgm:prSet phldrT="[Testo]" custT="1"/>
      <dgm:spPr/>
      <dgm:t>
        <a:bodyPr/>
        <a:lstStyle/>
        <a:p>
          <a:r>
            <a:rPr lang="it-IT" sz="2000" b="0" dirty="0"/>
            <a:t>72%</a:t>
          </a:r>
        </a:p>
      </dgm:t>
    </dgm:pt>
    <dgm:pt modelId="{8C14E4B0-6803-4B1C-A18D-72DF21041CAA}" type="parTrans" cxnId="{528A773C-E612-46C1-99A0-EEA2B4E16F93}">
      <dgm:prSet/>
      <dgm:spPr/>
      <dgm:t>
        <a:bodyPr/>
        <a:lstStyle/>
        <a:p>
          <a:endParaRPr lang="it-IT"/>
        </a:p>
      </dgm:t>
    </dgm:pt>
    <dgm:pt modelId="{BC02B459-61C9-4B64-ADBF-00FBD1FFDEBC}" type="sibTrans" cxnId="{528A773C-E612-46C1-99A0-EEA2B4E16F93}">
      <dgm:prSet/>
      <dgm:spPr/>
      <dgm:t>
        <a:bodyPr/>
        <a:lstStyle/>
        <a:p>
          <a:endParaRPr lang="it-IT"/>
        </a:p>
      </dgm:t>
    </dgm:pt>
    <dgm:pt modelId="{8C2185F1-9C9C-43B4-B24E-1958FBE3FE32}">
      <dgm:prSet phldrT="[Testo]" custT="1"/>
      <dgm:spPr/>
      <dgm:t>
        <a:bodyPr/>
        <a:lstStyle/>
        <a:p>
          <a:r>
            <a:rPr lang="it-IT" sz="900" b="1" dirty="0"/>
            <a:t>INDUSTRIA, TECNOLOGIA, MECCANICA</a:t>
          </a:r>
        </a:p>
      </dgm:t>
    </dgm:pt>
    <dgm:pt modelId="{1B4FB5A2-17C8-4BCE-9C37-B3F8E60EBC74}" type="parTrans" cxnId="{699F3C88-FE43-43A2-981E-674AEDFAD26A}">
      <dgm:prSet/>
      <dgm:spPr/>
      <dgm:t>
        <a:bodyPr/>
        <a:lstStyle/>
        <a:p>
          <a:endParaRPr lang="it-IT"/>
        </a:p>
      </dgm:t>
    </dgm:pt>
    <dgm:pt modelId="{3F4E6BC4-9EA5-4C80-8302-89C652565749}" type="sibTrans" cxnId="{699F3C88-FE43-43A2-981E-674AEDFAD26A}">
      <dgm:prSet/>
      <dgm:spPr/>
      <dgm:t>
        <a:bodyPr/>
        <a:lstStyle/>
        <a:p>
          <a:endParaRPr lang="it-IT"/>
        </a:p>
      </dgm:t>
    </dgm:pt>
    <dgm:pt modelId="{3DD9A44C-F9EF-411A-A9EB-D947DC135CD9}">
      <dgm:prSet phldrT="[Testo]" custT="1"/>
      <dgm:spPr/>
      <dgm:t>
        <a:bodyPr/>
        <a:lstStyle/>
        <a:p>
          <a:r>
            <a:rPr lang="it-IT" sz="2000" b="0" dirty="0"/>
            <a:t>56%</a:t>
          </a:r>
        </a:p>
      </dgm:t>
    </dgm:pt>
    <dgm:pt modelId="{070B1562-35C8-47D0-999A-749A99560A7D}" type="parTrans" cxnId="{A02582DE-D309-4F64-B811-13BC089B1A0E}">
      <dgm:prSet/>
      <dgm:spPr/>
      <dgm:t>
        <a:bodyPr/>
        <a:lstStyle/>
        <a:p>
          <a:endParaRPr lang="it-IT"/>
        </a:p>
      </dgm:t>
    </dgm:pt>
    <dgm:pt modelId="{3396280E-70F7-45EC-B4E3-ADA53AEFB734}" type="sibTrans" cxnId="{A02582DE-D309-4F64-B811-13BC089B1A0E}">
      <dgm:prSet/>
      <dgm:spPr/>
      <dgm:t>
        <a:bodyPr/>
        <a:lstStyle/>
        <a:p>
          <a:endParaRPr lang="it-IT"/>
        </a:p>
      </dgm:t>
    </dgm:pt>
    <dgm:pt modelId="{E7C74D43-B44D-4E62-8608-C1DA94D213B6}">
      <dgm:prSet phldrT="[Testo]" custT="1"/>
      <dgm:spPr/>
      <dgm:t>
        <a:bodyPr/>
        <a:lstStyle/>
        <a:p>
          <a:r>
            <a:rPr lang="it-IT" sz="900" b="0" dirty="0"/>
            <a:t>SERVIZI BUSINESS, COMMERCIO</a:t>
          </a:r>
        </a:p>
      </dgm:t>
    </dgm:pt>
    <dgm:pt modelId="{36648CB9-FFBB-4C7F-A7CC-D6298BBE170F}" type="parTrans" cxnId="{4611A623-A67B-459A-ABEA-3F1D833FC6B8}">
      <dgm:prSet/>
      <dgm:spPr/>
      <dgm:t>
        <a:bodyPr/>
        <a:lstStyle/>
        <a:p>
          <a:endParaRPr lang="it-IT"/>
        </a:p>
      </dgm:t>
    </dgm:pt>
    <dgm:pt modelId="{9F9A9CCD-79A8-435C-A743-68BB0B1A2FD6}" type="sibTrans" cxnId="{4611A623-A67B-459A-ABEA-3F1D833FC6B8}">
      <dgm:prSet/>
      <dgm:spPr/>
      <dgm:t>
        <a:bodyPr/>
        <a:lstStyle/>
        <a:p>
          <a:endParaRPr lang="it-IT"/>
        </a:p>
      </dgm:t>
    </dgm:pt>
    <dgm:pt modelId="{7B4FED85-547F-4852-9DC3-CCBFF172FEFC}">
      <dgm:prSet phldrT="[Testo]" custT="1"/>
      <dgm:spPr/>
      <dgm:t>
        <a:bodyPr/>
        <a:lstStyle/>
        <a:p>
          <a:r>
            <a:rPr lang="it-IT" sz="2000" b="0" dirty="0"/>
            <a:t>48%</a:t>
          </a:r>
        </a:p>
      </dgm:t>
    </dgm:pt>
    <dgm:pt modelId="{197886B1-695E-4FAB-A8CE-532357B60DE5}" type="parTrans" cxnId="{9A8F2710-0522-4236-BFE1-D8849F1D8D0D}">
      <dgm:prSet/>
      <dgm:spPr/>
      <dgm:t>
        <a:bodyPr/>
        <a:lstStyle/>
        <a:p>
          <a:endParaRPr lang="it-IT"/>
        </a:p>
      </dgm:t>
    </dgm:pt>
    <dgm:pt modelId="{D44649B1-A83E-486B-A4BB-7B999A4E4A37}" type="sibTrans" cxnId="{9A8F2710-0522-4236-BFE1-D8849F1D8D0D}">
      <dgm:prSet/>
      <dgm:spPr/>
      <dgm:t>
        <a:bodyPr/>
        <a:lstStyle/>
        <a:p>
          <a:endParaRPr lang="it-IT"/>
        </a:p>
      </dgm:t>
    </dgm:pt>
    <dgm:pt modelId="{E4E0CC8C-C50E-4E5F-8C2D-53E917BC8EC8}">
      <dgm:prSet phldrT="[Testo]" custT="1"/>
      <dgm:spPr/>
      <dgm:t>
        <a:bodyPr/>
        <a:lstStyle/>
        <a:p>
          <a:r>
            <a:rPr lang="it-IT" sz="900" b="0" dirty="0"/>
            <a:t>SPORT, HOBBY, INTRATTENIMENTO, ARTE</a:t>
          </a:r>
        </a:p>
      </dgm:t>
    </dgm:pt>
    <dgm:pt modelId="{55BC2E2F-AD0D-4288-9EDC-A17A6EC115D2}" type="parTrans" cxnId="{E77E0F9A-A030-4724-8850-8C485FDB1E15}">
      <dgm:prSet/>
      <dgm:spPr/>
      <dgm:t>
        <a:bodyPr/>
        <a:lstStyle/>
        <a:p>
          <a:endParaRPr lang="it-IT"/>
        </a:p>
      </dgm:t>
    </dgm:pt>
    <dgm:pt modelId="{CA10FABD-F082-4AA5-8EB6-EF1D068ADE0B}" type="sibTrans" cxnId="{E77E0F9A-A030-4724-8850-8C485FDB1E15}">
      <dgm:prSet/>
      <dgm:spPr/>
      <dgm:t>
        <a:bodyPr/>
        <a:lstStyle/>
        <a:p>
          <a:endParaRPr lang="it-IT"/>
        </a:p>
      </dgm:t>
    </dgm:pt>
    <dgm:pt modelId="{057DEE1D-3D45-4A76-9B5E-7FD6C19F0CCD}">
      <dgm:prSet phldrT="[Testo]" custT="1"/>
      <dgm:spPr/>
      <dgm:t>
        <a:bodyPr/>
        <a:lstStyle/>
        <a:p>
          <a:r>
            <a:rPr lang="it-IT" sz="2000" b="0" dirty="0"/>
            <a:t>42%</a:t>
          </a:r>
        </a:p>
      </dgm:t>
    </dgm:pt>
    <dgm:pt modelId="{A3B91D60-6C40-4148-A260-A29E01A28BAE}" type="parTrans" cxnId="{07FEB8E6-8FD4-410C-9982-94EB80DB304F}">
      <dgm:prSet/>
      <dgm:spPr/>
      <dgm:t>
        <a:bodyPr/>
        <a:lstStyle/>
        <a:p>
          <a:endParaRPr lang="it-IT"/>
        </a:p>
      </dgm:t>
    </dgm:pt>
    <dgm:pt modelId="{4E3928DF-901D-43D3-91B9-94AD4CDF9B81}" type="sibTrans" cxnId="{07FEB8E6-8FD4-410C-9982-94EB80DB304F}">
      <dgm:prSet/>
      <dgm:spPr/>
      <dgm:t>
        <a:bodyPr/>
        <a:lstStyle/>
        <a:p>
          <a:endParaRPr lang="it-IT"/>
        </a:p>
      </dgm:t>
    </dgm:pt>
    <dgm:pt modelId="{C4E6E05D-AFC4-4C63-B7A0-2ECA43D07CC7}">
      <dgm:prSet phldrT="[Testo]" custT="1"/>
      <dgm:spPr/>
      <dgm:t>
        <a:bodyPr/>
        <a:lstStyle/>
        <a:p>
          <a:r>
            <a:rPr lang="it-IT" sz="900" b="1" dirty="0"/>
            <a:t>COSTRUZIONI, INFRASTRUTTURE</a:t>
          </a:r>
        </a:p>
      </dgm:t>
    </dgm:pt>
    <dgm:pt modelId="{DBCFA8D8-A66A-4612-AB40-64CA34661B19}" type="parTrans" cxnId="{1D5E4A54-AC64-4C55-B0B6-4A5661882705}">
      <dgm:prSet/>
      <dgm:spPr/>
      <dgm:t>
        <a:bodyPr/>
        <a:lstStyle/>
        <a:p>
          <a:endParaRPr lang="it-IT"/>
        </a:p>
      </dgm:t>
    </dgm:pt>
    <dgm:pt modelId="{1C13B77E-EE6D-4D38-BB36-67DE7AC701FE}" type="sibTrans" cxnId="{1D5E4A54-AC64-4C55-B0B6-4A5661882705}">
      <dgm:prSet/>
      <dgm:spPr/>
      <dgm:t>
        <a:bodyPr/>
        <a:lstStyle/>
        <a:p>
          <a:endParaRPr lang="it-IT"/>
        </a:p>
      </dgm:t>
    </dgm:pt>
    <dgm:pt modelId="{95D56310-8A07-4C60-B940-05BBA2F46932}">
      <dgm:prSet phldrT="[Testo]" custT="1"/>
      <dgm:spPr/>
      <dgm:t>
        <a:bodyPr/>
        <a:lstStyle/>
        <a:p>
          <a:r>
            <a:rPr lang="it-IT" sz="2000" b="0" dirty="0"/>
            <a:t>40%</a:t>
          </a:r>
        </a:p>
      </dgm:t>
    </dgm:pt>
    <dgm:pt modelId="{F1406400-7ABD-43B8-A94A-D051F6E60B07}" type="parTrans" cxnId="{CA7BD632-96CD-4206-886E-A0F6689ACC09}">
      <dgm:prSet/>
      <dgm:spPr/>
      <dgm:t>
        <a:bodyPr/>
        <a:lstStyle/>
        <a:p>
          <a:endParaRPr lang="it-IT"/>
        </a:p>
      </dgm:t>
    </dgm:pt>
    <dgm:pt modelId="{1340377A-8172-4D14-B304-DFEC3138E50A}" type="sibTrans" cxnId="{CA7BD632-96CD-4206-886E-A0F6689ACC09}">
      <dgm:prSet/>
      <dgm:spPr/>
      <dgm:t>
        <a:bodyPr/>
        <a:lstStyle/>
        <a:p>
          <a:endParaRPr lang="it-IT"/>
        </a:p>
      </dgm:t>
    </dgm:pt>
    <dgm:pt modelId="{4BA42234-15CE-4F12-9090-CB32FBD9DF4F}">
      <dgm:prSet phldrT="[Testo]" custT="1"/>
      <dgm:spPr/>
      <dgm:t>
        <a:bodyPr/>
        <a:lstStyle/>
        <a:p>
          <a:r>
            <a:rPr lang="it-IT" sz="1050" b="1" dirty="0"/>
            <a:t>VIAGGI, TRASPORTI</a:t>
          </a:r>
        </a:p>
      </dgm:t>
    </dgm:pt>
    <dgm:pt modelId="{F7C2E51B-079C-4616-95C9-93F530EFDC36}" type="parTrans" cxnId="{CB7CD4B1-3193-4B98-9C76-32B9DAE6D8CC}">
      <dgm:prSet/>
      <dgm:spPr/>
      <dgm:t>
        <a:bodyPr/>
        <a:lstStyle/>
        <a:p>
          <a:endParaRPr lang="it-IT"/>
        </a:p>
      </dgm:t>
    </dgm:pt>
    <dgm:pt modelId="{B99A8430-F8C5-450C-9D2F-B8400CB63F59}" type="sibTrans" cxnId="{CB7CD4B1-3193-4B98-9C76-32B9DAE6D8CC}">
      <dgm:prSet/>
      <dgm:spPr/>
      <dgm:t>
        <a:bodyPr/>
        <a:lstStyle/>
        <a:p>
          <a:endParaRPr lang="it-IT"/>
        </a:p>
      </dgm:t>
    </dgm:pt>
    <dgm:pt modelId="{251BF758-ECC7-4138-B2AD-84046D32F377}">
      <dgm:prSet phldrT="[Testo]" custT="1"/>
      <dgm:spPr/>
      <dgm:t>
        <a:bodyPr/>
        <a:lstStyle/>
        <a:p>
          <a:r>
            <a:rPr lang="it-IT" sz="2000" b="0" dirty="0"/>
            <a:t>39%</a:t>
          </a:r>
        </a:p>
      </dgm:t>
    </dgm:pt>
    <dgm:pt modelId="{E8473DB6-A7C7-431A-AFA8-0BCBC9C77CBD}" type="parTrans" cxnId="{06969146-B903-4605-82BA-954F42EBB7DB}">
      <dgm:prSet/>
      <dgm:spPr/>
      <dgm:t>
        <a:bodyPr/>
        <a:lstStyle/>
        <a:p>
          <a:endParaRPr lang="it-IT"/>
        </a:p>
      </dgm:t>
    </dgm:pt>
    <dgm:pt modelId="{D7288BFA-9C99-41B7-A608-50AAC37A6583}" type="sibTrans" cxnId="{06969146-B903-4605-82BA-954F42EBB7DB}">
      <dgm:prSet/>
      <dgm:spPr/>
      <dgm:t>
        <a:bodyPr/>
        <a:lstStyle/>
        <a:p>
          <a:endParaRPr lang="it-IT"/>
        </a:p>
      </dgm:t>
    </dgm:pt>
    <dgm:pt modelId="{95C56210-A80F-4F1C-BBDC-3306D02A9D86}">
      <dgm:prSet phldrT="[Testo]" custT="1"/>
      <dgm:spPr/>
      <dgm:t>
        <a:bodyPr/>
        <a:lstStyle/>
        <a:p>
          <a:r>
            <a:rPr lang="it-IT" sz="900" b="0" dirty="0"/>
            <a:t>ELETTRONICA COMPONENTI</a:t>
          </a:r>
        </a:p>
      </dgm:t>
    </dgm:pt>
    <dgm:pt modelId="{1AF8E624-E3C8-491E-92D0-5CC39376F3AB}" type="parTrans" cxnId="{E6BB1908-A7A1-4045-8BAD-3C033A936D7F}">
      <dgm:prSet/>
      <dgm:spPr/>
      <dgm:t>
        <a:bodyPr/>
        <a:lstStyle/>
        <a:p>
          <a:endParaRPr lang="it-IT"/>
        </a:p>
      </dgm:t>
    </dgm:pt>
    <dgm:pt modelId="{00CD0E93-2C39-4F12-9625-AC7EB800381F}" type="sibTrans" cxnId="{E6BB1908-A7A1-4045-8BAD-3C033A936D7F}">
      <dgm:prSet/>
      <dgm:spPr/>
      <dgm:t>
        <a:bodyPr/>
        <a:lstStyle/>
        <a:p>
          <a:endParaRPr lang="it-IT"/>
        </a:p>
      </dgm:t>
    </dgm:pt>
    <dgm:pt modelId="{DE03545A-95A9-45BD-BFF9-568C8690A135}">
      <dgm:prSet phldrT="[Testo]" custT="1"/>
      <dgm:spPr/>
      <dgm:t>
        <a:bodyPr/>
        <a:lstStyle/>
        <a:p>
          <a:r>
            <a:rPr lang="it-IT" sz="2000" b="0" dirty="0"/>
            <a:t>38%</a:t>
          </a:r>
          <a:endParaRPr lang="it-IT" sz="1800" b="0" dirty="0"/>
        </a:p>
      </dgm:t>
    </dgm:pt>
    <dgm:pt modelId="{5FC8D6C7-24F9-4B2B-AE3F-012735048189}" type="parTrans" cxnId="{50E9557E-DA66-4B33-A456-A2733AE651C6}">
      <dgm:prSet/>
      <dgm:spPr/>
      <dgm:t>
        <a:bodyPr/>
        <a:lstStyle/>
        <a:p>
          <a:endParaRPr lang="it-IT"/>
        </a:p>
      </dgm:t>
    </dgm:pt>
    <dgm:pt modelId="{E283C7DB-6BEC-4C26-9D13-A84BB54DAE60}" type="sibTrans" cxnId="{50E9557E-DA66-4B33-A456-A2733AE651C6}">
      <dgm:prSet/>
      <dgm:spPr/>
      <dgm:t>
        <a:bodyPr/>
        <a:lstStyle/>
        <a:p>
          <a:endParaRPr lang="it-IT"/>
        </a:p>
      </dgm:t>
    </dgm:pt>
    <dgm:pt modelId="{71414F66-8600-4B6C-9E4F-C7AB2B67AEF3}" type="pres">
      <dgm:prSet presAssocID="{47929403-1EC1-49FC-9518-2604BA25C76D}" presName="theList" presStyleCnt="0">
        <dgm:presLayoutVars>
          <dgm:dir/>
          <dgm:animLvl val="lvl"/>
          <dgm:resizeHandles val="exact"/>
        </dgm:presLayoutVars>
      </dgm:prSet>
      <dgm:spPr/>
    </dgm:pt>
    <dgm:pt modelId="{CE9187F9-5A91-4459-9F1D-BA3CCF99EAE2}" type="pres">
      <dgm:prSet presAssocID="{B40DD511-1E8B-4D8F-AE84-40E5019D59DA}" presName="compNode" presStyleCnt="0"/>
      <dgm:spPr/>
    </dgm:pt>
    <dgm:pt modelId="{40EFBFF2-D043-46D9-90F3-382FC150D687}" type="pres">
      <dgm:prSet presAssocID="{B40DD511-1E8B-4D8F-AE84-40E5019D59DA}" presName="aNode" presStyleLbl="bgShp" presStyleIdx="0" presStyleCnt="9" custAng="0"/>
      <dgm:spPr/>
    </dgm:pt>
    <dgm:pt modelId="{8901811A-6D26-4D99-9B08-CEDCDCA7DE5D}" type="pres">
      <dgm:prSet presAssocID="{B40DD511-1E8B-4D8F-AE84-40E5019D59DA}" presName="textNode" presStyleLbl="bgShp" presStyleIdx="0" presStyleCnt="9"/>
      <dgm:spPr/>
    </dgm:pt>
    <dgm:pt modelId="{8255699B-3512-4257-B54D-87B2EDBF4CE9}" type="pres">
      <dgm:prSet presAssocID="{B40DD511-1E8B-4D8F-AE84-40E5019D59DA}" presName="compChildNode" presStyleCnt="0"/>
      <dgm:spPr/>
    </dgm:pt>
    <dgm:pt modelId="{E41EA8F6-52D4-4C8B-A2DC-A5385566E768}" type="pres">
      <dgm:prSet presAssocID="{B40DD511-1E8B-4D8F-AE84-40E5019D59DA}" presName="theInnerList" presStyleCnt="0"/>
      <dgm:spPr/>
    </dgm:pt>
    <dgm:pt modelId="{B2C2D4EF-73D2-42B6-B096-735EA9D44679}" type="pres">
      <dgm:prSet presAssocID="{6D79B4A5-48C1-46EE-B700-BB9FE6D40E22}" presName="childNode" presStyleLbl="node1" presStyleIdx="0" presStyleCnt="9">
        <dgm:presLayoutVars>
          <dgm:bulletEnabled val="1"/>
        </dgm:presLayoutVars>
      </dgm:prSet>
      <dgm:spPr/>
    </dgm:pt>
    <dgm:pt modelId="{AA9CFA59-D2ED-4C72-9A28-7FC624F03941}" type="pres">
      <dgm:prSet presAssocID="{B40DD511-1E8B-4D8F-AE84-40E5019D59DA}" presName="aSpace" presStyleCnt="0"/>
      <dgm:spPr/>
    </dgm:pt>
    <dgm:pt modelId="{114775CC-DF6A-4D9F-B7BA-6F070B125B4A}" type="pres">
      <dgm:prSet presAssocID="{82DE5996-04A7-4F84-B29E-1F699269ED52}" presName="compNode" presStyleCnt="0"/>
      <dgm:spPr/>
    </dgm:pt>
    <dgm:pt modelId="{22D4C7D0-1AE8-4B8C-9CDC-492B6F708185}" type="pres">
      <dgm:prSet presAssocID="{82DE5996-04A7-4F84-B29E-1F699269ED52}" presName="aNode" presStyleLbl="bgShp" presStyleIdx="1" presStyleCnt="9"/>
      <dgm:spPr/>
    </dgm:pt>
    <dgm:pt modelId="{2AAE5FF9-A72D-4C12-9A3E-5F1B53E07147}" type="pres">
      <dgm:prSet presAssocID="{82DE5996-04A7-4F84-B29E-1F699269ED52}" presName="textNode" presStyleLbl="bgShp" presStyleIdx="1" presStyleCnt="9"/>
      <dgm:spPr/>
    </dgm:pt>
    <dgm:pt modelId="{1E1860B8-C2A3-462E-B35B-76AEC94903E2}" type="pres">
      <dgm:prSet presAssocID="{82DE5996-04A7-4F84-B29E-1F699269ED52}" presName="compChildNode" presStyleCnt="0"/>
      <dgm:spPr/>
    </dgm:pt>
    <dgm:pt modelId="{344186CD-43FE-44BE-99C0-EB66627FB7CF}" type="pres">
      <dgm:prSet presAssocID="{82DE5996-04A7-4F84-B29E-1F699269ED52}" presName="theInnerList" presStyleCnt="0"/>
      <dgm:spPr/>
    </dgm:pt>
    <dgm:pt modelId="{51A383D3-838C-44CF-8D76-46589D9E351C}" type="pres">
      <dgm:prSet presAssocID="{2FB41F21-47A2-4BE9-8549-A240C98DB18E}" presName="childNode" presStyleLbl="node1" presStyleIdx="1" presStyleCnt="9">
        <dgm:presLayoutVars>
          <dgm:bulletEnabled val="1"/>
        </dgm:presLayoutVars>
      </dgm:prSet>
      <dgm:spPr/>
    </dgm:pt>
    <dgm:pt modelId="{03EC9E64-932A-4B61-9E64-C874FD39F698}" type="pres">
      <dgm:prSet presAssocID="{82DE5996-04A7-4F84-B29E-1F699269ED52}" presName="aSpace" presStyleCnt="0"/>
      <dgm:spPr/>
    </dgm:pt>
    <dgm:pt modelId="{BA4C3850-966D-447E-9B49-D1AC78C01BD4}" type="pres">
      <dgm:prSet presAssocID="{ED6B3C5F-A71A-4B1A-85B6-93CFEFF41FB2}" presName="compNode" presStyleCnt="0"/>
      <dgm:spPr/>
    </dgm:pt>
    <dgm:pt modelId="{9041FDD3-0487-4B09-A3D7-C24B7E327942}" type="pres">
      <dgm:prSet presAssocID="{ED6B3C5F-A71A-4B1A-85B6-93CFEFF41FB2}" presName="aNode" presStyleLbl="bgShp" presStyleIdx="2" presStyleCnt="9"/>
      <dgm:spPr/>
    </dgm:pt>
    <dgm:pt modelId="{A36E90DF-8BC9-4694-9D55-76659661FB78}" type="pres">
      <dgm:prSet presAssocID="{ED6B3C5F-A71A-4B1A-85B6-93CFEFF41FB2}" presName="textNode" presStyleLbl="bgShp" presStyleIdx="2" presStyleCnt="9"/>
      <dgm:spPr/>
    </dgm:pt>
    <dgm:pt modelId="{82E3B5D2-3865-45A5-823C-1AA6236442A9}" type="pres">
      <dgm:prSet presAssocID="{ED6B3C5F-A71A-4B1A-85B6-93CFEFF41FB2}" presName="compChildNode" presStyleCnt="0"/>
      <dgm:spPr/>
    </dgm:pt>
    <dgm:pt modelId="{654FBA74-42CB-470D-9810-3B99C0E39666}" type="pres">
      <dgm:prSet presAssocID="{ED6B3C5F-A71A-4B1A-85B6-93CFEFF41FB2}" presName="theInnerList" presStyleCnt="0"/>
      <dgm:spPr/>
    </dgm:pt>
    <dgm:pt modelId="{F7E9C164-C837-4FD2-86CE-AC65BAC76B6E}" type="pres">
      <dgm:prSet presAssocID="{F6BC63CD-9C6F-4534-8829-C290EF0B7BEE}" presName="childNode" presStyleLbl="node1" presStyleIdx="2" presStyleCnt="9">
        <dgm:presLayoutVars>
          <dgm:bulletEnabled val="1"/>
        </dgm:presLayoutVars>
      </dgm:prSet>
      <dgm:spPr/>
    </dgm:pt>
    <dgm:pt modelId="{AE2B5515-CA6F-4106-A314-94D61F8F3DAE}" type="pres">
      <dgm:prSet presAssocID="{ED6B3C5F-A71A-4B1A-85B6-93CFEFF41FB2}" presName="aSpace" presStyleCnt="0"/>
      <dgm:spPr/>
    </dgm:pt>
    <dgm:pt modelId="{11F43DD7-4FC2-4AA5-871B-507C3F10F0F7}" type="pres">
      <dgm:prSet presAssocID="{8C2185F1-9C9C-43B4-B24E-1958FBE3FE32}" presName="compNode" presStyleCnt="0"/>
      <dgm:spPr/>
    </dgm:pt>
    <dgm:pt modelId="{573040C7-F534-42F5-BEF4-73947C75B30D}" type="pres">
      <dgm:prSet presAssocID="{8C2185F1-9C9C-43B4-B24E-1958FBE3FE32}" presName="aNode" presStyleLbl="bgShp" presStyleIdx="3" presStyleCnt="9"/>
      <dgm:spPr/>
    </dgm:pt>
    <dgm:pt modelId="{A9420454-5AE6-43D1-8BE9-C23937C1243C}" type="pres">
      <dgm:prSet presAssocID="{8C2185F1-9C9C-43B4-B24E-1958FBE3FE32}" presName="textNode" presStyleLbl="bgShp" presStyleIdx="3" presStyleCnt="9"/>
      <dgm:spPr/>
    </dgm:pt>
    <dgm:pt modelId="{4EAAF0B3-A072-45AA-B851-955A26590CCE}" type="pres">
      <dgm:prSet presAssocID="{8C2185F1-9C9C-43B4-B24E-1958FBE3FE32}" presName="compChildNode" presStyleCnt="0"/>
      <dgm:spPr/>
    </dgm:pt>
    <dgm:pt modelId="{F5E2400C-A5FF-4008-8942-DB67FD64DEC3}" type="pres">
      <dgm:prSet presAssocID="{8C2185F1-9C9C-43B4-B24E-1958FBE3FE32}" presName="theInnerList" presStyleCnt="0"/>
      <dgm:spPr/>
    </dgm:pt>
    <dgm:pt modelId="{0F4F9124-3DC4-4A90-A4B4-018D72833A43}" type="pres">
      <dgm:prSet presAssocID="{3DD9A44C-F9EF-411A-A9EB-D947DC135CD9}" presName="childNode" presStyleLbl="node1" presStyleIdx="3" presStyleCnt="9">
        <dgm:presLayoutVars>
          <dgm:bulletEnabled val="1"/>
        </dgm:presLayoutVars>
      </dgm:prSet>
      <dgm:spPr/>
    </dgm:pt>
    <dgm:pt modelId="{E5CAA070-FE09-4C54-A8C6-9F5B76324D78}" type="pres">
      <dgm:prSet presAssocID="{8C2185F1-9C9C-43B4-B24E-1958FBE3FE32}" presName="aSpace" presStyleCnt="0"/>
      <dgm:spPr/>
    </dgm:pt>
    <dgm:pt modelId="{BD2C4CEC-D0A4-4DA4-9A74-890F89822DB1}" type="pres">
      <dgm:prSet presAssocID="{E7C74D43-B44D-4E62-8608-C1DA94D213B6}" presName="compNode" presStyleCnt="0"/>
      <dgm:spPr/>
    </dgm:pt>
    <dgm:pt modelId="{19BE425E-5C0E-4862-BD7C-61DDD196D367}" type="pres">
      <dgm:prSet presAssocID="{E7C74D43-B44D-4E62-8608-C1DA94D213B6}" presName="aNode" presStyleLbl="bgShp" presStyleIdx="4" presStyleCnt="9"/>
      <dgm:spPr/>
    </dgm:pt>
    <dgm:pt modelId="{E5D121BD-A0EB-4B64-BC88-00F1D396E3E3}" type="pres">
      <dgm:prSet presAssocID="{E7C74D43-B44D-4E62-8608-C1DA94D213B6}" presName="textNode" presStyleLbl="bgShp" presStyleIdx="4" presStyleCnt="9"/>
      <dgm:spPr/>
    </dgm:pt>
    <dgm:pt modelId="{033FB4FF-3130-4DFD-80B7-4A5CC0FC93D0}" type="pres">
      <dgm:prSet presAssocID="{E7C74D43-B44D-4E62-8608-C1DA94D213B6}" presName="compChildNode" presStyleCnt="0"/>
      <dgm:spPr/>
    </dgm:pt>
    <dgm:pt modelId="{ECA3A55F-0C13-413E-AB71-41D1325508A9}" type="pres">
      <dgm:prSet presAssocID="{E7C74D43-B44D-4E62-8608-C1DA94D213B6}" presName="theInnerList" presStyleCnt="0"/>
      <dgm:spPr/>
    </dgm:pt>
    <dgm:pt modelId="{8556130D-A95B-4A7B-BF73-F56634E312AD}" type="pres">
      <dgm:prSet presAssocID="{7B4FED85-547F-4852-9DC3-CCBFF172FEFC}" presName="childNode" presStyleLbl="node1" presStyleIdx="4" presStyleCnt="9">
        <dgm:presLayoutVars>
          <dgm:bulletEnabled val="1"/>
        </dgm:presLayoutVars>
      </dgm:prSet>
      <dgm:spPr/>
    </dgm:pt>
    <dgm:pt modelId="{7F0D5D01-5011-468D-9EB1-0EA852C61D5A}" type="pres">
      <dgm:prSet presAssocID="{E7C74D43-B44D-4E62-8608-C1DA94D213B6}" presName="aSpace" presStyleCnt="0"/>
      <dgm:spPr/>
    </dgm:pt>
    <dgm:pt modelId="{41E118B8-94E0-47EE-B95A-8169E9A73E4A}" type="pres">
      <dgm:prSet presAssocID="{E4E0CC8C-C50E-4E5F-8C2D-53E917BC8EC8}" presName="compNode" presStyleCnt="0"/>
      <dgm:spPr/>
    </dgm:pt>
    <dgm:pt modelId="{3A385BC2-F093-45A7-85DD-324FDA4ED1DD}" type="pres">
      <dgm:prSet presAssocID="{E4E0CC8C-C50E-4E5F-8C2D-53E917BC8EC8}" presName="aNode" presStyleLbl="bgShp" presStyleIdx="5" presStyleCnt="9"/>
      <dgm:spPr/>
    </dgm:pt>
    <dgm:pt modelId="{A1D0B738-CCC3-496A-A056-52882EEE051E}" type="pres">
      <dgm:prSet presAssocID="{E4E0CC8C-C50E-4E5F-8C2D-53E917BC8EC8}" presName="textNode" presStyleLbl="bgShp" presStyleIdx="5" presStyleCnt="9"/>
      <dgm:spPr/>
    </dgm:pt>
    <dgm:pt modelId="{24CE132B-6A70-4F78-96F3-BDC293707BA2}" type="pres">
      <dgm:prSet presAssocID="{E4E0CC8C-C50E-4E5F-8C2D-53E917BC8EC8}" presName="compChildNode" presStyleCnt="0"/>
      <dgm:spPr/>
    </dgm:pt>
    <dgm:pt modelId="{D5D62C52-F4C6-4B5C-95AE-7985336CC313}" type="pres">
      <dgm:prSet presAssocID="{E4E0CC8C-C50E-4E5F-8C2D-53E917BC8EC8}" presName="theInnerList" presStyleCnt="0"/>
      <dgm:spPr/>
    </dgm:pt>
    <dgm:pt modelId="{D7C88F14-C2E9-414E-A5C4-229C090E4ABF}" type="pres">
      <dgm:prSet presAssocID="{057DEE1D-3D45-4A76-9B5E-7FD6C19F0CCD}" presName="childNode" presStyleLbl="node1" presStyleIdx="5" presStyleCnt="9">
        <dgm:presLayoutVars>
          <dgm:bulletEnabled val="1"/>
        </dgm:presLayoutVars>
      </dgm:prSet>
      <dgm:spPr/>
    </dgm:pt>
    <dgm:pt modelId="{BA9F40CA-EAA3-410F-AC05-4FE52C16F916}" type="pres">
      <dgm:prSet presAssocID="{E4E0CC8C-C50E-4E5F-8C2D-53E917BC8EC8}" presName="aSpace" presStyleCnt="0"/>
      <dgm:spPr/>
    </dgm:pt>
    <dgm:pt modelId="{E804315A-F624-4273-8E4B-0799268EB831}" type="pres">
      <dgm:prSet presAssocID="{C4E6E05D-AFC4-4C63-B7A0-2ECA43D07CC7}" presName="compNode" presStyleCnt="0"/>
      <dgm:spPr/>
    </dgm:pt>
    <dgm:pt modelId="{38553590-72B7-48A3-A05D-12DEE7E8FE77}" type="pres">
      <dgm:prSet presAssocID="{C4E6E05D-AFC4-4C63-B7A0-2ECA43D07CC7}" presName="aNode" presStyleLbl="bgShp" presStyleIdx="6" presStyleCnt="9"/>
      <dgm:spPr/>
    </dgm:pt>
    <dgm:pt modelId="{51D690C7-EA3D-4549-9C64-4BD0AEFB02BE}" type="pres">
      <dgm:prSet presAssocID="{C4E6E05D-AFC4-4C63-B7A0-2ECA43D07CC7}" presName="textNode" presStyleLbl="bgShp" presStyleIdx="6" presStyleCnt="9"/>
      <dgm:spPr/>
    </dgm:pt>
    <dgm:pt modelId="{E5AEFB4F-7FF1-4F31-ACB0-69ECCA57A5EC}" type="pres">
      <dgm:prSet presAssocID="{C4E6E05D-AFC4-4C63-B7A0-2ECA43D07CC7}" presName="compChildNode" presStyleCnt="0"/>
      <dgm:spPr/>
    </dgm:pt>
    <dgm:pt modelId="{287AE4F6-15D8-4D84-872F-5C2F0BEB2126}" type="pres">
      <dgm:prSet presAssocID="{C4E6E05D-AFC4-4C63-B7A0-2ECA43D07CC7}" presName="theInnerList" presStyleCnt="0"/>
      <dgm:spPr/>
    </dgm:pt>
    <dgm:pt modelId="{3988CA4C-47B1-48C1-8EA3-4AEF0F4744B2}" type="pres">
      <dgm:prSet presAssocID="{95D56310-8A07-4C60-B940-05BBA2F46932}" presName="childNode" presStyleLbl="node1" presStyleIdx="6" presStyleCnt="9">
        <dgm:presLayoutVars>
          <dgm:bulletEnabled val="1"/>
        </dgm:presLayoutVars>
      </dgm:prSet>
      <dgm:spPr/>
    </dgm:pt>
    <dgm:pt modelId="{640FB1BF-B92B-4391-8390-C2737E92F0C5}" type="pres">
      <dgm:prSet presAssocID="{C4E6E05D-AFC4-4C63-B7A0-2ECA43D07CC7}" presName="aSpace" presStyleCnt="0"/>
      <dgm:spPr/>
    </dgm:pt>
    <dgm:pt modelId="{2085CF21-3EBA-463A-9AB7-E88CF7551DBC}" type="pres">
      <dgm:prSet presAssocID="{4BA42234-15CE-4F12-9090-CB32FBD9DF4F}" presName="compNode" presStyleCnt="0"/>
      <dgm:spPr/>
    </dgm:pt>
    <dgm:pt modelId="{B1E42D52-ADBB-4367-BBD9-04D570EFE201}" type="pres">
      <dgm:prSet presAssocID="{4BA42234-15CE-4F12-9090-CB32FBD9DF4F}" presName="aNode" presStyleLbl="bgShp" presStyleIdx="7" presStyleCnt="9"/>
      <dgm:spPr/>
    </dgm:pt>
    <dgm:pt modelId="{716780A1-1DAE-4107-B661-3FD01ADD55B3}" type="pres">
      <dgm:prSet presAssocID="{4BA42234-15CE-4F12-9090-CB32FBD9DF4F}" presName="textNode" presStyleLbl="bgShp" presStyleIdx="7" presStyleCnt="9"/>
      <dgm:spPr/>
    </dgm:pt>
    <dgm:pt modelId="{D62CCCD5-FF88-4C04-B8B4-E0B457010779}" type="pres">
      <dgm:prSet presAssocID="{4BA42234-15CE-4F12-9090-CB32FBD9DF4F}" presName="compChildNode" presStyleCnt="0"/>
      <dgm:spPr/>
    </dgm:pt>
    <dgm:pt modelId="{0FF8074A-00E1-46A4-AC2E-BF24C7B34194}" type="pres">
      <dgm:prSet presAssocID="{4BA42234-15CE-4F12-9090-CB32FBD9DF4F}" presName="theInnerList" presStyleCnt="0"/>
      <dgm:spPr/>
    </dgm:pt>
    <dgm:pt modelId="{861766CD-7FEA-43F2-96C5-2ACF111953DD}" type="pres">
      <dgm:prSet presAssocID="{251BF758-ECC7-4138-B2AD-84046D32F377}" presName="childNode" presStyleLbl="node1" presStyleIdx="7" presStyleCnt="9">
        <dgm:presLayoutVars>
          <dgm:bulletEnabled val="1"/>
        </dgm:presLayoutVars>
      </dgm:prSet>
      <dgm:spPr/>
    </dgm:pt>
    <dgm:pt modelId="{220C2C2C-3BDD-4282-AE53-F6118490D200}" type="pres">
      <dgm:prSet presAssocID="{4BA42234-15CE-4F12-9090-CB32FBD9DF4F}" presName="aSpace" presStyleCnt="0"/>
      <dgm:spPr/>
    </dgm:pt>
    <dgm:pt modelId="{C01AA4DB-50BD-4CA1-A089-9AF7DB1E3096}" type="pres">
      <dgm:prSet presAssocID="{95C56210-A80F-4F1C-BBDC-3306D02A9D86}" presName="compNode" presStyleCnt="0"/>
      <dgm:spPr/>
    </dgm:pt>
    <dgm:pt modelId="{E4901A63-A3B3-438F-9C14-5E87CC5E6B9F}" type="pres">
      <dgm:prSet presAssocID="{95C56210-A80F-4F1C-BBDC-3306D02A9D86}" presName="aNode" presStyleLbl="bgShp" presStyleIdx="8" presStyleCnt="9"/>
      <dgm:spPr/>
    </dgm:pt>
    <dgm:pt modelId="{97E037D0-5BCE-4A07-9451-07F180E66B58}" type="pres">
      <dgm:prSet presAssocID="{95C56210-A80F-4F1C-BBDC-3306D02A9D86}" presName="textNode" presStyleLbl="bgShp" presStyleIdx="8" presStyleCnt="9"/>
      <dgm:spPr/>
    </dgm:pt>
    <dgm:pt modelId="{0B5182CC-7B77-4BB0-868F-BD9A042AA005}" type="pres">
      <dgm:prSet presAssocID="{95C56210-A80F-4F1C-BBDC-3306D02A9D86}" presName="compChildNode" presStyleCnt="0"/>
      <dgm:spPr/>
    </dgm:pt>
    <dgm:pt modelId="{36FD6137-130C-4869-8CD1-0A753035876D}" type="pres">
      <dgm:prSet presAssocID="{95C56210-A80F-4F1C-BBDC-3306D02A9D86}" presName="theInnerList" presStyleCnt="0"/>
      <dgm:spPr/>
    </dgm:pt>
    <dgm:pt modelId="{A94D2DF7-5BE1-4FC4-BED2-D48074D183D3}" type="pres">
      <dgm:prSet presAssocID="{DE03545A-95A9-45BD-BFF9-568C8690A135}" presName="childNode" presStyleLbl="node1" presStyleIdx="8" presStyleCnt="9">
        <dgm:presLayoutVars>
          <dgm:bulletEnabled val="1"/>
        </dgm:presLayoutVars>
      </dgm:prSet>
      <dgm:spPr/>
    </dgm:pt>
  </dgm:ptLst>
  <dgm:cxnLst>
    <dgm:cxn modelId="{B6FD5301-A9B9-44F3-874D-212DC594C0BA}" type="presOf" srcId="{95C56210-A80F-4F1C-BBDC-3306D02A9D86}" destId="{E4901A63-A3B3-438F-9C14-5E87CC5E6B9F}" srcOrd="0" destOrd="0" presId="urn:microsoft.com/office/officeart/2005/8/layout/lProcess2"/>
    <dgm:cxn modelId="{0FDCF305-A7D1-4A5A-9148-E679DDE9087F}" type="presOf" srcId="{95C56210-A80F-4F1C-BBDC-3306D02A9D86}" destId="{97E037D0-5BCE-4A07-9451-07F180E66B58}" srcOrd="1" destOrd="0" presId="urn:microsoft.com/office/officeart/2005/8/layout/lProcess2"/>
    <dgm:cxn modelId="{E6BB1908-A7A1-4045-8BAD-3C033A936D7F}" srcId="{47929403-1EC1-49FC-9518-2604BA25C76D}" destId="{95C56210-A80F-4F1C-BBDC-3306D02A9D86}" srcOrd="8" destOrd="0" parTransId="{1AF8E624-E3C8-491E-92D0-5CC39376F3AB}" sibTransId="{00CD0E93-2C39-4F12-9625-AC7EB800381F}"/>
    <dgm:cxn modelId="{A60BB90A-FA01-4C66-848F-3C654B23E6E9}" type="presOf" srcId="{C4E6E05D-AFC4-4C63-B7A0-2ECA43D07CC7}" destId="{51D690C7-EA3D-4549-9C64-4BD0AEFB02BE}" srcOrd="1" destOrd="0" presId="urn:microsoft.com/office/officeart/2005/8/layout/lProcess2"/>
    <dgm:cxn modelId="{9A8F2710-0522-4236-BFE1-D8849F1D8D0D}" srcId="{E7C74D43-B44D-4E62-8608-C1DA94D213B6}" destId="{7B4FED85-547F-4852-9DC3-CCBFF172FEFC}" srcOrd="0" destOrd="0" parTransId="{197886B1-695E-4FAB-A8CE-532357B60DE5}" sibTransId="{D44649B1-A83E-486B-A4BB-7B999A4E4A37}"/>
    <dgm:cxn modelId="{5FF66316-6DB5-4883-87BA-A48034C0D3C2}" type="presOf" srcId="{82DE5996-04A7-4F84-B29E-1F699269ED52}" destId="{2AAE5FF9-A72D-4C12-9A3E-5F1B53E07147}" srcOrd="1" destOrd="0" presId="urn:microsoft.com/office/officeart/2005/8/layout/lProcess2"/>
    <dgm:cxn modelId="{D6A43517-EC15-4A1A-AF45-8EBF8F20DFAD}" type="presOf" srcId="{E7C74D43-B44D-4E62-8608-C1DA94D213B6}" destId="{E5D121BD-A0EB-4B64-BC88-00F1D396E3E3}" srcOrd="1" destOrd="0" presId="urn:microsoft.com/office/officeart/2005/8/layout/lProcess2"/>
    <dgm:cxn modelId="{25489C18-13D6-4D0A-8DBE-BCEB14EA23A6}" type="presOf" srcId="{8C2185F1-9C9C-43B4-B24E-1958FBE3FE32}" destId="{573040C7-F534-42F5-BEF4-73947C75B30D}" srcOrd="0" destOrd="0" presId="urn:microsoft.com/office/officeart/2005/8/layout/lProcess2"/>
    <dgm:cxn modelId="{4611A623-A67B-459A-ABEA-3F1D833FC6B8}" srcId="{47929403-1EC1-49FC-9518-2604BA25C76D}" destId="{E7C74D43-B44D-4E62-8608-C1DA94D213B6}" srcOrd="4" destOrd="0" parTransId="{36648CB9-FFBB-4C7F-A7CC-D6298BBE170F}" sibTransId="{9F9A9CCD-79A8-435C-A743-68BB0B1A2FD6}"/>
    <dgm:cxn modelId="{E2F49729-8B51-4132-BB16-EB3FA48D6A64}" type="presOf" srcId="{B40DD511-1E8B-4D8F-AE84-40E5019D59DA}" destId="{8901811A-6D26-4D99-9B08-CEDCDCA7DE5D}" srcOrd="1" destOrd="0" presId="urn:microsoft.com/office/officeart/2005/8/layout/lProcess2"/>
    <dgm:cxn modelId="{A650162B-4BE5-4853-9319-F9FCBAD9C97F}" srcId="{47929403-1EC1-49FC-9518-2604BA25C76D}" destId="{82DE5996-04A7-4F84-B29E-1F699269ED52}" srcOrd="1" destOrd="0" parTransId="{B96C5509-2D8C-4331-8C4B-69D9EDFCD3FF}" sibTransId="{45F5A98A-A65F-436E-98B3-EFA5EF88055E}"/>
    <dgm:cxn modelId="{3653C530-6B82-47E8-8162-40342BC5489E}" srcId="{47929403-1EC1-49FC-9518-2604BA25C76D}" destId="{ED6B3C5F-A71A-4B1A-85B6-93CFEFF41FB2}" srcOrd="2" destOrd="0" parTransId="{A8B04EB7-A3F0-4EF3-99A0-2B82A3E44396}" sibTransId="{E5B48E69-DA5F-4938-B0F0-28A5E427874D}"/>
    <dgm:cxn modelId="{142C4A31-D540-4596-B0FD-5BE316A38635}" type="presOf" srcId="{ED6B3C5F-A71A-4B1A-85B6-93CFEFF41FB2}" destId="{A36E90DF-8BC9-4694-9D55-76659661FB78}" srcOrd="1" destOrd="0" presId="urn:microsoft.com/office/officeart/2005/8/layout/lProcess2"/>
    <dgm:cxn modelId="{B41DD232-273E-484D-A7AD-06AA0DDF9A67}" srcId="{B40DD511-1E8B-4D8F-AE84-40E5019D59DA}" destId="{6D79B4A5-48C1-46EE-B700-BB9FE6D40E22}" srcOrd="0" destOrd="0" parTransId="{9DC25F53-A680-45AD-A828-C5848C473423}" sibTransId="{F7A85754-F433-4357-8768-4E7684E33F54}"/>
    <dgm:cxn modelId="{CA7BD632-96CD-4206-886E-A0F6689ACC09}" srcId="{C4E6E05D-AFC4-4C63-B7A0-2ECA43D07CC7}" destId="{95D56310-8A07-4C60-B940-05BBA2F46932}" srcOrd="0" destOrd="0" parTransId="{F1406400-7ABD-43B8-A94A-D051F6E60B07}" sibTransId="{1340377A-8172-4D14-B304-DFEC3138E50A}"/>
    <dgm:cxn modelId="{528A773C-E612-46C1-99A0-EEA2B4E16F93}" srcId="{ED6B3C5F-A71A-4B1A-85B6-93CFEFF41FB2}" destId="{F6BC63CD-9C6F-4534-8829-C290EF0B7BEE}" srcOrd="0" destOrd="0" parTransId="{8C14E4B0-6803-4B1C-A18D-72DF21041CAA}" sibTransId="{BC02B459-61C9-4B64-ADBF-00FBD1FFDEBC}"/>
    <dgm:cxn modelId="{99BC285B-F218-4654-A8E8-E5C08CE48F96}" type="presOf" srcId="{DE03545A-95A9-45BD-BFF9-568C8690A135}" destId="{A94D2DF7-5BE1-4FC4-BED2-D48074D183D3}" srcOrd="0" destOrd="0" presId="urn:microsoft.com/office/officeart/2005/8/layout/lProcess2"/>
    <dgm:cxn modelId="{06969146-B903-4605-82BA-954F42EBB7DB}" srcId="{4BA42234-15CE-4F12-9090-CB32FBD9DF4F}" destId="{251BF758-ECC7-4138-B2AD-84046D32F377}" srcOrd="0" destOrd="0" parTransId="{E8473DB6-A7C7-431A-AFA8-0BCBC9C77CBD}" sibTransId="{D7288BFA-9C99-41B7-A608-50AAC37A6583}"/>
    <dgm:cxn modelId="{5B2A8E6A-A8C8-4E0A-AC94-22FF438B5E1D}" type="presOf" srcId="{ED6B3C5F-A71A-4B1A-85B6-93CFEFF41FB2}" destId="{9041FDD3-0487-4B09-A3D7-C24B7E327942}" srcOrd="0" destOrd="0" presId="urn:microsoft.com/office/officeart/2005/8/layout/lProcess2"/>
    <dgm:cxn modelId="{F2438F4F-C024-4BEC-84D1-9E49CF5AED41}" type="presOf" srcId="{8C2185F1-9C9C-43B4-B24E-1958FBE3FE32}" destId="{A9420454-5AE6-43D1-8BE9-C23937C1243C}" srcOrd="1" destOrd="0" presId="urn:microsoft.com/office/officeart/2005/8/layout/lProcess2"/>
    <dgm:cxn modelId="{035B6171-2B62-44F0-BEC8-C2766B609522}" type="presOf" srcId="{E4E0CC8C-C50E-4E5F-8C2D-53E917BC8EC8}" destId="{A1D0B738-CCC3-496A-A056-52882EEE051E}" srcOrd="1" destOrd="0" presId="urn:microsoft.com/office/officeart/2005/8/layout/lProcess2"/>
    <dgm:cxn modelId="{1D5E4A54-AC64-4C55-B0B6-4A5661882705}" srcId="{47929403-1EC1-49FC-9518-2604BA25C76D}" destId="{C4E6E05D-AFC4-4C63-B7A0-2ECA43D07CC7}" srcOrd="6" destOrd="0" parTransId="{DBCFA8D8-A66A-4612-AB40-64CA34661B19}" sibTransId="{1C13B77E-EE6D-4D38-BB36-67DE7AC701FE}"/>
    <dgm:cxn modelId="{5F5CE478-6928-4726-888D-93015A395367}" type="presOf" srcId="{4BA42234-15CE-4F12-9090-CB32FBD9DF4F}" destId="{716780A1-1DAE-4107-B661-3FD01ADD55B3}" srcOrd="1" destOrd="0" presId="urn:microsoft.com/office/officeart/2005/8/layout/lProcess2"/>
    <dgm:cxn modelId="{50E9557E-DA66-4B33-A456-A2733AE651C6}" srcId="{95C56210-A80F-4F1C-BBDC-3306D02A9D86}" destId="{DE03545A-95A9-45BD-BFF9-568C8690A135}" srcOrd="0" destOrd="0" parTransId="{5FC8D6C7-24F9-4B2B-AE3F-012735048189}" sibTransId="{E283C7DB-6BEC-4C26-9D13-A84BB54DAE60}"/>
    <dgm:cxn modelId="{BCB7FD7F-F5E9-4FB9-88F7-BA8392612AE6}" srcId="{47929403-1EC1-49FC-9518-2604BA25C76D}" destId="{B40DD511-1E8B-4D8F-AE84-40E5019D59DA}" srcOrd="0" destOrd="0" parTransId="{C7B5F259-D9CC-491F-B3FC-37578D31C09B}" sibTransId="{3A9FAF98-E2C2-403A-857D-043DC0CC5DC0}"/>
    <dgm:cxn modelId="{87344387-E88A-4384-91C9-CF37954FC9E3}" type="presOf" srcId="{4BA42234-15CE-4F12-9090-CB32FBD9DF4F}" destId="{B1E42D52-ADBB-4367-BBD9-04D570EFE201}" srcOrd="0" destOrd="0" presId="urn:microsoft.com/office/officeart/2005/8/layout/lProcess2"/>
    <dgm:cxn modelId="{699F3C88-FE43-43A2-981E-674AEDFAD26A}" srcId="{47929403-1EC1-49FC-9518-2604BA25C76D}" destId="{8C2185F1-9C9C-43B4-B24E-1958FBE3FE32}" srcOrd="3" destOrd="0" parTransId="{1B4FB5A2-17C8-4BCE-9C37-B3F8E60EBC74}" sibTransId="{3F4E6BC4-9EA5-4C80-8302-89C652565749}"/>
    <dgm:cxn modelId="{69DA1A8C-3EAA-4A50-A1AE-249D8B97F6F3}" type="presOf" srcId="{C4E6E05D-AFC4-4C63-B7A0-2ECA43D07CC7}" destId="{38553590-72B7-48A3-A05D-12DEE7E8FE77}" srcOrd="0" destOrd="0" presId="urn:microsoft.com/office/officeart/2005/8/layout/lProcess2"/>
    <dgm:cxn modelId="{E77E0F9A-A030-4724-8850-8C485FDB1E15}" srcId="{47929403-1EC1-49FC-9518-2604BA25C76D}" destId="{E4E0CC8C-C50E-4E5F-8C2D-53E917BC8EC8}" srcOrd="5" destOrd="0" parTransId="{55BC2E2F-AD0D-4288-9EDC-A17A6EC115D2}" sibTransId="{CA10FABD-F082-4AA5-8EB6-EF1D068ADE0B}"/>
    <dgm:cxn modelId="{76BC149B-E711-458A-BB3D-A3388EF05DB0}" type="presOf" srcId="{7B4FED85-547F-4852-9DC3-CCBFF172FEFC}" destId="{8556130D-A95B-4A7B-BF73-F56634E312AD}" srcOrd="0" destOrd="0" presId="urn:microsoft.com/office/officeart/2005/8/layout/lProcess2"/>
    <dgm:cxn modelId="{88388D9C-A478-44DE-8AF3-39462D76C054}" type="presOf" srcId="{6D79B4A5-48C1-46EE-B700-BB9FE6D40E22}" destId="{B2C2D4EF-73D2-42B6-B096-735EA9D44679}" srcOrd="0" destOrd="0" presId="urn:microsoft.com/office/officeart/2005/8/layout/lProcess2"/>
    <dgm:cxn modelId="{35C11CA8-C387-4A6B-A351-82DFCB54AE3B}" type="presOf" srcId="{251BF758-ECC7-4138-B2AD-84046D32F377}" destId="{861766CD-7FEA-43F2-96C5-2ACF111953DD}" srcOrd="0" destOrd="0" presId="urn:microsoft.com/office/officeart/2005/8/layout/lProcess2"/>
    <dgm:cxn modelId="{5004E7AB-724C-461D-9118-718368069291}" type="presOf" srcId="{B40DD511-1E8B-4D8F-AE84-40E5019D59DA}" destId="{40EFBFF2-D043-46D9-90F3-382FC150D687}" srcOrd="0" destOrd="0" presId="urn:microsoft.com/office/officeart/2005/8/layout/lProcess2"/>
    <dgm:cxn modelId="{F026F9AE-606A-40A9-8DE6-3B9F27AC16BA}" type="presOf" srcId="{E7C74D43-B44D-4E62-8608-C1DA94D213B6}" destId="{19BE425E-5C0E-4862-BD7C-61DDD196D367}" srcOrd="0" destOrd="0" presId="urn:microsoft.com/office/officeart/2005/8/layout/lProcess2"/>
    <dgm:cxn modelId="{AC74FDAE-3B4D-46C0-AECC-9B54B4DB94BF}" type="presOf" srcId="{2FB41F21-47A2-4BE9-8549-A240C98DB18E}" destId="{51A383D3-838C-44CF-8D76-46589D9E351C}" srcOrd="0" destOrd="0" presId="urn:microsoft.com/office/officeart/2005/8/layout/lProcess2"/>
    <dgm:cxn modelId="{CB7CD4B1-3193-4B98-9C76-32B9DAE6D8CC}" srcId="{47929403-1EC1-49FC-9518-2604BA25C76D}" destId="{4BA42234-15CE-4F12-9090-CB32FBD9DF4F}" srcOrd="7" destOrd="0" parTransId="{F7C2E51B-079C-4616-95C9-93F530EFDC36}" sibTransId="{B99A8430-F8C5-450C-9D2F-B8400CB63F59}"/>
    <dgm:cxn modelId="{013316C4-34AB-4BF4-977B-B2E37EE15CAE}" type="presOf" srcId="{3DD9A44C-F9EF-411A-A9EB-D947DC135CD9}" destId="{0F4F9124-3DC4-4A90-A4B4-018D72833A43}" srcOrd="0" destOrd="0" presId="urn:microsoft.com/office/officeart/2005/8/layout/lProcess2"/>
    <dgm:cxn modelId="{B5E5C4CA-8F30-4B1E-B075-5BEB89E5F242}" type="presOf" srcId="{95D56310-8A07-4C60-B940-05BBA2F46932}" destId="{3988CA4C-47B1-48C1-8EA3-4AEF0F4744B2}" srcOrd="0" destOrd="0" presId="urn:microsoft.com/office/officeart/2005/8/layout/lProcess2"/>
    <dgm:cxn modelId="{A73EB3D3-26E8-4259-91C4-F7A4D74DAF64}" type="presOf" srcId="{E4E0CC8C-C50E-4E5F-8C2D-53E917BC8EC8}" destId="{3A385BC2-F093-45A7-85DD-324FDA4ED1DD}" srcOrd="0" destOrd="0" presId="urn:microsoft.com/office/officeart/2005/8/layout/lProcess2"/>
    <dgm:cxn modelId="{BD3F47DE-37D1-43C3-AC19-444BC06B3A57}" type="presOf" srcId="{82DE5996-04A7-4F84-B29E-1F699269ED52}" destId="{22D4C7D0-1AE8-4B8C-9CDC-492B6F708185}" srcOrd="0" destOrd="0" presId="urn:microsoft.com/office/officeart/2005/8/layout/lProcess2"/>
    <dgm:cxn modelId="{A02582DE-D309-4F64-B811-13BC089B1A0E}" srcId="{8C2185F1-9C9C-43B4-B24E-1958FBE3FE32}" destId="{3DD9A44C-F9EF-411A-A9EB-D947DC135CD9}" srcOrd="0" destOrd="0" parTransId="{070B1562-35C8-47D0-999A-749A99560A7D}" sibTransId="{3396280E-70F7-45EC-B4E3-ADA53AEFB734}"/>
    <dgm:cxn modelId="{0C5628E1-D946-46F6-A6DD-EA679441B498}" srcId="{82DE5996-04A7-4F84-B29E-1F699269ED52}" destId="{2FB41F21-47A2-4BE9-8549-A240C98DB18E}" srcOrd="0" destOrd="0" parTransId="{AE6880D7-2D57-4DA4-B2CF-DC7D258ACE4E}" sibTransId="{E0C9AC61-B39B-4B16-B311-E773043F0D3A}"/>
    <dgm:cxn modelId="{07FEB8E6-8FD4-410C-9982-94EB80DB304F}" srcId="{E4E0CC8C-C50E-4E5F-8C2D-53E917BC8EC8}" destId="{057DEE1D-3D45-4A76-9B5E-7FD6C19F0CCD}" srcOrd="0" destOrd="0" parTransId="{A3B91D60-6C40-4148-A260-A29E01A28BAE}" sibTransId="{4E3928DF-901D-43D3-91B9-94AD4CDF9B81}"/>
    <dgm:cxn modelId="{FD232FEC-D6DB-47C8-A528-0143274233B7}" type="presOf" srcId="{47929403-1EC1-49FC-9518-2604BA25C76D}" destId="{71414F66-8600-4B6C-9E4F-C7AB2B67AEF3}" srcOrd="0" destOrd="0" presId="urn:microsoft.com/office/officeart/2005/8/layout/lProcess2"/>
    <dgm:cxn modelId="{3C0443F4-0D39-4619-B343-1E73F70202E0}" type="presOf" srcId="{057DEE1D-3D45-4A76-9B5E-7FD6C19F0CCD}" destId="{D7C88F14-C2E9-414E-A5C4-229C090E4ABF}" srcOrd="0" destOrd="0" presId="urn:microsoft.com/office/officeart/2005/8/layout/lProcess2"/>
    <dgm:cxn modelId="{3ABE7EF8-C0E6-49F8-A31B-2151E9C9875E}" type="presOf" srcId="{F6BC63CD-9C6F-4534-8829-C290EF0B7BEE}" destId="{F7E9C164-C837-4FD2-86CE-AC65BAC76B6E}" srcOrd="0" destOrd="0" presId="urn:microsoft.com/office/officeart/2005/8/layout/lProcess2"/>
    <dgm:cxn modelId="{2F76BC99-F522-44C1-B523-8B250BD865FC}" type="presParOf" srcId="{71414F66-8600-4B6C-9E4F-C7AB2B67AEF3}" destId="{CE9187F9-5A91-4459-9F1D-BA3CCF99EAE2}" srcOrd="0" destOrd="0" presId="urn:microsoft.com/office/officeart/2005/8/layout/lProcess2"/>
    <dgm:cxn modelId="{F3E2CC2F-8EF3-4C77-95FF-C4EF25ADC7CC}" type="presParOf" srcId="{CE9187F9-5A91-4459-9F1D-BA3CCF99EAE2}" destId="{40EFBFF2-D043-46D9-90F3-382FC150D687}" srcOrd="0" destOrd="0" presId="urn:microsoft.com/office/officeart/2005/8/layout/lProcess2"/>
    <dgm:cxn modelId="{1A7705F3-E05C-46EF-8600-1A17165EEBAA}" type="presParOf" srcId="{CE9187F9-5A91-4459-9F1D-BA3CCF99EAE2}" destId="{8901811A-6D26-4D99-9B08-CEDCDCA7DE5D}" srcOrd="1" destOrd="0" presId="urn:microsoft.com/office/officeart/2005/8/layout/lProcess2"/>
    <dgm:cxn modelId="{6B96289D-06CF-4BB6-91B6-ECC569A03F44}" type="presParOf" srcId="{CE9187F9-5A91-4459-9F1D-BA3CCF99EAE2}" destId="{8255699B-3512-4257-B54D-87B2EDBF4CE9}" srcOrd="2" destOrd="0" presId="urn:microsoft.com/office/officeart/2005/8/layout/lProcess2"/>
    <dgm:cxn modelId="{BA32846C-8D57-489F-8D41-D92304B2D0B2}" type="presParOf" srcId="{8255699B-3512-4257-B54D-87B2EDBF4CE9}" destId="{E41EA8F6-52D4-4C8B-A2DC-A5385566E768}" srcOrd="0" destOrd="0" presId="urn:microsoft.com/office/officeart/2005/8/layout/lProcess2"/>
    <dgm:cxn modelId="{A72538CD-1FFC-4EA6-A211-B583736AB5DA}" type="presParOf" srcId="{E41EA8F6-52D4-4C8B-A2DC-A5385566E768}" destId="{B2C2D4EF-73D2-42B6-B096-735EA9D44679}" srcOrd="0" destOrd="0" presId="urn:microsoft.com/office/officeart/2005/8/layout/lProcess2"/>
    <dgm:cxn modelId="{BB0DF61F-44C8-4154-9C27-C07E66D16ED9}" type="presParOf" srcId="{71414F66-8600-4B6C-9E4F-C7AB2B67AEF3}" destId="{AA9CFA59-D2ED-4C72-9A28-7FC624F03941}" srcOrd="1" destOrd="0" presId="urn:microsoft.com/office/officeart/2005/8/layout/lProcess2"/>
    <dgm:cxn modelId="{28D7A7D7-D68C-4453-B3B7-47814EE47BC9}" type="presParOf" srcId="{71414F66-8600-4B6C-9E4F-C7AB2B67AEF3}" destId="{114775CC-DF6A-4D9F-B7BA-6F070B125B4A}" srcOrd="2" destOrd="0" presId="urn:microsoft.com/office/officeart/2005/8/layout/lProcess2"/>
    <dgm:cxn modelId="{3AE6765D-D6C0-4BBF-B32C-E4EFC8366882}" type="presParOf" srcId="{114775CC-DF6A-4D9F-B7BA-6F070B125B4A}" destId="{22D4C7D0-1AE8-4B8C-9CDC-492B6F708185}" srcOrd="0" destOrd="0" presId="urn:microsoft.com/office/officeart/2005/8/layout/lProcess2"/>
    <dgm:cxn modelId="{70B09928-8709-4B6C-9681-757016D0465D}" type="presParOf" srcId="{114775CC-DF6A-4D9F-B7BA-6F070B125B4A}" destId="{2AAE5FF9-A72D-4C12-9A3E-5F1B53E07147}" srcOrd="1" destOrd="0" presId="urn:microsoft.com/office/officeart/2005/8/layout/lProcess2"/>
    <dgm:cxn modelId="{B944BF30-27B7-444F-A703-3FDD142EB08B}" type="presParOf" srcId="{114775CC-DF6A-4D9F-B7BA-6F070B125B4A}" destId="{1E1860B8-C2A3-462E-B35B-76AEC94903E2}" srcOrd="2" destOrd="0" presId="urn:microsoft.com/office/officeart/2005/8/layout/lProcess2"/>
    <dgm:cxn modelId="{B1A615B8-C609-4CCD-BAFD-6EE7D50DDDE2}" type="presParOf" srcId="{1E1860B8-C2A3-462E-B35B-76AEC94903E2}" destId="{344186CD-43FE-44BE-99C0-EB66627FB7CF}" srcOrd="0" destOrd="0" presId="urn:microsoft.com/office/officeart/2005/8/layout/lProcess2"/>
    <dgm:cxn modelId="{DBA007B0-C279-41A8-8CB6-9AFCD3307E24}" type="presParOf" srcId="{344186CD-43FE-44BE-99C0-EB66627FB7CF}" destId="{51A383D3-838C-44CF-8D76-46589D9E351C}" srcOrd="0" destOrd="0" presId="urn:microsoft.com/office/officeart/2005/8/layout/lProcess2"/>
    <dgm:cxn modelId="{5A21CA70-BF20-4451-B7CA-A0EC8706E19F}" type="presParOf" srcId="{71414F66-8600-4B6C-9E4F-C7AB2B67AEF3}" destId="{03EC9E64-932A-4B61-9E64-C874FD39F698}" srcOrd="3" destOrd="0" presId="urn:microsoft.com/office/officeart/2005/8/layout/lProcess2"/>
    <dgm:cxn modelId="{0B53DBF9-2F7B-4CC7-9266-16900882E240}" type="presParOf" srcId="{71414F66-8600-4B6C-9E4F-C7AB2B67AEF3}" destId="{BA4C3850-966D-447E-9B49-D1AC78C01BD4}" srcOrd="4" destOrd="0" presId="urn:microsoft.com/office/officeart/2005/8/layout/lProcess2"/>
    <dgm:cxn modelId="{3036E20F-16FE-43EB-B006-9B75D023B3DE}" type="presParOf" srcId="{BA4C3850-966D-447E-9B49-D1AC78C01BD4}" destId="{9041FDD3-0487-4B09-A3D7-C24B7E327942}" srcOrd="0" destOrd="0" presId="urn:microsoft.com/office/officeart/2005/8/layout/lProcess2"/>
    <dgm:cxn modelId="{29FB37D8-838C-4B9B-8546-06EA48A28C0D}" type="presParOf" srcId="{BA4C3850-966D-447E-9B49-D1AC78C01BD4}" destId="{A36E90DF-8BC9-4694-9D55-76659661FB78}" srcOrd="1" destOrd="0" presId="urn:microsoft.com/office/officeart/2005/8/layout/lProcess2"/>
    <dgm:cxn modelId="{83C31EB2-542E-4E3C-97B0-7B65284A5AD7}" type="presParOf" srcId="{BA4C3850-966D-447E-9B49-D1AC78C01BD4}" destId="{82E3B5D2-3865-45A5-823C-1AA6236442A9}" srcOrd="2" destOrd="0" presId="urn:microsoft.com/office/officeart/2005/8/layout/lProcess2"/>
    <dgm:cxn modelId="{D79F6AA1-A93F-4989-9894-6C5B7AF481A5}" type="presParOf" srcId="{82E3B5D2-3865-45A5-823C-1AA6236442A9}" destId="{654FBA74-42CB-470D-9810-3B99C0E39666}" srcOrd="0" destOrd="0" presId="urn:microsoft.com/office/officeart/2005/8/layout/lProcess2"/>
    <dgm:cxn modelId="{54D3C616-7D43-4CB4-8B4D-4E3220D641F0}" type="presParOf" srcId="{654FBA74-42CB-470D-9810-3B99C0E39666}" destId="{F7E9C164-C837-4FD2-86CE-AC65BAC76B6E}" srcOrd="0" destOrd="0" presId="urn:microsoft.com/office/officeart/2005/8/layout/lProcess2"/>
    <dgm:cxn modelId="{8D2D02E5-D5FB-4C27-B20F-FD7F81477157}" type="presParOf" srcId="{71414F66-8600-4B6C-9E4F-C7AB2B67AEF3}" destId="{AE2B5515-CA6F-4106-A314-94D61F8F3DAE}" srcOrd="5" destOrd="0" presId="urn:microsoft.com/office/officeart/2005/8/layout/lProcess2"/>
    <dgm:cxn modelId="{64AA6F28-E3AB-424A-9875-F799D6380C07}" type="presParOf" srcId="{71414F66-8600-4B6C-9E4F-C7AB2B67AEF3}" destId="{11F43DD7-4FC2-4AA5-871B-507C3F10F0F7}" srcOrd="6" destOrd="0" presId="urn:microsoft.com/office/officeart/2005/8/layout/lProcess2"/>
    <dgm:cxn modelId="{44675F79-DF4A-4076-B3BD-48A29F508857}" type="presParOf" srcId="{11F43DD7-4FC2-4AA5-871B-507C3F10F0F7}" destId="{573040C7-F534-42F5-BEF4-73947C75B30D}" srcOrd="0" destOrd="0" presId="urn:microsoft.com/office/officeart/2005/8/layout/lProcess2"/>
    <dgm:cxn modelId="{56C8937C-517D-4E33-A1EE-1CE19C9DC64B}" type="presParOf" srcId="{11F43DD7-4FC2-4AA5-871B-507C3F10F0F7}" destId="{A9420454-5AE6-43D1-8BE9-C23937C1243C}" srcOrd="1" destOrd="0" presId="urn:microsoft.com/office/officeart/2005/8/layout/lProcess2"/>
    <dgm:cxn modelId="{227A0C9B-A476-46E0-80A4-1A21A04A60BB}" type="presParOf" srcId="{11F43DD7-4FC2-4AA5-871B-507C3F10F0F7}" destId="{4EAAF0B3-A072-45AA-B851-955A26590CCE}" srcOrd="2" destOrd="0" presId="urn:microsoft.com/office/officeart/2005/8/layout/lProcess2"/>
    <dgm:cxn modelId="{F53D344B-E10F-428E-A5E7-213BAB604C29}" type="presParOf" srcId="{4EAAF0B3-A072-45AA-B851-955A26590CCE}" destId="{F5E2400C-A5FF-4008-8942-DB67FD64DEC3}" srcOrd="0" destOrd="0" presId="urn:microsoft.com/office/officeart/2005/8/layout/lProcess2"/>
    <dgm:cxn modelId="{53161DFC-BE3A-45D7-A69B-AB123BB83698}" type="presParOf" srcId="{F5E2400C-A5FF-4008-8942-DB67FD64DEC3}" destId="{0F4F9124-3DC4-4A90-A4B4-018D72833A43}" srcOrd="0" destOrd="0" presId="urn:microsoft.com/office/officeart/2005/8/layout/lProcess2"/>
    <dgm:cxn modelId="{36A23BBB-F06B-463B-AF6B-D2EE80FC8170}" type="presParOf" srcId="{71414F66-8600-4B6C-9E4F-C7AB2B67AEF3}" destId="{E5CAA070-FE09-4C54-A8C6-9F5B76324D78}" srcOrd="7" destOrd="0" presId="urn:microsoft.com/office/officeart/2005/8/layout/lProcess2"/>
    <dgm:cxn modelId="{E2510BB5-CB88-4D68-8FAC-C2EDE1FF324B}" type="presParOf" srcId="{71414F66-8600-4B6C-9E4F-C7AB2B67AEF3}" destId="{BD2C4CEC-D0A4-4DA4-9A74-890F89822DB1}" srcOrd="8" destOrd="0" presId="urn:microsoft.com/office/officeart/2005/8/layout/lProcess2"/>
    <dgm:cxn modelId="{723A2F1C-0FEA-40DE-92C6-E618C24A4C43}" type="presParOf" srcId="{BD2C4CEC-D0A4-4DA4-9A74-890F89822DB1}" destId="{19BE425E-5C0E-4862-BD7C-61DDD196D367}" srcOrd="0" destOrd="0" presId="urn:microsoft.com/office/officeart/2005/8/layout/lProcess2"/>
    <dgm:cxn modelId="{FB1702EB-11F1-4271-BBFF-03BD358FE385}" type="presParOf" srcId="{BD2C4CEC-D0A4-4DA4-9A74-890F89822DB1}" destId="{E5D121BD-A0EB-4B64-BC88-00F1D396E3E3}" srcOrd="1" destOrd="0" presId="urn:microsoft.com/office/officeart/2005/8/layout/lProcess2"/>
    <dgm:cxn modelId="{3012763A-15A4-47E0-81BD-63E7955D8F13}" type="presParOf" srcId="{BD2C4CEC-D0A4-4DA4-9A74-890F89822DB1}" destId="{033FB4FF-3130-4DFD-80B7-4A5CC0FC93D0}" srcOrd="2" destOrd="0" presId="urn:microsoft.com/office/officeart/2005/8/layout/lProcess2"/>
    <dgm:cxn modelId="{A8E383C7-709E-4A5D-803D-65B32E663E09}" type="presParOf" srcId="{033FB4FF-3130-4DFD-80B7-4A5CC0FC93D0}" destId="{ECA3A55F-0C13-413E-AB71-41D1325508A9}" srcOrd="0" destOrd="0" presId="urn:microsoft.com/office/officeart/2005/8/layout/lProcess2"/>
    <dgm:cxn modelId="{8CA56061-4832-4755-A781-01595CBEAD76}" type="presParOf" srcId="{ECA3A55F-0C13-413E-AB71-41D1325508A9}" destId="{8556130D-A95B-4A7B-BF73-F56634E312AD}" srcOrd="0" destOrd="0" presId="urn:microsoft.com/office/officeart/2005/8/layout/lProcess2"/>
    <dgm:cxn modelId="{8D986299-5834-4643-A487-A35DEABB25F6}" type="presParOf" srcId="{71414F66-8600-4B6C-9E4F-C7AB2B67AEF3}" destId="{7F0D5D01-5011-468D-9EB1-0EA852C61D5A}" srcOrd="9" destOrd="0" presId="urn:microsoft.com/office/officeart/2005/8/layout/lProcess2"/>
    <dgm:cxn modelId="{C009CF69-D3CB-4FF2-A4AF-4786EEFB0319}" type="presParOf" srcId="{71414F66-8600-4B6C-9E4F-C7AB2B67AEF3}" destId="{41E118B8-94E0-47EE-B95A-8169E9A73E4A}" srcOrd="10" destOrd="0" presId="urn:microsoft.com/office/officeart/2005/8/layout/lProcess2"/>
    <dgm:cxn modelId="{09FF9B17-5149-4A8D-840A-F86029BF276E}" type="presParOf" srcId="{41E118B8-94E0-47EE-B95A-8169E9A73E4A}" destId="{3A385BC2-F093-45A7-85DD-324FDA4ED1DD}" srcOrd="0" destOrd="0" presId="urn:microsoft.com/office/officeart/2005/8/layout/lProcess2"/>
    <dgm:cxn modelId="{4D84DB31-F84A-4538-BDAC-E1543BF3A327}" type="presParOf" srcId="{41E118B8-94E0-47EE-B95A-8169E9A73E4A}" destId="{A1D0B738-CCC3-496A-A056-52882EEE051E}" srcOrd="1" destOrd="0" presId="urn:microsoft.com/office/officeart/2005/8/layout/lProcess2"/>
    <dgm:cxn modelId="{202A7A06-5BBC-4182-BE7B-F37FCEA55A32}" type="presParOf" srcId="{41E118B8-94E0-47EE-B95A-8169E9A73E4A}" destId="{24CE132B-6A70-4F78-96F3-BDC293707BA2}" srcOrd="2" destOrd="0" presId="urn:microsoft.com/office/officeart/2005/8/layout/lProcess2"/>
    <dgm:cxn modelId="{6199B30C-AE7B-4ED2-8B4E-FD660D19E5F5}" type="presParOf" srcId="{24CE132B-6A70-4F78-96F3-BDC293707BA2}" destId="{D5D62C52-F4C6-4B5C-95AE-7985336CC313}" srcOrd="0" destOrd="0" presId="urn:microsoft.com/office/officeart/2005/8/layout/lProcess2"/>
    <dgm:cxn modelId="{84123606-0645-402D-BF98-3B2F48F14D90}" type="presParOf" srcId="{D5D62C52-F4C6-4B5C-95AE-7985336CC313}" destId="{D7C88F14-C2E9-414E-A5C4-229C090E4ABF}" srcOrd="0" destOrd="0" presId="urn:microsoft.com/office/officeart/2005/8/layout/lProcess2"/>
    <dgm:cxn modelId="{613AA362-437A-4215-8907-7837F249EB37}" type="presParOf" srcId="{71414F66-8600-4B6C-9E4F-C7AB2B67AEF3}" destId="{BA9F40CA-EAA3-410F-AC05-4FE52C16F916}" srcOrd="11" destOrd="0" presId="urn:microsoft.com/office/officeart/2005/8/layout/lProcess2"/>
    <dgm:cxn modelId="{3170CBAB-FF7E-4187-8B1A-6DB5338FB2C4}" type="presParOf" srcId="{71414F66-8600-4B6C-9E4F-C7AB2B67AEF3}" destId="{E804315A-F624-4273-8E4B-0799268EB831}" srcOrd="12" destOrd="0" presId="urn:microsoft.com/office/officeart/2005/8/layout/lProcess2"/>
    <dgm:cxn modelId="{A7F07975-C147-4360-9EC4-140F521FDA31}" type="presParOf" srcId="{E804315A-F624-4273-8E4B-0799268EB831}" destId="{38553590-72B7-48A3-A05D-12DEE7E8FE77}" srcOrd="0" destOrd="0" presId="urn:microsoft.com/office/officeart/2005/8/layout/lProcess2"/>
    <dgm:cxn modelId="{7BA8087B-5519-41AB-8C8F-19B490880758}" type="presParOf" srcId="{E804315A-F624-4273-8E4B-0799268EB831}" destId="{51D690C7-EA3D-4549-9C64-4BD0AEFB02BE}" srcOrd="1" destOrd="0" presId="urn:microsoft.com/office/officeart/2005/8/layout/lProcess2"/>
    <dgm:cxn modelId="{81A99B45-A654-4B9F-ADD4-21102F85CDD9}" type="presParOf" srcId="{E804315A-F624-4273-8E4B-0799268EB831}" destId="{E5AEFB4F-7FF1-4F31-ACB0-69ECCA57A5EC}" srcOrd="2" destOrd="0" presId="urn:microsoft.com/office/officeart/2005/8/layout/lProcess2"/>
    <dgm:cxn modelId="{2F7FB2F2-B7A1-4DF2-8C93-26724E5C957C}" type="presParOf" srcId="{E5AEFB4F-7FF1-4F31-ACB0-69ECCA57A5EC}" destId="{287AE4F6-15D8-4D84-872F-5C2F0BEB2126}" srcOrd="0" destOrd="0" presId="urn:microsoft.com/office/officeart/2005/8/layout/lProcess2"/>
    <dgm:cxn modelId="{6AABEBA4-60DF-4941-AC8E-3E148D958C4F}" type="presParOf" srcId="{287AE4F6-15D8-4D84-872F-5C2F0BEB2126}" destId="{3988CA4C-47B1-48C1-8EA3-4AEF0F4744B2}" srcOrd="0" destOrd="0" presId="urn:microsoft.com/office/officeart/2005/8/layout/lProcess2"/>
    <dgm:cxn modelId="{D9AF45CE-9054-494A-8A90-51B08FC44FE9}" type="presParOf" srcId="{71414F66-8600-4B6C-9E4F-C7AB2B67AEF3}" destId="{640FB1BF-B92B-4391-8390-C2737E92F0C5}" srcOrd="13" destOrd="0" presId="urn:microsoft.com/office/officeart/2005/8/layout/lProcess2"/>
    <dgm:cxn modelId="{F931A7FD-993C-4F1C-8A78-3DEA3FCF76D9}" type="presParOf" srcId="{71414F66-8600-4B6C-9E4F-C7AB2B67AEF3}" destId="{2085CF21-3EBA-463A-9AB7-E88CF7551DBC}" srcOrd="14" destOrd="0" presId="urn:microsoft.com/office/officeart/2005/8/layout/lProcess2"/>
    <dgm:cxn modelId="{787569B9-BDE7-47EB-8BE2-964B8D31A021}" type="presParOf" srcId="{2085CF21-3EBA-463A-9AB7-E88CF7551DBC}" destId="{B1E42D52-ADBB-4367-BBD9-04D570EFE201}" srcOrd="0" destOrd="0" presId="urn:microsoft.com/office/officeart/2005/8/layout/lProcess2"/>
    <dgm:cxn modelId="{C60CAD08-1EDB-4C3B-9837-E7FEED7617BC}" type="presParOf" srcId="{2085CF21-3EBA-463A-9AB7-E88CF7551DBC}" destId="{716780A1-1DAE-4107-B661-3FD01ADD55B3}" srcOrd="1" destOrd="0" presId="urn:microsoft.com/office/officeart/2005/8/layout/lProcess2"/>
    <dgm:cxn modelId="{EB7558D7-0B43-4D6B-A203-967E79D08259}" type="presParOf" srcId="{2085CF21-3EBA-463A-9AB7-E88CF7551DBC}" destId="{D62CCCD5-FF88-4C04-B8B4-E0B457010779}" srcOrd="2" destOrd="0" presId="urn:microsoft.com/office/officeart/2005/8/layout/lProcess2"/>
    <dgm:cxn modelId="{A643047A-9782-47E8-B678-A7094AB2E5C4}" type="presParOf" srcId="{D62CCCD5-FF88-4C04-B8B4-E0B457010779}" destId="{0FF8074A-00E1-46A4-AC2E-BF24C7B34194}" srcOrd="0" destOrd="0" presId="urn:microsoft.com/office/officeart/2005/8/layout/lProcess2"/>
    <dgm:cxn modelId="{BF93EADE-924C-447A-819F-3E193C8419B9}" type="presParOf" srcId="{0FF8074A-00E1-46A4-AC2E-BF24C7B34194}" destId="{861766CD-7FEA-43F2-96C5-2ACF111953DD}" srcOrd="0" destOrd="0" presId="urn:microsoft.com/office/officeart/2005/8/layout/lProcess2"/>
    <dgm:cxn modelId="{762663A5-3A09-4F03-986A-F59ECED2F408}" type="presParOf" srcId="{71414F66-8600-4B6C-9E4F-C7AB2B67AEF3}" destId="{220C2C2C-3BDD-4282-AE53-F6118490D200}" srcOrd="15" destOrd="0" presId="urn:microsoft.com/office/officeart/2005/8/layout/lProcess2"/>
    <dgm:cxn modelId="{96A836CF-F030-4FEC-B9E0-34DA3A0ED7AB}" type="presParOf" srcId="{71414F66-8600-4B6C-9E4F-C7AB2B67AEF3}" destId="{C01AA4DB-50BD-4CA1-A089-9AF7DB1E3096}" srcOrd="16" destOrd="0" presId="urn:microsoft.com/office/officeart/2005/8/layout/lProcess2"/>
    <dgm:cxn modelId="{53F502A5-2A37-4F1C-93DA-167BF79D783E}" type="presParOf" srcId="{C01AA4DB-50BD-4CA1-A089-9AF7DB1E3096}" destId="{E4901A63-A3B3-438F-9C14-5E87CC5E6B9F}" srcOrd="0" destOrd="0" presId="urn:microsoft.com/office/officeart/2005/8/layout/lProcess2"/>
    <dgm:cxn modelId="{1BCA9355-E9F8-4FC4-8ABC-DB5A0C53041B}" type="presParOf" srcId="{C01AA4DB-50BD-4CA1-A089-9AF7DB1E3096}" destId="{97E037D0-5BCE-4A07-9451-07F180E66B58}" srcOrd="1" destOrd="0" presId="urn:microsoft.com/office/officeart/2005/8/layout/lProcess2"/>
    <dgm:cxn modelId="{5FFE6B3B-D9B1-4DB3-A645-E5F0F5F02203}" type="presParOf" srcId="{C01AA4DB-50BD-4CA1-A089-9AF7DB1E3096}" destId="{0B5182CC-7B77-4BB0-868F-BD9A042AA005}" srcOrd="2" destOrd="0" presId="urn:microsoft.com/office/officeart/2005/8/layout/lProcess2"/>
    <dgm:cxn modelId="{5F3F4E20-0542-4BB2-BDDC-584954FCB23E}" type="presParOf" srcId="{0B5182CC-7B77-4BB0-868F-BD9A042AA005}" destId="{36FD6137-130C-4869-8CD1-0A753035876D}" srcOrd="0" destOrd="0" presId="urn:microsoft.com/office/officeart/2005/8/layout/lProcess2"/>
    <dgm:cxn modelId="{D39E2558-A101-48B3-9F09-39D35AFE48D8}" type="presParOf" srcId="{36FD6137-130C-4869-8CD1-0A753035876D}" destId="{A94D2DF7-5BE1-4FC4-BED2-D48074D183D3}" srcOrd="0"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3D3F55-46FC-421E-9DE2-57624DFECEE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it-IT"/>
        </a:p>
      </dgm:t>
    </dgm:pt>
    <dgm:pt modelId="{BCE513A1-4302-4DDD-B23B-0B9BB69B159F}">
      <dgm:prSet custT="1"/>
      <dgm:spPr/>
      <dgm:t>
        <a:bodyPr/>
        <a:lstStyle/>
        <a:p>
          <a:pPr algn="ctr"/>
          <a:r>
            <a:rPr lang="it-IT" sz="1600" b="1" dirty="0">
              <a:solidFill>
                <a:schemeClr val="bg1"/>
              </a:solidFill>
              <a:latin typeface="Helvetica Neue"/>
              <a:cs typeface="Helvetica Neue"/>
            </a:rPr>
            <a:t>«Industria-Tecnologia-Meccanica », «Food, Bevande, Ospitalità» </a:t>
          </a:r>
          <a:r>
            <a:rPr lang="it-IT" sz="1600" b="0" dirty="0">
              <a:solidFill>
                <a:schemeClr val="bg1"/>
              </a:solidFill>
              <a:latin typeface="Helvetica Neue"/>
              <a:cs typeface="Helvetica Neue"/>
            </a:rPr>
            <a:t>rimangono,</a:t>
          </a:r>
          <a:r>
            <a:rPr lang="it-IT" sz="1600" b="1" dirty="0">
              <a:solidFill>
                <a:schemeClr val="bg1"/>
              </a:solidFill>
              <a:latin typeface="Helvetica Neue"/>
              <a:cs typeface="Helvetica Neue"/>
            </a:rPr>
            <a:t> </a:t>
          </a:r>
          <a:r>
            <a:rPr lang="it-IT" sz="1600" b="0" dirty="0">
              <a:solidFill>
                <a:schemeClr val="bg1"/>
              </a:solidFill>
              <a:latin typeface="Helvetica Neue"/>
              <a:cs typeface="Helvetica Neue"/>
            </a:rPr>
            <a:t>anche nel 2019 </a:t>
          </a:r>
          <a:r>
            <a:rPr lang="it-IT" sz="1600" b="1" dirty="0">
              <a:solidFill>
                <a:schemeClr val="bg1"/>
              </a:solidFill>
              <a:latin typeface="Helvetica Neue"/>
              <a:cs typeface="Helvetica Neue"/>
            </a:rPr>
            <a:t>, </a:t>
          </a:r>
          <a:r>
            <a:rPr lang="it-IT" sz="1600" b="0" dirty="0">
              <a:solidFill>
                <a:schemeClr val="bg1"/>
              </a:solidFill>
              <a:latin typeface="Helvetica Neue"/>
              <a:cs typeface="Helvetica Neue"/>
            </a:rPr>
            <a:t>i settori in cui sono più presenti le manifestazioni internazionali.</a:t>
          </a:r>
        </a:p>
      </dgm:t>
    </dgm:pt>
    <dgm:pt modelId="{CCD7BA27-A5DE-425A-A8E0-1747EAB2672F}" type="parTrans" cxnId="{C6C4188B-07D0-48EB-B5C8-7F78D405EE9B}">
      <dgm:prSet/>
      <dgm:spPr/>
      <dgm:t>
        <a:bodyPr/>
        <a:lstStyle/>
        <a:p>
          <a:endParaRPr lang="it-IT" sz="2800"/>
        </a:p>
      </dgm:t>
    </dgm:pt>
    <dgm:pt modelId="{DDDD05E1-3141-405A-9C41-4E8A0CC4FCC8}" type="sibTrans" cxnId="{C6C4188B-07D0-48EB-B5C8-7F78D405EE9B}">
      <dgm:prSet/>
      <dgm:spPr/>
      <dgm:t>
        <a:bodyPr/>
        <a:lstStyle/>
        <a:p>
          <a:endParaRPr lang="it-IT" sz="2800"/>
        </a:p>
      </dgm:t>
    </dgm:pt>
    <dgm:pt modelId="{5310DB50-B055-4FE4-A4C9-6DF6CF95856E}">
      <dgm:prSet custT="1"/>
      <dgm:spPr/>
      <dgm:t>
        <a:bodyPr/>
        <a:lstStyle/>
        <a:p>
          <a:pPr algn="ctr"/>
          <a:r>
            <a:rPr lang="it-IT" sz="1800" dirty="0">
              <a:solidFill>
                <a:schemeClr val="bg1"/>
              </a:solidFill>
              <a:latin typeface="Helvetica Neue"/>
              <a:cs typeface="Helvetica Neue"/>
            </a:rPr>
            <a:t>Le manifestazioni dedicate a </a:t>
          </a:r>
          <a:r>
            <a:rPr lang="it-IT" sz="1800" b="1" dirty="0">
              <a:solidFill>
                <a:schemeClr val="bg1"/>
              </a:solidFill>
              <a:latin typeface="Helvetica Neue"/>
              <a:cs typeface="Helvetica Neue"/>
            </a:rPr>
            <a:t>«Sport, Hobby, Intrattenimento, Arte» continuano a </a:t>
          </a:r>
          <a:r>
            <a:rPr lang="it-IT" sz="1800" dirty="0">
              <a:solidFill>
                <a:schemeClr val="bg1"/>
              </a:solidFill>
              <a:latin typeface="Helvetica Neue"/>
              <a:cs typeface="Helvetica Neue"/>
            </a:rPr>
            <a:t>occupare la maggior parte delle superfici affittate tra le fiere </a:t>
          </a:r>
          <a:r>
            <a:rPr lang="it-IT" sz="1800" b="1" dirty="0">
              <a:solidFill>
                <a:schemeClr val="bg1"/>
              </a:solidFill>
              <a:latin typeface="Helvetica Neue"/>
              <a:cs typeface="Helvetica Neue"/>
            </a:rPr>
            <a:t>nazionali</a:t>
          </a:r>
          <a:endParaRPr lang="it-IT" sz="1800" dirty="0">
            <a:solidFill>
              <a:schemeClr val="bg1"/>
            </a:solidFill>
            <a:latin typeface="Helvetica Neue"/>
            <a:cs typeface="Helvetica Neue"/>
          </a:endParaRPr>
        </a:p>
      </dgm:t>
    </dgm:pt>
    <dgm:pt modelId="{E387A05D-1815-4864-BACE-E1701D1EED52}" type="parTrans" cxnId="{B81EDF0F-7A3A-4866-B038-F49BADB3714F}">
      <dgm:prSet/>
      <dgm:spPr/>
      <dgm:t>
        <a:bodyPr/>
        <a:lstStyle/>
        <a:p>
          <a:endParaRPr lang="it-IT" sz="2800"/>
        </a:p>
      </dgm:t>
    </dgm:pt>
    <dgm:pt modelId="{90319BB2-9E31-4870-9F59-C8815FA5E3DB}" type="sibTrans" cxnId="{B81EDF0F-7A3A-4866-B038-F49BADB3714F}">
      <dgm:prSet/>
      <dgm:spPr/>
      <dgm:t>
        <a:bodyPr/>
        <a:lstStyle/>
        <a:p>
          <a:endParaRPr lang="it-IT" sz="2800"/>
        </a:p>
      </dgm:t>
    </dgm:pt>
    <dgm:pt modelId="{6F24DEEB-5964-4388-8FD9-BE503FFE496C}">
      <dgm:prSet custT="1"/>
      <dgm:spPr/>
      <dgm:t>
        <a:bodyPr/>
        <a:lstStyle/>
        <a:p>
          <a:pPr algn="ctr"/>
          <a:r>
            <a:rPr lang="it-IT" sz="1800" spc="-30" dirty="0">
              <a:effectLst/>
              <a:latin typeface="Calibri" panose="020F0502020204030204" pitchFamily="34" charset="0"/>
              <a:ea typeface="Cambria" panose="02040503050406030204" pitchFamily="18" charset="0"/>
              <a:cs typeface="Times New Roman" panose="02020603050405020304" pitchFamily="18" charset="0"/>
            </a:rPr>
            <a:t>Tra le </a:t>
          </a:r>
          <a:r>
            <a:rPr lang="it-IT" sz="1800" b="1" spc="-30" dirty="0">
              <a:effectLst/>
              <a:latin typeface="Calibri" panose="020F0502020204030204" pitchFamily="34" charset="0"/>
              <a:ea typeface="Cambria" panose="02040503050406030204" pitchFamily="18" charset="0"/>
              <a:cs typeface="Times New Roman" panose="02020603050405020304" pitchFamily="18" charset="0"/>
            </a:rPr>
            <a:t>manifestazioni regiona</a:t>
          </a:r>
          <a:r>
            <a:rPr lang="it-IT" sz="1800" spc="-30" dirty="0">
              <a:effectLst/>
              <a:latin typeface="Calibri" panose="020F0502020204030204" pitchFamily="34" charset="0"/>
              <a:ea typeface="Cambria" panose="02040503050406030204" pitchFamily="18" charset="0"/>
              <a:cs typeface="Times New Roman" panose="02020603050405020304" pitchFamily="18" charset="0"/>
            </a:rPr>
            <a:t>li oltre un terzo delle superfici affittate e dei visitatori riguarda a fiere del settore “</a:t>
          </a:r>
          <a:r>
            <a:rPr lang="it-IT" sz="1800" b="1" spc="-30" dirty="0">
              <a:effectLst/>
              <a:latin typeface="Calibri" panose="020F0502020204030204" pitchFamily="34" charset="0"/>
              <a:ea typeface="Cambria" panose="02040503050406030204" pitchFamily="18" charset="0"/>
              <a:cs typeface="Times New Roman" panose="02020603050405020304" pitchFamily="18" charset="0"/>
            </a:rPr>
            <a:t>Agricoltura, Silvicoltura, Zootecnia</a:t>
          </a:r>
          <a:r>
            <a:rPr lang="it-IT" sz="1800" spc="-30" dirty="0">
              <a:effectLst/>
              <a:latin typeface="Calibri" panose="020F0502020204030204" pitchFamily="34" charset="0"/>
              <a:ea typeface="Cambria" panose="02040503050406030204" pitchFamily="18" charset="0"/>
              <a:cs typeface="Times New Roman" panose="02020603050405020304" pitchFamily="18" charset="0"/>
            </a:rPr>
            <a:t>”.  Si tratta, in prevalenza, di manifestazioni legate al territorio che in parte hanno assorbito le “Campionarie Generali.</a:t>
          </a:r>
          <a:r>
            <a:rPr lang="it-IT" sz="1800" dirty="0">
              <a:solidFill>
                <a:srgbClr val="FF0000"/>
              </a:solidFill>
              <a:latin typeface="Helvetica Neue"/>
              <a:cs typeface="Helvetica Neue"/>
            </a:rPr>
            <a:t>.</a:t>
          </a:r>
        </a:p>
      </dgm:t>
    </dgm:pt>
    <dgm:pt modelId="{83C423F1-8276-4FCC-B2AC-B4412577E7DA}" type="parTrans" cxnId="{420C1805-9627-41B9-914F-A64DCE6633F9}">
      <dgm:prSet/>
      <dgm:spPr/>
      <dgm:t>
        <a:bodyPr/>
        <a:lstStyle/>
        <a:p>
          <a:endParaRPr lang="it-IT" sz="2800"/>
        </a:p>
      </dgm:t>
    </dgm:pt>
    <dgm:pt modelId="{E436DDD3-7C07-4C08-98B7-4E6831A9F75C}" type="sibTrans" cxnId="{420C1805-9627-41B9-914F-A64DCE6633F9}">
      <dgm:prSet/>
      <dgm:spPr/>
      <dgm:t>
        <a:bodyPr/>
        <a:lstStyle/>
        <a:p>
          <a:endParaRPr lang="it-IT" sz="2800"/>
        </a:p>
      </dgm:t>
    </dgm:pt>
    <dgm:pt modelId="{27A83792-BC9F-4C80-B97A-FB640B3C31EB}" type="pres">
      <dgm:prSet presAssocID="{413D3F55-46FC-421E-9DE2-57624DFECEE3}" presName="linear" presStyleCnt="0">
        <dgm:presLayoutVars>
          <dgm:animLvl val="lvl"/>
          <dgm:resizeHandles val="exact"/>
        </dgm:presLayoutVars>
      </dgm:prSet>
      <dgm:spPr/>
    </dgm:pt>
    <dgm:pt modelId="{A7F337B6-CAA7-4FA0-A606-FC83422DABDE}" type="pres">
      <dgm:prSet presAssocID="{BCE513A1-4302-4DDD-B23B-0B9BB69B159F}" presName="parentText" presStyleLbl="node1" presStyleIdx="0" presStyleCnt="3" custLinFactNeighborY="-19104">
        <dgm:presLayoutVars>
          <dgm:chMax val="0"/>
          <dgm:bulletEnabled val="1"/>
        </dgm:presLayoutVars>
      </dgm:prSet>
      <dgm:spPr/>
    </dgm:pt>
    <dgm:pt modelId="{B8AF623E-B7E9-452E-A4BA-BB0B3E4E2293}" type="pres">
      <dgm:prSet presAssocID="{DDDD05E1-3141-405A-9C41-4E8A0CC4FCC8}" presName="spacer" presStyleCnt="0"/>
      <dgm:spPr/>
    </dgm:pt>
    <dgm:pt modelId="{472F361D-5693-4BD5-8AA9-81A29793B50C}" type="pres">
      <dgm:prSet presAssocID="{5310DB50-B055-4FE4-A4C9-6DF6CF95856E}" presName="parentText" presStyleLbl="node1" presStyleIdx="1" presStyleCnt="3">
        <dgm:presLayoutVars>
          <dgm:chMax val="0"/>
          <dgm:bulletEnabled val="1"/>
        </dgm:presLayoutVars>
      </dgm:prSet>
      <dgm:spPr/>
    </dgm:pt>
    <dgm:pt modelId="{D7AEEA7D-9BCE-4A71-9E7B-2FB198175002}" type="pres">
      <dgm:prSet presAssocID="{90319BB2-9E31-4870-9F59-C8815FA5E3DB}" presName="spacer" presStyleCnt="0"/>
      <dgm:spPr/>
    </dgm:pt>
    <dgm:pt modelId="{8BDAB2BC-ADB1-43E7-99C5-74FE0AB4F522}" type="pres">
      <dgm:prSet presAssocID="{6F24DEEB-5964-4388-8FD9-BE503FFE496C}" presName="parentText" presStyleLbl="node1" presStyleIdx="2" presStyleCnt="3">
        <dgm:presLayoutVars>
          <dgm:chMax val="0"/>
          <dgm:bulletEnabled val="1"/>
        </dgm:presLayoutVars>
      </dgm:prSet>
      <dgm:spPr/>
    </dgm:pt>
  </dgm:ptLst>
  <dgm:cxnLst>
    <dgm:cxn modelId="{3157D400-5980-FA4D-A7DC-4727791D8E2B}" type="presOf" srcId="{6F24DEEB-5964-4388-8FD9-BE503FFE496C}" destId="{8BDAB2BC-ADB1-43E7-99C5-74FE0AB4F522}" srcOrd="0" destOrd="0" presId="urn:microsoft.com/office/officeart/2005/8/layout/vList2"/>
    <dgm:cxn modelId="{420C1805-9627-41B9-914F-A64DCE6633F9}" srcId="{413D3F55-46FC-421E-9DE2-57624DFECEE3}" destId="{6F24DEEB-5964-4388-8FD9-BE503FFE496C}" srcOrd="2" destOrd="0" parTransId="{83C423F1-8276-4FCC-B2AC-B4412577E7DA}" sibTransId="{E436DDD3-7C07-4C08-98B7-4E6831A9F75C}"/>
    <dgm:cxn modelId="{B81EDF0F-7A3A-4866-B038-F49BADB3714F}" srcId="{413D3F55-46FC-421E-9DE2-57624DFECEE3}" destId="{5310DB50-B055-4FE4-A4C9-6DF6CF95856E}" srcOrd="1" destOrd="0" parTransId="{E387A05D-1815-4864-BACE-E1701D1EED52}" sibTransId="{90319BB2-9E31-4870-9F59-C8815FA5E3DB}"/>
    <dgm:cxn modelId="{7A4C0761-AD13-7640-A3FF-094C923097F0}" type="presOf" srcId="{5310DB50-B055-4FE4-A4C9-6DF6CF95856E}" destId="{472F361D-5693-4BD5-8AA9-81A29793B50C}" srcOrd="0" destOrd="0" presId="urn:microsoft.com/office/officeart/2005/8/layout/vList2"/>
    <dgm:cxn modelId="{C6C4188B-07D0-48EB-B5C8-7F78D405EE9B}" srcId="{413D3F55-46FC-421E-9DE2-57624DFECEE3}" destId="{BCE513A1-4302-4DDD-B23B-0B9BB69B159F}" srcOrd="0" destOrd="0" parTransId="{CCD7BA27-A5DE-425A-A8E0-1747EAB2672F}" sibTransId="{DDDD05E1-3141-405A-9C41-4E8A0CC4FCC8}"/>
    <dgm:cxn modelId="{93FC32AB-8D8D-A24D-8CF7-C8E7D5514B8C}" type="presOf" srcId="{413D3F55-46FC-421E-9DE2-57624DFECEE3}" destId="{27A83792-BC9F-4C80-B97A-FB640B3C31EB}" srcOrd="0" destOrd="0" presId="urn:microsoft.com/office/officeart/2005/8/layout/vList2"/>
    <dgm:cxn modelId="{61ADBBD2-CABA-8F48-8E82-21D7855DBA15}" type="presOf" srcId="{BCE513A1-4302-4DDD-B23B-0B9BB69B159F}" destId="{A7F337B6-CAA7-4FA0-A606-FC83422DABDE}" srcOrd="0" destOrd="0" presId="urn:microsoft.com/office/officeart/2005/8/layout/vList2"/>
    <dgm:cxn modelId="{77DEB732-23D2-B74C-9027-47C6C6A9E1FF}" type="presParOf" srcId="{27A83792-BC9F-4C80-B97A-FB640B3C31EB}" destId="{A7F337B6-CAA7-4FA0-A606-FC83422DABDE}" srcOrd="0" destOrd="0" presId="urn:microsoft.com/office/officeart/2005/8/layout/vList2"/>
    <dgm:cxn modelId="{EA5E6E3B-C66E-8A4A-A375-279D384D17C2}" type="presParOf" srcId="{27A83792-BC9F-4C80-B97A-FB640B3C31EB}" destId="{B8AF623E-B7E9-452E-A4BA-BB0B3E4E2293}" srcOrd="1" destOrd="0" presId="urn:microsoft.com/office/officeart/2005/8/layout/vList2"/>
    <dgm:cxn modelId="{F9E3D81B-B356-A84B-BC0B-9F00EFDE78F7}" type="presParOf" srcId="{27A83792-BC9F-4C80-B97A-FB640B3C31EB}" destId="{472F361D-5693-4BD5-8AA9-81A29793B50C}" srcOrd="2" destOrd="0" presId="urn:microsoft.com/office/officeart/2005/8/layout/vList2"/>
    <dgm:cxn modelId="{4163D9BD-DE66-5A48-8018-09E794D20FB0}" type="presParOf" srcId="{27A83792-BC9F-4C80-B97A-FB640B3C31EB}" destId="{D7AEEA7D-9BCE-4A71-9E7B-2FB198175002}" srcOrd="3" destOrd="0" presId="urn:microsoft.com/office/officeart/2005/8/layout/vList2"/>
    <dgm:cxn modelId="{89878B04-A4FD-2B41-9968-F437F1D08F59}" type="presParOf" srcId="{27A83792-BC9F-4C80-B97A-FB640B3C31EB}" destId="{8BDAB2BC-ADB1-43E7-99C5-74FE0AB4F522}"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E36E4A-0775-4B23-B38B-6D9C71F8006D}" type="doc">
      <dgm:prSet loTypeId="urn:microsoft.com/office/officeart/2005/8/layout/vList2" loCatId="list" qsTypeId="urn:microsoft.com/office/officeart/2005/8/quickstyle/3d2#1" qsCatId="3D" csTypeId="urn:microsoft.com/office/officeart/2005/8/colors/accent5_4" csCatId="accent5" phldr="1"/>
      <dgm:spPr/>
      <dgm:t>
        <a:bodyPr/>
        <a:lstStyle/>
        <a:p>
          <a:endParaRPr lang="it-IT"/>
        </a:p>
      </dgm:t>
    </dgm:pt>
    <dgm:pt modelId="{9A514FD1-1B9F-44B4-9568-8A81EC15FB18}">
      <dgm:prSet custT="1"/>
      <dgm:spPr/>
      <dgm:t>
        <a:bodyPr/>
        <a:lstStyle/>
        <a:p>
          <a:pPr algn="ctr"/>
          <a:r>
            <a:rPr lang="it-IT" sz="1600" b="1" dirty="0">
              <a:solidFill>
                <a:schemeClr val="bg1"/>
              </a:solidFill>
              <a:latin typeface="Helvetica Neue"/>
              <a:cs typeface="Helvetica Neue"/>
            </a:rPr>
            <a:t>Continuano a presentare altissimi livelli di internazionalizzazione i comparti “Formazione, Educazione” e “Bellezza, Cosmetica”</a:t>
          </a:r>
          <a:r>
            <a:rPr lang="it-IT" sz="1600" dirty="0">
              <a:solidFill>
                <a:schemeClr val="bg1"/>
              </a:solidFill>
              <a:latin typeface="Helvetica Neue"/>
              <a:cs typeface="Helvetica Neue"/>
            </a:rPr>
            <a:t> dove gli </a:t>
          </a:r>
          <a:r>
            <a:rPr lang="it-IT" sz="1600" b="1" dirty="0">
              <a:solidFill>
                <a:schemeClr val="bg1"/>
              </a:solidFill>
              <a:latin typeface="Helvetica Neue"/>
              <a:cs typeface="Helvetica Neue"/>
            </a:rPr>
            <a:t>espositori esteri </a:t>
          </a:r>
          <a:r>
            <a:rPr lang="it-IT" sz="1600" dirty="0">
              <a:solidFill>
                <a:schemeClr val="bg1"/>
              </a:solidFill>
              <a:latin typeface="Helvetica Neue"/>
              <a:cs typeface="Helvetica Neue"/>
            </a:rPr>
            <a:t>sono rispettivamente l’86% e il 66% del totale e i visitatori esteri sono rispettivamente il 37% e il 35%</a:t>
          </a:r>
        </a:p>
      </dgm:t>
    </dgm:pt>
    <dgm:pt modelId="{BC588348-995E-4F94-81A3-284D6CD1CA0E}" type="parTrans" cxnId="{74310778-FEC7-48A0-BA51-D2483A262CAE}">
      <dgm:prSet/>
      <dgm:spPr/>
      <dgm:t>
        <a:bodyPr/>
        <a:lstStyle/>
        <a:p>
          <a:endParaRPr lang="it-IT" sz="2000"/>
        </a:p>
      </dgm:t>
    </dgm:pt>
    <dgm:pt modelId="{E245A659-941D-434F-9CD2-EF02CEC3CC9F}" type="sibTrans" cxnId="{74310778-FEC7-48A0-BA51-D2483A262CAE}">
      <dgm:prSet/>
      <dgm:spPr/>
      <dgm:t>
        <a:bodyPr/>
        <a:lstStyle/>
        <a:p>
          <a:endParaRPr lang="it-IT" sz="2000"/>
        </a:p>
      </dgm:t>
    </dgm:pt>
    <dgm:pt modelId="{A1F734EB-503A-4F59-BAA8-9F771CA80223}">
      <dgm:prSet custT="1"/>
      <dgm:spPr>
        <a:gradFill rotWithShape="0">
          <a:gsLst>
            <a:gs pos="5000">
              <a:schemeClr val="accent5">
                <a:shade val="50000"/>
                <a:hueOff val="334258"/>
                <a:satOff val="8955"/>
                <a:lumOff val="39453"/>
                <a:alphaOff val="0"/>
                <a:satMod val="103000"/>
                <a:lumMod val="102000"/>
                <a:tint val="94000"/>
              </a:schemeClr>
            </a:gs>
            <a:gs pos="50000">
              <a:schemeClr val="accent1">
                <a:lumMod val="60000"/>
                <a:lumOff val="40000"/>
              </a:schemeClr>
            </a:gs>
            <a:gs pos="100000">
              <a:schemeClr val="accent1">
                <a:lumMod val="60000"/>
                <a:lumOff val="40000"/>
              </a:schemeClr>
            </a:gs>
          </a:gsLst>
        </a:gradFill>
      </dgm:spPr>
      <dgm:t>
        <a:bodyPr/>
        <a:lstStyle/>
        <a:p>
          <a:pPr algn="ctr"/>
          <a:r>
            <a:rPr lang="it-IT" sz="1600" b="0" i="0" kern="1200" dirty="0">
              <a:solidFill>
                <a:prstClr val="white"/>
              </a:solidFill>
              <a:latin typeface="Helvetica Neue"/>
              <a:ea typeface="+mn-ea"/>
              <a:cs typeface="Helvetica Neue"/>
            </a:rPr>
            <a:t>Rilevante la </a:t>
          </a:r>
          <a:r>
            <a:rPr lang="it-IT" sz="1600" b="0" i="0" kern="1200" dirty="0" err="1">
              <a:solidFill>
                <a:prstClr val="white"/>
              </a:solidFill>
              <a:latin typeface="Helvetica Neue"/>
              <a:ea typeface="+mn-ea"/>
              <a:cs typeface="Helvetica Neue"/>
            </a:rPr>
            <a:t>partcipazione</a:t>
          </a:r>
          <a:r>
            <a:rPr lang="it-IT" sz="1600" b="0" i="0" kern="1200" dirty="0">
              <a:solidFill>
                <a:prstClr val="white"/>
              </a:solidFill>
              <a:latin typeface="Helvetica Neue"/>
              <a:ea typeface="+mn-ea"/>
              <a:cs typeface="Helvetica Neue"/>
            </a:rPr>
            <a:t> di espositori esteri anche nelle manifestazioni dei settori "Elettronica, componenti", "Automobili, motocicli", “Agricoltura, Silvicoltura, Zootecnia”</a:t>
          </a:r>
        </a:p>
      </dgm:t>
    </dgm:pt>
    <dgm:pt modelId="{C3F603CA-F7D4-4A2C-91C2-6FB5718CF0B1}" type="parTrans" cxnId="{37AB1F08-1435-44DC-BDB9-998DD68A292A}">
      <dgm:prSet/>
      <dgm:spPr/>
      <dgm:t>
        <a:bodyPr/>
        <a:lstStyle/>
        <a:p>
          <a:endParaRPr lang="it-IT"/>
        </a:p>
      </dgm:t>
    </dgm:pt>
    <dgm:pt modelId="{EB90D94E-A7D4-4B40-88BF-F01DB108D5BD}" type="sibTrans" cxnId="{37AB1F08-1435-44DC-BDB9-998DD68A292A}">
      <dgm:prSet/>
      <dgm:spPr/>
      <dgm:t>
        <a:bodyPr/>
        <a:lstStyle/>
        <a:p>
          <a:endParaRPr lang="it-IT"/>
        </a:p>
      </dgm:t>
    </dgm:pt>
    <dgm:pt modelId="{9DA877FB-182E-44F3-8176-9419B724EA4A}" type="pres">
      <dgm:prSet presAssocID="{48E36E4A-0775-4B23-B38B-6D9C71F8006D}" presName="linear" presStyleCnt="0">
        <dgm:presLayoutVars>
          <dgm:animLvl val="lvl"/>
          <dgm:resizeHandles val="exact"/>
        </dgm:presLayoutVars>
      </dgm:prSet>
      <dgm:spPr/>
    </dgm:pt>
    <dgm:pt modelId="{F8D3E83A-175D-4BC4-B260-50F143B68221}" type="pres">
      <dgm:prSet presAssocID="{9A514FD1-1B9F-44B4-9568-8A81EC15FB18}" presName="parentText" presStyleLbl="node1" presStyleIdx="0" presStyleCnt="2" custScaleY="126371" custLinFactY="-13582" custLinFactNeighborY="-100000">
        <dgm:presLayoutVars>
          <dgm:chMax val="0"/>
          <dgm:bulletEnabled val="1"/>
        </dgm:presLayoutVars>
      </dgm:prSet>
      <dgm:spPr/>
    </dgm:pt>
    <dgm:pt modelId="{75D042EC-2F34-4748-9754-7230F43C49A7}" type="pres">
      <dgm:prSet presAssocID="{E245A659-941D-434F-9CD2-EF02CEC3CC9F}" presName="spacer" presStyleCnt="0"/>
      <dgm:spPr/>
    </dgm:pt>
    <dgm:pt modelId="{4F0E168A-4B45-4399-BA48-A6F9B7E92294}" type="pres">
      <dgm:prSet presAssocID="{A1F734EB-503A-4F59-BAA8-9F771CA80223}" presName="parentText" presStyleLbl="node1" presStyleIdx="1" presStyleCnt="2" custScaleY="137173">
        <dgm:presLayoutVars>
          <dgm:chMax val="0"/>
          <dgm:bulletEnabled val="1"/>
        </dgm:presLayoutVars>
      </dgm:prSet>
      <dgm:spPr/>
    </dgm:pt>
  </dgm:ptLst>
  <dgm:cxnLst>
    <dgm:cxn modelId="{37AB1F08-1435-44DC-BDB9-998DD68A292A}" srcId="{48E36E4A-0775-4B23-B38B-6D9C71F8006D}" destId="{A1F734EB-503A-4F59-BAA8-9F771CA80223}" srcOrd="1" destOrd="0" parTransId="{C3F603CA-F7D4-4A2C-91C2-6FB5718CF0B1}" sibTransId="{EB90D94E-A7D4-4B40-88BF-F01DB108D5BD}"/>
    <dgm:cxn modelId="{2755CB13-F97E-4AA3-823A-EF0403129A2F}" type="presOf" srcId="{A1F734EB-503A-4F59-BAA8-9F771CA80223}" destId="{4F0E168A-4B45-4399-BA48-A6F9B7E92294}" srcOrd="0" destOrd="0" presId="urn:microsoft.com/office/officeart/2005/8/layout/vList2"/>
    <dgm:cxn modelId="{533BA827-B299-A944-87E8-7A27F54CF7B2}" type="presOf" srcId="{48E36E4A-0775-4B23-B38B-6D9C71F8006D}" destId="{9DA877FB-182E-44F3-8176-9419B724EA4A}" srcOrd="0" destOrd="0" presId="urn:microsoft.com/office/officeart/2005/8/layout/vList2"/>
    <dgm:cxn modelId="{74310778-FEC7-48A0-BA51-D2483A262CAE}" srcId="{48E36E4A-0775-4B23-B38B-6D9C71F8006D}" destId="{9A514FD1-1B9F-44B4-9568-8A81EC15FB18}" srcOrd="0" destOrd="0" parTransId="{BC588348-995E-4F94-81A3-284D6CD1CA0E}" sibTransId="{E245A659-941D-434F-9CD2-EF02CEC3CC9F}"/>
    <dgm:cxn modelId="{1CFE73AF-7A50-0E4A-BAB5-6FCF9D51E139}" type="presOf" srcId="{9A514FD1-1B9F-44B4-9568-8A81EC15FB18}" destId="{F8D3E83A-175D-4BC4-B260-50F143B68221}" srcOrd="0" destOrd="0" presId="urn:microsoft.com/office/officeart/2005/8/layout/vList2"/>
    <dgm:cxn modelId="{6484FB30-29C3-734C-973B-2EB4DF13B15B}" type="presParOf" srcId="{9DA877FB-182E-44F3-8176-9419B724EA4A}" destId="{F8D3E83A-175D-4BC4-B260-50F143B68221}" srcOrd="0" destOrd="0" presId="urn:microsoft.com/office/officeart/2005/8/layout/vList2"/>
    <dgm:cxn modelId="{1AA4D76F-5CDB-744E-AA0F-96E65FE13A20}" type="presParOf" srcId="{9DA877FB-182E-44F3-8176-9419B724EA4A}" destId="{75D042EC-2F34-4748-9754-7230F43C49A7}" srcOrd="1" destOrd="0" presId="urn:microsoft.com/office/officeart/2005/8/layout/vList2"/>
    <dgm:cxn modelId="{7DB93AED-AC12-4606-B467-9EF9ED60D4D8}" type="presParOf" srcId="{9DA877FB-182E-44F3-8176-9419B724EA4A}" destId="{4F0E168A-4B45-4399-BA48-A6F9B7E92294}"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4C4567-C1FC-4C7F-88E3-6F83CE00AAE5}" type="doc">
      <dgm:prSet loTypeId="urn:microsoft.com/office/officeart/2005/8/layout/vList2" loCatId="list" qsTypeId="urn:microsoft.com/office/officeart/2005/8/quickstyle/simple1" qsCatId="simple" csTypeId="urn:microsoft.com/office/officeart/2005/8/colors/accent1_3" csCatId="accent1"/>
      <dgm:spPr/>
      <dgm:t>
        <a:bodyPr/>
        <a:lstStyle/>
        <a:p>
          <a:endParaRPr lang="it-IT"/>
        </a:p>
      </dgm:t>
    </dgm:pt>
    <dgm:pt modelId="{164D715A-950A-438B-BDB5-5C67F108FCF9}">
      <dgm:prSet custT="1"/>
      <dgm:spPr/>
      <dgm:t>
        <a:bodyPr/>
        <a:lstStyle/>
        <a:p>
          <a:r>
            <a:rPr lang="it-IT" sz="1400"/>
            <a:t>L’attività fieristica in Emilia-Romagna si svolge sia nei quartieri fieristici sia location in carattere con gli eventi (palazzi sedi di mostre, aree cittadine). </a:t>
          </a:r>
        </a:p>
      </dgm:t>
    </dgm:pt>
    <dgm:pt modelId="{C10A8906-E6D2-46EA-B8C7-828C246165D8}" type="parTrans" cxnId="{ED44B863-5CF3-4E6D-AB21-37FC7810BAC5}">
      <dgm:prSet/>
      <dgm:spPr/>
      <dgm:t>
        <a:bodyPr/>
        <a:lstStyle/>
        <a:p>
          <a:endParaRPr lang="it-IT" sz="2000"/>
        </a:p>
      </dgm:t>
    </dgm:pt>
    <dgm:pt modelId="{84C2A18B-9DB1-46F0-9D24-DB08D0334D44}" type="sibTrans" cxnId="{ED44B863-5CF3-4E6D-AB21-37FC7810BAC5}">
      <dgm:prSet/>
      <dgm:spPr/>
      <dgm:t>
        <a:bodyPr/>
        <a:lstStyle/>
        <a:p>
          <a:endParaRPr lang="it-IT" sz="2000"/>
        </a:p>
      </dgm:t>
    </dgm:pt>
    <dgm:pt modelId="{4BB17570-0B50-4D45-B49C-24A91EFA1A3D}">
      <dgm:prSet custT="1"/>
      <dgm:spPr/>
      <dgm:t>
        <a:bodyPr/>
        <a:lstStyle/>
        <a:p>
          <a:r>
            <a:rPr lang="it-IT" sz="1200"/>
            <a:t>Complessivamente le sedi individuate nel 2019 sono 18.</a:t>
          </a:r>
        </a:p>
      </dgm:t>
    </dgm:pt>
    <dgm:pt modelId="{5714BBD2-0819-4312-9045-E2966F367814}" type="parTrans" cxnId="{CE1CC9CC-5A86-4B1B-9913-F5C202093F8E}">
      <dgm:prSet/>
      <dgm:spPr/>
      <dgm:t>
        <a:bodyPr/>
        <a:lstStyle/>
        <a:p>
          <a:endParaRPr lang="it-IT" sz="2000"/>
        </a:p>
      </dgm:t>
    </dgm:pt>
    <dgm:pt modelId="{84AB5928-D9BB-4A60-8143-6B3CA2A65965}" type="sibTrans" cxnId="{CE1CC9CC-5A86-4B1B-9913-F5C202093F8E}">
      <dgm:prSet/>
      <dgm:spPr/>
      <dgm:t>
        <a:bodyPr/>
        <a:lstStyle/>
        <a:p>
          <a:endParaRPr lang="it-IT" sz="2000"/>
        </a:p>
      </dgm:t>
    </dgm:pt>
    <dgm:pt modelId="{D78498AE-0C15-407A-A547-EB467685FF2C}">
      <dgm:prSet custT="1"/>
      <dgm:spPr/>
      <dgm:t>
        <a:bodyPr/>
        <a:lstStyle/>
        <a:p>
          <a:r>
            <a:rPr lang="it-IT" sz="1200"/>
            <a:t>Anche nel 2019 nell'attività fieristica in Emilia-Romagna si conferma la triade Bologna-Rimini-Parma: in questi tre quartieri si concentra oltre l‘80% delle superfici affittate per manifestazioni fieristiche, il 93% degli espositori, e il 66% dei visitatori. </a:t>
          </a:r>
        </a:p>
      </dgm:t>
    </dgm:pt>
    <dgm:pt modelId="{70D393CB-CFD3-43BD-BDC8-6EE27927226E}" type="parTrans" cxnId="{DC86433B-FC38-4E59-B96E-2AF8F866509B}">
      <dgm:prSet/>
      <dgm:spPr/>
      <dgm:t>
        <a:bodyPr/>
        <a:lstStyle/>
        <a:p>
          <a:endParaRPr lang="it-IT" sz="2000"/>
        </a:p>
      </dgm:t>
    </dgm:pt>
    <dgm:pt modelId="{15E6D49F-681A-406A-9DF4-A9E6A6129675}" type="sibTrans" cxnId="{DC86433B-FC38-4E59-B96E-2AF8F866509B}">
      <dgm:prSet/>
      <dgm:spPr/>
      <dgm:t>
        <a:bodyPr/>
        <a:lstStyle/>
        <a:p>
          <a:endParaRPr lang="it-IT" sz="2000"/>
        </a:p>
      </dgm:t>
    </dgm:pt>
    <dgm:pt modelId="{763CD6A1-E434-49E0-B9CF-6DC239E5D273}" type="pres">
      <dgm:prSet presAssocID="{044C4567-C1FC-4C7F-88E3-6F83CE00AAE5}" presName="linear" presStyleCnt="0">
        <dgm:presLayoutVars>
          <dgm:animLvl val="lvl"/>
          <dgm:resizeHandles val="exact"/>
        </dgm:presLayoutVars>
      </dgm:prSet>
      <dgm:spPr/>
    </dgm:pt>
    <dgm:pt modelId="{352B6811-6DE8-4991-9AD2-0A0AECA0576F}" type="pres">
      <dgm:prSet presAssocID="{164D715A-950A-438B-BDB5-5C67F108FCF9}" presName="parentText" presStyleLbl="node1" presStyleIdx="0" presStyleCnt="3">
        <dgm:presLayoutVars>
          <dgm:chMax val="0"/>
          <dgm:bulletEnabled val="1"/>
        </dgm:presLayoutVars>
      </dgm:prSet>
      <dgm:spPr/>
    </dgm:pt>
    <dgm:pt modelId="{6E8A1299-4274-4990-AB28-B7AEB62D4AEF}" type="pres">
      <dgm:prSet presAssocID="{84C2A18B-9DB1-46F0-9D24-DB08D0334D44}" presName="spacer" presStyleCnt="0"/>
      <dgm:spPr/>
    </dgm:pt>
    <dgm:pt modelId="{204B071B-D53E-4F4C-91C4-E4A36D838C60}" type="pres">
      <dgm:prSet presAssocID="{4BB17570-0B50-4D45-B49C-24A91EFA1A3D}" presName="parentText" presStyleLbl="node1" presStyleIdx="1" presStyleCnt="3">
        <dgm:presLayoutVars>
          <dgm:chMax val="0"/>
          <dgm:bulletEnabled val="1"/>
        </dgm:presLayoutVars>
      </dgm:prSet>
      <dgm:spPr/>
    </dgm:pt>
    <dgm:pt modelId="{207212A8-FB24-4C5C-89A2-32DA1628B5B4}" type="pres">
      <dgm:prSet presAssocID="{84AB5928-D9BB-4A60-8143-6B3CA2A65965}" presName="spacer" presStyleCnt="0"/>
      <dgm:spPr/>
    </dgm:pt>
    <dgm:pt modelId="{CD68BB67-2A24-47E9-81D3-55F174C00BF3}" type="pres">
      <dgm:prSet presAssocID="{D78498AE-0C15-407A-A547-EB467685FF2C}" presName="parentText" presStyleLbl="node1" presStyleIdx="2" presStyleCnt="3">
        <dgm:presLayoutVars>
          <dgm:chMax val="0"/>
          <dgm:bulletEnabled val="1"/>
        </dgm:presLayoutVars>
      </dgm:prSet>
      <dgm:spPr/>
    </dgm:pt>
  </dgm:ptLst>
  <dgm:cxnLst>
    <dgm:cxn modelId="{DC86433B-FC38-4E59-B96E-2AF8F866509B}" srcId="{044C4567-C1FC-4C7F-88E3-6F83CE00AAE5}" destId="{D78498AE-0C15-407A-A547-EB467685FF2C}" srcOrd="2" destOrd="0" parTransId="{70D393CB-CFD3-43BD-BDC8-6EE27927226E}" sibTransId="{15E6D49F-681A-406A-9DF4-A9E6A6129675}"/>
    <dgm:cxn modelId="{ED44B863-5CF3-4E6D-AB21-37FC7810BAC5}" srcId="{044C4567-C1FC-4C7F-88E3-6F83CE00AAE5}" destId="{164D715A-950A-438B-BDB5-5C67F108FCF9}" srcOrd="0" destOrd="0" parTransId="{C10A8906-E6D2-46EA-B8C7-828C246165D8}" sibTransId="{84C2A18B-9DB1-46F0-9D24-DB08D0334D44}"/>
    <dgm:cxn modelId="{AF42D282-051F-41F1-938E-9753C26CC72F}" type="presOf" srcId="{4BB17570-0B50-4D45-B49C-24A91EFA1A3D}" destId="{204B071B-D53E-4F4C-91C4-E4A36D838C60}" srcOrd="0" destOrd="0" presId="urn:microsoft.com/office/officeart/2005/8/layout/vList2"/>
    <dgm:cxn modelId="{553630BF-871A-4308-BAB8-EBE162C9A22F}" type="presOf" srcId="{164D715A-950A-438B-BDB5-5C67F108FCF9}" destId="{352B6811-6DE8-4991-9AD2-0A0AECA0576F}" srcOrd="0" destOrd="0" presId="urn:microsoft.com/office/officeart/2005/8/layout/vList2"/>
    <dgm:cxn modelId="{7F2D20CB-7EB6-475D-BAF1-0CF704C8796B}" type="presOf" srcId="{D78498AE-0C15-407A-A547-EB467685FF2C}" destId="{CD68BB67-2A24-47E9-81D3-55F174C00BF3}" srcOrd="0" destOrd="0" presId="urn:microsoft.com/office/officeart/2005/8/layout/vList2"/>
    <dgm:cxn modelId="{CE1CC9CC-5A86-4B1B-9913-F5C202093F8E}" srcId="{044C4567-C1FC-4C7F-88E3-6F83CE00AAE5}" destId="{4BB17570-0B50-4D45-B49C-24A91EFA1A3D}" srcOrd="1" destOrd="0" parTransId="{5714BBD2-0819-4312-9045-E2966F367814}" sibTransId="{84AB5928-D9BB-4A60-8143-6B3CA2A65965}"/>
    <dgm:cxn modelId="{665CC0F0-4AA5-432A-A756-6FC1DF5610A8}" type="presOf" srcId="{044C4567-C1FC-4C7F-88E3-6F83CE00AAE5}" destId="{763CD6A1-E434-49E0-B9CF-6DC239E5D273}" srcOrd="0" destOrd="0" presId="urn:microsoft.com/office/officeart/2005/8/layout/vList2"/>
    <dgm:cxn modelId="{7F9B2B61-5649-4BE9-B3F7-8877415E94FA}" type="presParOf" srcId="{763CD6A1-E434-49E0-B9CF-6DC239E5D273}" destId="{352B6811-6DE8-4991-9AD2-0A0AECA0576F}" srcOrd="0" destOrd="0" presId="urn:microsoft.com/office/officeart/2005/8/layout/vList2"/>
    <dgm:cxn modelId="{C61AB667-3DCF-4432-903E-173D5123042D}" type="presParOf" srcId="{763CD6A1-E434-49E0-B9CF-6DC239E5D273}" destId="{6E8A1299-4274-4990-AB28-B7AEB62D4AEF}" srcOrd="1" destOrd="0" presId="urn:microsoft.com/office/officeart/2005/8/layout/vList2"/>
    <dgm:cxn modelId="{64555E54-A87F-48BA-926B-DC262CFA35CA}" type="presParOf" srcId="{763CD6A1-E434-49E0-B9CF-6DC239E5D273}" destId="{204B071B-D53E-4F4C-91C4-E4A36D838C60}" srcOrd="2" destOrd="0" presId="urn:microsoft.com/office/officeart/2005/8/layout/vList2"/>
    <dgm:cxn modelId="{37131828-D38B-4774-8EDF-850DD3C7764C}" type="presParOf" srcId="{763CD6A1-E434-49E0-B9CF-6DC239E5D273}" destId="{207212A8-FB24-4C5C-89A2-32DA1628B5B4}" srcOrd="3" destOrd="0" presId="urn:microsoft.com/office/officeart/2005/8/layout/vList2"/>
    <dgm:cxn modelId="{48E67EE9-560A-470A-901A-6216E0EDC0A9}" type="presParOf" srcId="{763CD6A1-E434-49E0-B9CF-6DC239E5D273}" destId="{CD68BB67-2A24-47E9-81D3-55F174C00BF3}"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042D2A-E480-4593-8B70-EAC5C537200F}" type="doc">
      <dgm:prSet loTypeId="urn:microsoft.com/office/officeart/2005/8/layout/vList2" loCatId="list" qsTypeId="urn:microsoft.com/office/officeart/2005/8/quickstyle/3d3" qsCatId="3D" csTypeId="urn:microsoft.com/office/officeart/2005/8/colors/colorful2" csCatId="colorful" phldr="1"/>
      <dgm:spPr/>
      <dgm:t>
        <a:bodyPr/>
        <a:lstStyle/>
        <a:p>
          <a:endParaRPr lang="it-IT"/>
        </a:p>
      </dgm:t>
    </dgm:pt>
    <dgm:pt modelId="{3A4C7869-1EB4-4111-AEEA-4899459F1215}">
      <dgm:prSet custT="1"/>
      <dgm:spPr/>
      <dgm:t>
        <a:bodyPr/>
        <a:lstStyle/>
        <a:p>
          <a:pPr algn="ctr"/>
          <a:r>
            <a:rPr lang="it-IT" sz="1400" dirty="0">
              <a:solidFill>
                <a:schemeClr val="bg1"/>
              </a:solidFill>
              <a:latin typeface="Helvetica Neue"/>
              <a:cs typeface="Helvetica Neue"/>
            </a:rPr>
            <a:t>L’Emilia-Romagna detiene in Italia la seconda posizione per quanto riguarda la capacità espositiva installata avendo complessivamente 572.976 mq di superfici lorde coperte. </a:t>
          </a:r>
        </a:p>
      </dgm:t>
    </dgm:pt>
    <dgm:pt modelId="{35397DC4-63F0-4AAA-A71C-2FFCA96CA3F4}" type="parTrans" cxnId="{89FE5499-2369-4F72-90B1-8D557F215FCB}">
      <dgm:prSet/>
      <dgm:spPr/>
      <dgm:t>
        <a:bodyPr/>
        <a:lstStyle/>
        <a:p>
          <a:endParaRPr lang="it-IT"/>
        </a:p>
      </dgm:t>
    </dgm:pt>
    <dgm:pt modelId="{54CD98DC-B5DE-424C-B189-1E2405A27325}" type="sibTrans" cxnId="{89FE5499-2369-4F72-90B1-8D557F215FCB}">
      <dgm:prSet/>
      <dgm:spPr/>
      <dgm:t>
        <a:bodyPr/>
        <a:lstStyle/>
        <a:p>
          <a:endParaRPr lang="it-IT"/>
        </a:p>
      </dgm:t>
    </dgm:pt>
    <dgm:pt modelId="{728D85CE-4EBA-479C-B5BA-C6EC8B0F75C2}">
      <dgm:prSet custT="1"/>
      <dgm:spPr/>
      <dgm:t>
        <a:bodyPr/>
        <a:lstStyle/>
        <a:p>
          <a:pPr algn="ctr"/>
          <a:r>
            <a:rPr lang="it-IT" sz="1400" dirty="0">
              <a:solidFill>
                <a:schemeClr val="bg1"/>
              </a:solidFill>
              <a:latin typeface="Helvetica Neue"/>
              <a:cs typeface="Helvetica Neue"/>
            </a:rPr>
            <a:t>In particolare in Emilia-Romagna i quartieri che ospitano (2019)  manifestazioni internazionali risultano 7 per, complessivamente, 472.000 mq coperti. </a:t>
          </a:r>
        </a:p>
      </dgm:t>
    </dgm:pt>
    <dgm:pt modelId="{43328D66-8D6A-4E94-9C41-5271D97A4AFD}" type="parTrans" cxnId="{205F26F7-553A-444A-8E1F-FF1266868B47}">
      <dgm:prSet/>
      <dgm:spPr/>
      <dgm:t>
        <a:bodyPr/>
        <a:lstStyle/>
        <a:p>
          <a:endParaRPr lang="it-IT"/>
        </a:p>
      </dgm:t>
    </dgm:pt>
    <dgm:pt modelId="{AAF27419-742B-4F46-A846-098575065C6D}" type="sibTrans" cxnId="{205F26F7-553A-444A-8E1F-FF1266868B47}">
      <dgm:prSet/>
      <dgm:spPr/>
      <dgm:t>
        <a:bodyPr/>
        <a:lstStyle/>
        <a:p>
          <a:endParaRPr lang="it-IT"/>
        </a:p>
      </dgm:t>
    </dgm:pt>
    <dgm:pt modelId="{FA5D6D82-4C14-44EE-A279-B1B72A13C377}">
      <dgm:prSet custT="1"/>
      <dgm:spPr/>
      <dgm:t>
        <a:bodyPr/>
        <a:lstStyle/>
        <a:p>
          <a:pPr algn="ctr"/>
          <a:r>
            <a:rPr lang="it-IT" sz="1400" dirty="0">
              <a:solidFill>
                <a:schemeClr val="bg1"/>
              </a:solidFill>
              <a:latin typeface="Helvetica Neue"/>
              <a:cs typeface="Helvetica Neue"/>
            </a:rPr>
            <a:t>All’interno dei quartieri sono presenti complessivamente 63 sale convegni per un totale di circa 14.000 posti a sedere. Sono i </a:t>
          </a:r>
          <a:r>
            <a:rPr lang="it-IT" sz="1400" dirty="0" err="1">
              <a:solidFill>
                <a:schemeClr val="bg1"/>
              </a:solidFill>
              <a:latin typeface="Helvetica Neue"/>
              <a:cs typeface="Helvetica Neue"/>
            </a:rPr>
            <a:t>q.ri</a:t>
          </a:r>
          <a:r>
            <a:rPr lang="it-IT" sz="1400" dirty="0">
              <a:solidFill>
                <a:schemeClr val="bg1"/>
              </a:solidFill>
              <a:latin typeface="Helvetica Neue"/>
              <a:cs typeface="Helvetica Neue"/>
            </a:rPr>
            <a:t> di Rimini e Bologna a disporre più sale e di maggiori dimensioni (rispettivamente 21 e 19 per un totale di circa 5.500 posti). </a:t>
          </a:r>
        </a:p>
      </dgm:t>
    </dgm:pt>
    <dgm:pt modelId="{27F89919-6992-400B-A034-D7C3323BCF05}" type="parTrans" cxnId="{CE4B62A0-C0B6-4DD0-A339-EC58FBB112EB}">
      <dgm:prSet/>
      <dgm:spPr/>
      <dgm:t>
        <a:bodyPr/>
        <a:lstStyle/>
        <a:p>
          <a:endParaRPr lang="it-IT"/>
        </a:p>
      </dgm:t>
    </dgm:pt>
    <dgm:pt modelId="{59D11D2F-BD94-43AD-8776-0BFCC20F6E32}" type="sibTrans" cxnId="{CE4B62A0-C0B6-4DD0-A339-EC58FBB112EB}">
      <dgm:prSet/>
      <dgm:spPr/>
      <dgm:t>
        <a:bodyPr/>
        <a:lstStyle/>
        <a:p>
          <a:endParaRPr lang="it-IT"/>
        </a:p>
      </dgm:t>
    </dgm:pt>
    <dgm:pt modelId="{0976548F-3A9C-4FDF-AF48-CCF56E47C413}">
      <dgm:prSet custT="1"/>
      <dgm:spPr/>
      <dgm:t>
        <a:bodyPr/>
        <a:lstStyle/>
        <a:p>
          <a:pPr algn="ctr"/>
          <a:r>
            <a:rPr lang="it-IT" sz="1400" dirty="0">
              <a:solidFill>
                <a:schemeClr val="bg1"/>
              </a:solidFill>
              <a:latin typeface="Helvetica Neue"/>
              <a:cs typeface="Helvetica Neue"/>
            </a:rPr>
            <a:t>I quartieri fieristici di Bologna, Rimini, Parma e Forlì gestiscono, direttamente o attraverso controllate, anche strutture congressuali, fisicamente disgiunte all’area espositiva. Sono complessivamente 56 le sale presenti in queste strutture, per un totale di 32.180 posti</a:t>
          </a:r>
        </a:p>
      </dgm:t>
    </dgm:pt>
    <dgm:pt modelId="{5E74F444-054F-417C-A2DE-C5EE4740411F}" type="parTrans" cxnId="{3C1D9B35-DF43-4206-AC7C-CF1F774EDF0C}">
      <dgm:prSet/>
      <dgm:spPr/>
      <dgm:t>
        <a:bodyPr/>
        <a:lstStyle/>
        <a:p>
          <a:endParaRPr lang="it-IT"/>
        </a:p>
      </dgm:t>
    </dgm:pt>
    <dgm:pt modelId="{BDF8373A-9262-4351-A5E1-CB110770B0B3}" type="sibTrans" cxnId="{3C1D9B35-DF43-4206-AC7C-CF1F774EDF0C}">
      <dgm:prSet/>
      <dgm:spPr/>
      <dgm:t>
        <a:bodyPr/>
        <a:lstStyle/>
        <a:p>
          <a:endParaRPr lang="it-IT"/>
        </a:p>
      </dgm:t>
    </dgm:pt>
    <dgm:pt modelId="{692FE32A-3879-4566-896B-B02B2FBFD49A}" type="pres">
      <dgm:prSet presAssocID="{E2042D2A-E480-4593-8B70-EAC5C537200F}" presName="linear" presStyleCnt="0">
        <dgm:presLayoutVars>
          <dgm:animLvl val="lvl"/>
          <dgm:resizeHandles val="exact"/>
        </dgm:presLayoutVars>
      </dgm:prSet>
      <dgm:spPr/>
    </dgm:pt>
    <dgm:pt modelId="{A7978795-C5A1-48DD-90CE-EB0651342647}" type="pres">
      <dgm:prSet presAssocID="{3A4C7869-1EB4-4111-AEEA-4899459F1215}" presName="parentText" presStyleLbl="node1" presStyleIdx="0" presStyleCnt="4" custLinFactNeighborY="-16560">
        <dgm:presLayoutVars>
          <dgm:chMax val="0"/>
          <dgm:bulletEnabled val="1"/>
        </dgm:presLayoutVars>
      </dgm:prSet>
      <dgm:spPr/>
    </dgm:pt>
    <dgm:pt modelId="{064F2F39-03D3-4DB6-A225-BE139C208EA6}" type="pres">
      <dgm:prSet presAssocID="{54CD98DC-B5DE-424C-B189-1E2405A27325}" presName="spacer" presStyleCnt="0"/>
      <dgm:spPr/>
    </dgm:pt>
    <dgm:pt modelId="{B9900BA3-E4AE-4534-B071-0E916EBB63A7}" type="pres">
      <dgm:prSet presAssocID="{728D85CE-4EBA-479C-B5BA-C6EC8B0F75C2}" presName="parentText" presStyleLbl="node1" presStyleIdx="1" presStyleCnt="4">
        <dgm:presLayoutVars>
          <dgm:chMax val="0"/>
          <dgm:bulletEnabled val="1"/>
        </dgm:presLayoutVars>
      </dgm:prSet>
      <dgm:spPr/>
    </dgm:pt>
    <dgm:pt modelId="{F608AF5F-6F5A-46F6-9B80-434A8333A140}" type="pres">
      <dgm:prSet presAssocID="{AAF27419-742B-4F46-A846-098575065C6D}" presName="spacer" presStyleCnt="0"/>
      <dgm:spPr/>
    </dgm:pt>
    <dgm:pt modelId="{B395F7B6-A711-4E45-A830-674D25FD6CA7}" type="pres">
      <dgm:prSet presAssocID="{FA5D6D82-4C14-44EE-A279-B1B72A13C377}" presName="parentText" presStyleLbl="node1" presStyleIdx="2" presStyleCnt="4">
        <dgm:presLayoutVars>
          <dgm:chMax val="0"/>
          <dgm:bulletEnabled val="1"/>
        </dgm:presLayoutVars>
      </dgm:prSet>
      <dgm:spPr/>
    </dgm:pt>
    <dgm:pt modelId="{6912D8DF-D279-482A-B09D-5FF423D2CAF0}" type="pres">
      <dgm:prSet presAssocID="{59D11D2F-BD94-43AD-8776-0BFCC20F6E32}" presName="spacer" presStyleCnt="0"/>
      <dgm:spPr/>
    </dgm:pt>
    <dgm:pt modelId="{6476725B-C365-44AC-83A3-0FF29CDE84F8}" type="pres">
      <dgm:prSet presAssocID="{0976548F-3A9C-4FDF-AF48-CCF56E47C413}" presName="parentText" presStyleLbl="node1" presStyleIdx="3" presStyleCnt="4">
        <dgm:presLayoutVars>
          <dgm:chMax val="0"/>
          <dgm:bulletEnabled val="1"/>
        </dgm:presLayoutVars>
      </dgm:prSet>
      <dgm:spPr/>
    </dgm:pt>
  </dgm:ptLst>
  <dgm:cxnLst>
    <dgm:cxn modelId="{35130C1C-03AD-5C4A-AA7D-31B30E5D83C3}" type="presOf" srcId="{728D85CE-4EBA-479C-B5BA-C6EC8B0F75C2}" destId="{B9900BA3-E4AE-4534-B071-0E916EBB63A7}" srcOrd="0" destOrd="0" presId="urn:microsoft.com/office/officeart/2005/8/layout/vList2"/>
    <dgm:cxn modelId="{3C1D9B35-DF43-4206-AC7C-CF1F774EDF0C}" srcId="{E2042D2A-E480-4593-8B70-EAC5C537200F}" destId="{0976548F-3A9C-4FDF-AF48-CCF56E47C413}" srcOrd="3" destOrd="0" parTransId="{5E74F444-054F-417C-A2DE-C5EE4740411F}" sibTransId="{BDF8373A-9262-4351-A5E1-CB110770B0B3}"/>
    <dgm:cxn modelId="{BD8B6649-E9E5-C148-8006-617608AA745F}" type="presOf" srcId="{3A4C7869-1EB4-4111-AEEA-4899459F1215}" destId="{A7978795-C5A1-48DD-90CE-EB0651342647}" srcOrd="0" destOrd="0" presId="urn:microsoft.com/office/officeart/2005/8/layout/vList2"/>
    <dgm:cxn modelId="{89FE5499-2369-4F72-90B1-8D557F215FCB}" srcId="{E2042D2A-E480-4593-8B70-EAC5C537200F}" destId="{3A4C7869-1EB4-4111-AEEA-4899459F1215}" srcOrd="0" destOrd="0" parTransId="{35397DC4-63F0-4AAA-A71C-2FFCA96CA3F4}" sibTransId="{54CD98DC-B5DE-424C-B189-1E2405A27325}"/>
    <dgm:cxn modelId="{CE4B62A0-C0B6-4DD0-A339-EC58FBB112EB}" srcId="{E2042D2A-E480-4593-8B70-EAC5C537200F}" destId="{FA5D6D82-4C14-44EE-A279-B1B72A13C377}" srcOrd="2" destOrd="0" parTransId="{27F89919-6992-400B-A034-D7C3323BCF05}" sibTransId="{59D11D2F-BD94-43AD-8776-0BFCC20F6E32}"/>
    <dgm:cxn modelId="{10BD69A4-F488-A941-B661-630A80375180}" type="presOf" srcId="{FA5D6D82-4C14-44EE-A279-B1B72A13C377}" destId="{B395F7B6-A711-4E45-A830-674D25FD6CA7}" srcOrd="0" destOrd="0" presId="urn:microsoft.com/office/officeart/2005/8/layout/vList2"/>
    <dgm:cxn modelId="{56E327DD-53A4-2B42-9FEE-679D4FFDF3A4}" type="presOf" srcId="{E2042D2A-E480-4593-8B70-EAC5C537200F}" destId="{692FE32A-3879-4566-896B-B02B2FBFD49A}" srcOrd="0" destOrd="0" presId="urn:microsoft.com/office/officeart/2005/8/layout/vList2"/>
    <dgm:cxn modelId="{205F26F7-553A-444A-8E1F-FF1266868B47}" srcId="{E2042D2A-E480-4593-8B70-EAC5C537200F}" destId="{728D85CE-4EBA-479C-B5BA-C6EC8B0F75C2}" srcOrd="1" destOrd="0" parTransId="{43328D66-8D6A-4E94-9C41-5271D97A4AFD}" sibTransId="{AAF27419-742B-4F46-A846-098575065C6D}"/>
    <dgm:cxn modelId="{D2BF64FE-3010-6C44-B3C3-3838690EF71B}" type="presOf" srcId="{0976548F-3A9C-4FDF-AF48-CCF56E47C413}" destId="{6476725B-C365-44AC-83A3-0FF29CDE84F8}" srcOrd="0" destOrd="0" presId="urn:microsoft.com/office/officeart/2005/8/layout/vList2"/>
    <dgm:cxn modelId="{EDDBD76D-06DC-0F4E-9DC5-2A586C8BA6A1}" type="presParOf" srcId="{692FE32A-3879-4566-896B-B02B2FBFD49A}" destId="{A7978795-C5A1-48DD-90CE-EB0651342647}" srcOrd="0" destOrd="0" presId="urn:microsoft.com/office/officeart/2005/8/layout/vList2"/>
    <dgm:cxn modelId="{D0460903-C926-A643-A0B0-E5D469B81255}" type="presParOf" srcId="{692FE32A-3879-4566-896B-B02B2FBFD49A}" destId="{064F2F39-03D3-4DB6-A225-BE139C208EA6}" srcOrd="1" destOrd="0" presId="urn:microsoft.com/office/officeart/2005/8/layout/vList2"/>
    <dgm:cxn modelId="{1A435B22-226C-C148-8C1C-98BB81C322C3}" type="presParOf" srcId="{692FE32A-3879-4566-896B-B02B2FBFD49A}" destId="{B9900BA3-E4AE-4534-B071-0E916EBB63A7}" srcOrd="2" destOrd="0" presId="urn:microsoft.com/office/officeart/2005/8/layout/vList2"/>
    <dgm:cxn modelId="{EC033D19-40A1-9647-8831-E9277C5F4A99}" type="presParOf" srcId="{692FE32A-3879-4566-896B-B02B2FBFD49A}" destId="{F608AF5F-6F5A-46F6-9B80-434A8333A140}" srcOrd="3" destOrd="0" presId="urn:microsoft.com/office/officeart/2005/8/layout/vList2"/>
    <dgm:cxn modelId="{168FBE4C-6AB8-4440-AAFD-F7BB70B05A64}" type="presParOf" srcId="{692FE32A-3879-4566-896B-B02B2FBFD49A}" destId="{B395F7B6-A711-4E45-A830-674D25FD6CA7}" srcOrd="4" destOrd="0" presId="urn:microsoft.com/office/officeart/2005/8/layout/vList2"/>
    <dgm:cxn modelId="{38EF2F72-4373-4A48-98DE-26EA5A16F224}" type="presParOf" srcId="{692FE32A-3879-4566-896B-B02B2FBFD49A}" destId="{6912D8DF-D279-482A-B09D-5FF423D2CAF0}" srcOrd="5" destOrd="0" presId="urn:microsoft.com/office/officeart/2005/8/layout/vList2"/>
    <dgm:cxn modelId="{29D99E4C-A763-DC4B-9140-805D1A4E9740}" type="presParOf" srcId="{692FE32A-3879-4566-896B-B02B2FBFD49A}" destId="{6476725B-C365-44AC-83A3-0FF29CDE84F8}"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E3F50A-F410-4F73-9D1F-CF788A5E2DE1}" type="doc">
      <dgm:prSet loTypeId="urn:microsoft.com/office/officeart/2005/8/layout/vList2" loCatId="list" qsTypeId="urn:microsoft.com/office/officeart/2005/8/quickstyle/3d3" qsCatId="3D" csTypeId="urn:microsoft.com/office/officeart/2005/8/colors/colorful3" csCatId="colorful" phldr="1"/>
      <dgm:spPr/>
      <dgm:t>
        <a:bodyPr/>
        <a:lstStyle/>
        <a:p>
          <a:endParaRPr lang="it-IT"/>
        </a:p>
      </dgm:t>
    </dgm:pt>
    <dgm:pt modelId="{6D4D0C21-46C4-406D-8C2E-B8D9B81E7D88}">
      <dgm:prSet custT="1"/>
      <dgm:spPr/>
      <dgm:t>
        <a:bodyPr/>
        <a:lstStyle/>
        <a:p>
          <a:pPr algn="ctr"/>
          <a:r>
            <a:rPr lang="it-IT" sz="1600" dirty="0">
              <a:solidFill>
                <a:srgbClr val="FF0000"/>
              </a:solidFill>
              <a:latin typeface="Helvetica Neue"/>
              <a:cs typeface="Helvetica Neue"/>
            </a:rPr>
            <a:t> </a:t>
          </a:r>
          <a:r>
            <a:rPr lang="it-IT" sz="1600" dirty="0">
              <a:solidFill>
                <a:schemeClr val="bg1"/>
              </a:solidFill>
              <a:latin typeface="Helvetica Neue"/>
              <a:cs typeface="Helvetica Neue"/>
            </a:rPr>
            <a:t>Secondo il Calendario Fieristico Nazionale pubblicato Conferenza delle Regioni e Province Autonomo nel </a:t>
          </a:r>
          <a:r>
            <a:rPr lang="it-IT" sz="1600" u="sng" dirty="0">
              <a:solidFill>
                <a:schemeClr val="bg1"/>
              </a:solidFill>
              <a:latin typeface="Helvetica Neue"/>
              <a:cs typeface="Helvetica Neue"/>
            </a:rPr>
            <a:t>febbraio 2020</a:t>
          </a:r>
          <a:r>
            <a:rPr lang="it-IT" sz="1600" dirty="0">
              <a:solidFill>
                <a:schemeClr val="bg1"/>
              </a:solidFill>
              <a:latin typeface="Helvetica Neue"/>
              <a:cs typeface="Helvetica Neue"/>
            </a:rPr>
            <a:t> erano 86 (su 221 complessive)  le manifestazioni che avevano chiesto di essere certificate in base alle norme ISO 25639:2008</a:t>
          </a:r>
        </a:p>
      </dgm:t>
    </dgm:pt>
    <dgm:pt modelId="{A0A826FD-37FF-42B1-B052-B57715DF781E}" type="parTrans" cxnId="{71A98D86-B788-4118-81AA-267BB66391EC}">
      <dgm:prSet/>
      <dgm:spPr/>
      <dgm:t>
        <a:bodyPr/>
        <a:lstStyle/>
        <a:p>
          <a:endParaRPr lang="it-IT" sz="2000">
            <a:solidFill>
              <a:srgbClr val="FF0000"/>
            </a:solidFill>
          </a:endParaRPr>
        </a:p>
      </dgm:t>
    </dgm:pt>
    <dgm:pt modelId="{D0F72C59-2D46-4510-A589-3F9466E07678}" type="sibTrans" cxnId="{71A98D86-B788-4118-81AA-267BB66391EC}">
      <dgm:prSet/>
      <dgm:spPr/>
      <dgm:t>
        <a:bodyPr/>
        <a:lstStyle/>
        <a:p>
          <a:endParaRPr lang="it-IT" sz="2000">
            <a:solidFill>
              <a:srgbClr val="FF0000"/>
            </a:solidFill>
          </a:endParaRPr>
        </a:p>
      </dgm:t>
    </dgm:pt>
    <dgm:pt modelId="{8B5F9312-B3AC-4C62-BEEE-239275C32A62}">
      <dgm:prSet custT="1"/>
      <dgm:spPr/>
      <dgm:t>
        <a:bodyPr/>
        <a:lstStyle/>
        <a:p>
          <a:pPr algn="ctr"/>
          <a:r>
            <a:rPr lang="it-IT" sz="1600" kern="1200" dirty="0">
              <a:solidFill>
                <a:prstClr val="white"/>
              </a:solidFill>
              <a:latin typeface="Helvetica Neue"/>
              <a:ea typeface="+mn-ea"/>
              <a:cs typeface="Helvetica Neue"/>
            </a:rPr>
            <a:t>Con la pandemia le aspettative del settore fieristico sono state riviste pesantemente: per </a:t>
          </a:r>
          <a:r>
            <a:rPr lang="it-IT" sz="1600" kern="1200" dirty="0">
              <a:solidFill>
                <a:schemeClr val="bg1"/>
              </a:solidFill>
              <a:latin typeface="Helvetica Neue"/>
              <a:cs typeface="Helvetica Neue"/>
            </a:rPr>
            <a:t>il Calendario Fieristico Nazionale, aggiornato </a:t>
          </a:r>
          <a:r>
            <a:rPr lang="it-IT" sz="1600" kern="1200" dirty="0">
              <a:solidFill>
                <a:prstClr val="white"/>
              </a:solidFill>
              <a:latin typeface="Helvetica Neue"/>
              <a:ea typeface="+mn-ea"/>
              <a:cs typeface="Helvetica Neue"/>
            </a:rPr>
            <a:t>a luglio 2020, sono 54 (su 167) le manifestazioni internazionali che chiedono di essere certificate</a:t>
          </a:r>
        </a:p>
      </dgm:t>
    </dgm:pt>
    <dgm:pt modelId="{7CB1C30A-5D26-430B-A8B2-D5FC407DABA2}" type="parTrans" cxnId="{102CF9CB-22BC-4B86-81CD-57C0710927E9}">
      <dgm:prSet/>
      <dgm:spPr/>
      <dgm:t>
        <a:bodyPr/>
        <a:lstStyle/>
        <a:p>
          <a:endParaRPr lang="it-IT" sz="2000">
            <a:solidFill>
              <a:srgbClr val="FF0000"/>
            </a:solidFill>
          </a:endParaRPr>
        </a:p>
      </dgm:t>
    </dgm:pt>
    <dgm:pt modelId="{C9500E9F-E621-4BDC-AB7C-ECB00564CB83}" type="sibTrans" cxnId="{102CF9CB-22BC-4B86-81CD-57C0710927E9}">
      <dgm:prSet/>
      <dgm:spPr/>
      <dgm:t>
        <a:bodyPr/>
        <a:lstStyle/>
        <a:p>
          <a:endParaRPr lang="it-IT" sz="2000">
            <a:solidFill>
              <a:srgbClr val="FF0000"/>
            </a:solidFill>
          </a:endParaRPr>
        </a:p>
      </dgm:t>
    </dgm:pt>
    <dgm:pt modelId="{A6A0B10D-3A9D-4EE7-99D5-2C0242D28EB7}">
      <dgm:prSet custT="1"/>
      <dgm:spPr/>
      <dgm:t>
        <a:bodyPr/>
        <a:lstStyle/>
        <a:p>
          <a:pPr algn="ctr"/>
          <a:r>
            <a:rPr lang="it-IT" sz="1600" dirty="0">
              <a:solidFill>
                <a:schemeClr val="bg1"/>
              </a:solidFill>
              <a:latin typeface="Helvetica Neue"/>
              <a:cs typeface="Helvetica Neue"/>
            </a:rPr>
            <a:t>Rimane comunque l’Emilia-Romagna la regione con la maggior percentuale di manifestazioni certificate, il 70% seguita dalla Lombardia e dal Veneto.</a:t>
          </a:r>
        </a:p>
      </dgm:t>
    </dgm:pt>
    <dgm:pt modelId="{63972F17-93CA-429A-B9B3-F0EED19A4611}" type="parTrans" cxnId="{EA7B03A5-5653-46DF-90A1-05CD5EEBD22D}">
      <dgm:prSet/>
      <dgm:spPr/>
      <dgm:t>
        <a:bodyPr/>
        <a:lstStyle/>
        <a:p>
          <a:endParaRPr lang="it-IT" sz="2000">
            <a:solidFill>
              <a:srgbClr val="FF0000"/>
            </a:solidFill>
          </a:endParaRPr>
        </a:p>
      </dgm:t>
    </dgm:pt>
    <dgm:pt modelId="{A324CB12-1BB8-40A7-81FD-9BFD61B541BC}" type="sibTrans" cxnId="{EA7B03A5-5653-46DF-90A1-05CD5EEBD22D}">
      <dgm:prSet/>
      <dgm:spPr/>
      <dgm:t>
        <a:bodyPr/>
        <a:lstStyle/>
        <a:p>
          <a:endParaRPr lang="it-IT" sz="2000">
            <a:solidFill>
              <a:srgbClr val="FF0000"/>
            </a:solidFill>
          </a:endParaRPr>
        </a:p>
      </dgm:t>
    </dgm:pt>
    <dgm:pt modelId="{3821E6BE-13D4-4501-B7F6-3E06E1CD6811}" type="pres">
      <dgm:prSet presAssocID="{DFE3F50A-F410-4F73-9D1F-CF788A5E2DE1}" presName="linear" presStyleCnt="0">
        <dgm:presLayoutVars>
          <dgm:animLvl val="lvl"/>
          <dgm:resizeHandles val="exact"/>
        </dgm:presLayoutVars>
      </dgm:prSet>
      <dgm:spPr/>
    </dgm:pt>
    <dgm:pt modelId="{342E6267-AF43-44AE-A403-889E5B19CF8A}" type="pres">
      <dgm:prSet presAssocID="{6D4D0C21-46C4-406D-8C2E-B8D9B81E7D88}" presName="parentText" presStyleLbl="node1" presStyleIdx="0" presStyleCnt="3" custLinFactNeighborX="106">
        <dgm:presLayoutVars>
          <dgm:chMax val="0"/>
          <dgm:bulletEnabled val="1"/>
        </dgm:presLayoutVars>
      </dgm:prSet>
      <dgm:spPr/>
    </dgm:pt>
    <dgm:pt modelId="{C176AFCB-A771-460C-B96B-9C77CD1A3BA5}" type="pres">
      <dgm:prSet presAssocID="{D0F72C59-2D46-4510-A589-3F9466E07678}" presName="spacer" presStyleCnt="0"/>
      <dgm:spPr/>
    </dgm:pt>
    <dgm:pt modelId="{427D3F37-DCF2-41C5-8CA1-E0E2599C2353}" type="pres">
      <dgm:prSet presAssocID="{8B5F9312-B3AC-4C62-BEEE-239275C32A62}" presName="parentText" presStyleLbl="node1" presStyleIdx="1" presStyleCnt="3">
        <dgm:presLayoutVars>
          <dgm:chMax val="0"/>
          <dgm:bulletEnabled val="1"/>
        </dgm:presLayoutVars>
      </dgm:prSet>
      <dgm:spPr/>
    </dgm:pt>
    <dgm:pt modelId="{C3AC1F47-D505-42C0-8B2A-1D73D9217663}" type="pres">
      <dgm:prSet presAssocID="{C9500E9F-E621-4BDC-AB7C-ECB00564CB83}" presName="spacer" presStyleCnt="0"/>
      <dgm:spPr/>
    </dgm:pt>
    <dgm:pt modelId="{F7FD0DF2-9A8E-4154-AC71-B6BC9BA3518E}" type="pres">
      <dgm:prSet presAssocID="{A6A0B10D-3A9D-4EE7-99D5-2C0242D28EB7}" presName="parentText" presStyleLbl="node1" presStyleIdx="2" presStyleCnt="3" custScaleY="63123">
        <dgm:presLayoutVars>
          <dgm:chMax val="0"/>
          <dgm:bulletEnabled val="1"/>
        </dgm:presLayoutVars>
      </dgm:prSet>
      <dgm:spPr/>
    </dgm:pt>
  </dgm:ptLst>
  <dgm:cxnLst>
    <dgm:cxn modelId="{D293B130-B35F-444A-87E9-5F6E73516101}" type="presOf" srcId="{DFE3F50A-F410-4F73-9D1F-CF788A5E2DE1}" destId="{3821E6BE-13D4-4501-B7F6-3E06E1CD6811}" srcOrd="0" destOrd="0" presId="urn:microsoft.com/office/officeart/2005/8/layout/vList2"/>
    <dgm:cxn modelId="{2ECE616C-43C4-494F-A7F1-08826734D64C}" type="presOf" srcId="{A6A0B10D-3A9D-4EE7-99D5-2C0242D28EB7}" destId="{F7FD0DF2-9A8E-4154-AC71-B6BC9BA3518E}" srcOrd="0" destOrd="0" presId="urn:microsoft.com/office/officeart/2005/8/layout/vList2"/>
    <dgm:cxn modelId="{71A98D86-B788-4118-81AA-267BB66391EC}" srcId="{DFE3F50A-F410-4F73-9D1F-CF788A5E2DE1}" destId="{6D4D0C21-46C4-406D-8C2E-B8D9B81E7D88}" srcOrd="0" destOrd="0" parTransId="{A0A826FD-37FF-42B1-B052-B57715DF781E}" sibTransId="{D0F72C59-2D46-4510-A589-3F9466E07678}"/>
    <dgm:cxn modelId="{EA7B03A5-5653-46DF-90A1-05CD5EEBD22D}" srcId="{DFE3F50A-F410-4F73-9D1F-CF788A5E2DE1}" destId="{A6A0B10D-3A9D-4EE7-99D5-2C0242D28EB7}" srcOrd="2" destOrd="0" parTransId="{63972F17-93CA-429A-B9B3-F0EED19A4611}" sibTransId="{A324CB12-1BB8-40A7-81FD-9BFD61B541BC}"/>
    <dgm:cxn modelId="{102CF9CB-22BC-4B86-81CD-57C0710927E9}" srcId="{DFE3F50A-F410-4F73-9D1F-CF788A5E2DE1}" destId="{8B5F9312-B3AC-4C62-BEEE-239275C32A62}" srcOrd="1" destOrd="0" parTransId="{7CB1C30A-5D26-430B-A8B2-D5FC407DABA2}" sibTransId="{C9500E9F-E621-4BDC-AB7C-ECB00564CB83}"/>
    <dgm:cxn modelId="{3D812ED8-426B-5A4E-AD37-573A94CE815A}" type="presOf" srcId="{6D4D0C21-46C4-406D-8C2E-B8D9B81E7D88}" destId="{342E6267-AF43-44AE-A403-889E5B19CF8A}" srcOrd="0" destOrd="0" presId="urn:microsoft.com/office/officeart/2005/8/layout/vList2"/>
    <dgm:cxn modelId="{F9B05FDE-FD2F-AA4A-BBEE-55A4EBF1E35F}" type="presOf" srcId="{8B5F9312-B3AC-4C62-BEEE-239275C32A62}" destId="{427D3F37-DCF2-41C5-8CA1-E0E2599C2353}" srcOrd="0" destOrd="0" presId="urn:microsoft.com/office/officeart/2005/8/layout/vList2"/>
    <dgm:cxn modelId="{F8822139-E8C5-434D-8AD4-A0EB613CEA79}" type="presParOf" srcId="{3821E6BE-13D4-4501-B7F6-3E06E1CD6811}" destId="{342E6267-AF43-44AE-A403-889E5B19CF8A}" srcOrd="0" destOrd="0" presId="urn:microsoft.com/office/officeart/2005/8/layout/vList2"/>
    <dgm:cxn modelId="{CF17AB63-6B4F-7641-905C-698D94988306}" type="presParOf" srcId="{3821E6BE-13D4-4501-B7F6-3E06E1CD6811}" destId="{C176AFCB-A771-460C-B96B-9C77CD1A3BA5}" srcOrd="1" destOrd="0" presId="urn:microsoft.com/office/officeart/2005/8/layout/vList2"/>
    <dgm:cxn modelId="{5EB592AC-8FE4-CD43-98A5-F3CF16E48FB7}" type="presParOf" srcId="{3821E6BE-13D4-4501-B7F6-3E06E1CD6811}" destId="{427D3F37-DCF2-41C5-8CA1-E0E2599C2353}" srcOrd="2" destOrd="0" presId="urn:microsoft.com/office/officeart/2005/8/layout/vList2"/>
    <dgm:cxn modelId="{0B8CF0E3-13A8-A04F-AFE5-7F04265BF5CA}" type="presParOf" srcId="{3821E6BE-13D4-4501-B7F6-3E06E1CD6811}" destId="{C3AC1F47-D505-42C0-8B2A-1D73D9217663}" srcOrd="3" destOrd="0" presId="urn:microsoft.com/office/officeart/2005/8/layout/vList2"/>
    <dgm:cxn modelId="{F77D6F00-E671-924A-9A51-D2A9103496D1}" type="presParOf" srcId="{3821E6BE-13D4-4501-B7F6-3E06E1CD6811}" destId="{F7FD0DF2-9A8E-4154-AC71-B6BC9BA3518E}"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FBFF2-D043-46D9-90F3-382FC150D687}">
      <dsp:nvSpPr>
        <dsp:cNvPr id="0" name=""/>
        <dsp:cNvSpPr/>
      </dsp:nvSpPr>
      <dsp:spPr>
        <a:xfrm>
          <a:off x="1691"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b="0" kern="1200" dirty="0"/>
            <a:t>PROTEZIONE DELL’AMBIENTE</a:t>
          </a:r>
        </a:p>
      </dsp:txBody>
      <dsp:txXfrm>
        <a:off x="1691" y="0"/>
        <a:ext cx="901797" cy="488416"/>
      </dsp:txXfrm>
    </dsp:sp>
    <dsp:sp modelId="{B2C2D4EF-73D2-42B6-B096-735EA9D44679}">
      <dsp:nvSpPr>
        <dsp:cNvPr id="0" name=""/>
        <dsp:cNvSpPr/>
      </dsp:nvSpPr>
      <dsp:spPr>
        <a:xfrm>
          <a:off x="91871" y="488416"/>
          <a:ext cx="721438" cy="1058236"/>
        </a:xfrm>
        <a:prstGeom prst="roundRect">
          <a:avLst>
            <a:gd name="adj" fmla="val 10000"/>
          </a:avLst>
        </a:prstGeom>
        <a:solidFill>
          <a:schemeClr val="accent5">
            <a:hueOff val="0"/>
            <a:satOff val="0"/>
            <a:lumOff val="0"/>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100%</a:t>
          </a:r>
        </a:p>
      </dsp:txBody>
      <dsp:txXfrm>
        <a:off x="113001" y="509546"/>
        <a:ext cx="679178" cy="1015976"/>
      </dsp:txXfrm>
    </dsp:sp>
    <dsp:sp modelId="{22D4C7D0-1AE8-4B8C-9CDC-492B6F708185}">
      <dsp:nvSpPr>
        <dsp:cNvPr id="0" name=""/>
        <dsp:cNvSpPr/>
      </dsp:nvSpPr>
      <dsp:spPr>
        <a:xfrm>
          <a:off x="971124"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b="0" kern="1200" dirty="0"/>
            <a:t>BELLEZZA, COSMETICA</a:t>
          </a:r>
        </a:p>
      </dsp:txBody>
      <dsp:txXfrm>
        <a:off x="971124" y="0"/>
        <a:ext cx="901797" cy="488416"/>
      </dsp:txXfrm>
    </dsp:sp>
    <dsp:sp modelId="{51A383D3-838C-44CF-8D76-46589D9E351C}">
      <dsp:nvSpPr>
        <dsp:cNvPr id="0" name=""/>
        <dsp:cNvSpPr/>
      </dsp:nvSpPr>
      <dsp:spPr>
        <a:xfrm>
          <a:off x="1061303" y="488416"/>
          <a:ext cx="721438" cy="1058236"/>
        </a:xfrm>
        <a:prstGeom prst="roundRect">
          <a:avLst>
            <a:gd name="adj" fmla="val 10000"/>
          </a:avLst>
        </a:prstGeom>
        <a:solidFill>
          <a:schemeClr val="accent5">
            <a:hueOff val="-844818"/>
            <a:satOff val="-2177"/>
            <a:lumOff val="-1471"/>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81%</a:t>
          </a:r>
        </a:p>
      </dsp:txBody>
      <dsp:txXfrm>
        <a:off x="1082433" y="509546"/>
        <a:ext cx="679178" cy="1015976"/>
      </dsp:txXfrm>
    </dsp:sp>
    <dsp:sp modelId="{9041FDD3-0487-4B09-A3D7-C24B7E327942}">
      <dsp:nvSpPr>
        <dsp:cNvPr id="0" name=""/>
        <dsp:cNvSpPr/>
      </dsp:nvSpPr>
      <dsp:spPr>
        <a:xfrm>
          <a:off x="1940556"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b="0" kern="1200" dirty="0"/>
            <a:t>ENERGIA, COMBUSTIBILI, GAS</a:t>
          </a:r>
        </a:p>
      </dsp:txBody>
      <dsp:txXfrm>
        <a:off x="1940556" y="0"/>
        <a:ext cx="901797" cy="488416"/>
      </dsp:txXfrm>
    </dsp:sp>
    <dsp:sp modelId="{F7E9C164-C837-4FD2-86CE-AC65BAC76B6E}">
      <dsp:nvSpPr>
        <dsp:cNvPr id="0" name=""/>
        <dsp:cNvSpPr/>
      </dsp:nvSpPr>
      <dsp:spPr>
        <a:xfrm>
          <a:off x="2030736" y="488416"/>
          <a:ext cx="721438" cy="1058236"/>
        </a:xfrm>
        <a:prstGeom prst="roundRect">
          <a:avLst>
            <a:gd name="adj" fmla="val 10000"/>
          </a:avLst>
        </a:prstGeom>
        <a:solidFill>
          <a:schemeClr val="accent5">
            <a:hueOff val="-1689636"/>
            <a:satOff val="-4355"/>
            <a:lumOff val="-2941"/>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72%</a:t>
          </a:r>
        </a:p>
      </dsp:txBody>
      <dsp:txXfrm>
        <a:off x="2051866" y="509546"/>
        <a:ext cx="679178" cy="1015976"/>
      </dsp:txXfrm>
    </dsp:sp>
    <dsp:sp modelId="{573040C7-F534-42F5-BEF4-73947C75B30D}">
      <dsp:nvSpPr>
        <dsp:cNvPr id="0" name=""/>
        <dsp:cNvSpPr/>
      </dsp:nvSpPr>
      <dsp:spPr>
        <a:xfrm>
          <a:off x="2909989"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b="1" kern="1200" dirty="0"/>
            <a:t>INDUSTRIA, TECNOLOGIA, MECCANICA</a:t>
          </a:r>
        </a:p>
      </dsp:txBody>
      <dsp:txXfrm>
        <a:off x="2909989" y="0"/>
        <a:ext cx="901797" cy="488416"/>
      </dsp:txXfrm>
    </dsp:sp>
    <dsp:sp modelId="{0F4F9124-3DC4-4A90-A4B4-018D72833A43}">
      <dsp:nvSpPr>
        <dsp:cNvPr id="0" name=""/>
        <dsp:cNvSpPr/>
      </dsp:nvSpPr>
      <dsp:spPr>
        <a:xfrm>
          <a:off x="3000168" y="488416"/>
          <a:ext cx="721438" cy="1058236"/>
        </a:xfrm>
        <a:prstGeom prst="roundRect">
          <a:avLst>
            <a:gd name="adj" fmla="val 10000"/>
          </a:avLst>
        </a:prstGeom>
        <a:solidFill>
          <a:schemeClr val="accent5">
            <a:hueOff val="-2534453"/>
            <a:satOff val="-6532"/>
            <a:lumOff val="-4412"/>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56%</a:t>
          </a:r>
        </a:p>
      </dsp:txBody>
      <dsp:txXfrm>
        <a:off x="3021298" y="509546"/>
        <a:ext cx="679178" cy="1015976"/>
      </dsp:txXfrm>
    </dsp:sp>
    <dsp:sp modelId="{19BE425E-5C0E-4862-BD7C-61DDD196D367}">
      <dsp:nvSpPr>
        <dsp:cNvPr id="0" name=""/>
        <dsp:cNvSpPr/>
      </dsp:nvSpPr>
      <dsp:spPr>
        <a:xfrm>
          <a:off x="3879421"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b="0" kern="1200" dirty="0"/>
            <a:t>SERVIZI BUSINESS, COMMERCIO</a:t>
          </a:r>
        </a:p>
      </dsp:txBody>
      <dsp:txXfrm>
        <a:off x="3879421" y="0"/>
        <a:ext cx="901797" cy="488416"/>
      </dsp:txXfrm>
    </dsp:sp>
    <dsp:sp modelId="{8556130D-A95B-4A7B-BF73-F56634E312AD}">
      <dsp:nvSpPr>
        <dsp:cNvPr id="0" name=""/>
        <dsp:cNvSpPr/>
      </dsp:nvSpPr>
      <dsp:spPr>
        <a:xfrm>
          <a:off x="3969601" y="488416"/>
          <a:ext cx="721438" cy="1058236"/>
        </a:xfrm>
        <a:prstGeom prst="roundRect">
          <a:avLst>
            <a:gd name="adj" fmla="val 10000"/>
          </a:avLst>
        </a:prstGeom>
        <a:solidFill>
          <a:schemeClr val="accent5">
            <a:hueOff val="-3379271"/>
            <a:satOff val="-8710"/>
            <a:lumOff val="-5883"/>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48%</a:t>
          </a:r>
        </a:p>
      </dsp:txBody>
      <dsp:txXfrm>
        <a:off x="3990731" y="509546"/>
        <a:ext cx="679178" cy="1015976"/>
      </dsp:txXfrm>
    </dsp:sp>
    <dsp:sp modelId="{3A385BC2-F093-45A7-85DD-324FDA4ED1DD}">
      <dsp:nvSpPr>
        <dsp:cNvPr id="0" name=""/>
        <dsp:cNvSpPr/>
      </dsp:nvSpPr>
      <dsp:spPr>
        <a:xfrm>
          <a:off x="4848854"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b="0" kern="1200" dirty="0"/>
            <a:t>SPORT, HOBBY, INTRATTENIMENTO, ARTE</a:t>
          </a:r>
        </a:p>
      </dsp:txBody>
      <dsp:txXfrm>
        <a:off x="4848854" y="0"/>
        <a:ext cx="901797" cy="488416"/>
      </dsp:txXfrm>
    </dsp:sp>
    <dsp:sp modelId="{D7C88F14-C2E9-414E-A5C4-229C090E4ABF}">
      <dsp:nvSpPr>
        <dsp:cNvPr id="0" name=""/>
        <dsp:cNvSpPr/>
      </dsp:nvSpPr>
      <dsp:spPr>
        <a:xfrm>
          <a:off x="4939033" y="488416"/>
          <a:ext cx="721438" cy="1058236"/>
        </a:xfrm>
        <a:prstGeom prst="roundRect">
          <a:avLst>
            <a:gd name="adj" fmla="val 10000"/>
          </a:avLst>
        </a:prstGeom>
        <a:solidFill>
          <a:schemeClr val="accent5">
            <a:hueOff val="-4224089"/>
            <a:satOff val="-10887"/>
            <a:lumOff val="-7353"/>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42%</a:t>
          </a:r>
        </a:p>
      </dsp:txBody>
      <dsp:txXfrm>
        <a:off x="4960163" y="509546"/>
        <a:ext cx="679178" cy="1015976"/>
      </dsp:txXfrm>
    </dsp:sp>
    <dsp:sp modelId="{38553590-72B7-48A3-A05D-12DEE7E8FE77}">
      <dsp:nvSpPr>
        <dsp:cNvPr id="0" name=""/>
        <dsp:cNvSpPr/>
      </dsp:nvSpPr>
      <dsp:spPr>
        <a:xfrm>
          <a:off x="5818286"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b="1" kern="1200" dirty="0"/>
            <a:t>COSTRUZIONI, INFRASTRUTTURE</a:t>
          </a:r>
        </a:p>
      </dsp:txBody>
      <dsp:txXfrm>
        <a:off x="5818286" y="0"/>
        <a:ext cx="901797" cy="488416"/>
      </dsp:txXfrm>
    </dsp:sp>
    <dsp:sp modelId="{3988CA4C-47B1-48C1-8EA3-4AEF0F4744B2}">
      <dsp:nvSpPr>
        <dsp:cNvPr id="0" name=""/>
        <dsp:cNvSpPr/>
      </dsp:nvSpPr>
      <dsp:spPr>
        <a:xfrm>
          <a:off x="5908466" y="488416"/>
          <a:ext cx="721438" cy="1058236"/>
        </a:xfrm>
        <a:prstGeom prst="roundRect">
          <a:avLst>
            <a:gd name="adj" fmla="val 10000"/>
          </a:avLst>
        </a:prstGeom>
        <a:solidFill>
          <a:schemeClr val="accent5">
            <a:hueOff val="-5068907"/>
            <a:satOff val="-13064"/>
            <a:lumOff val="-8824"/>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40%</a:t>
          </a:r>
        </a:p>
      </dsp:txBody>
      <dsp:txXfrm>
        <a:off x="5929596" y="509546"/>
        <a:ext cx="679178" cy="1015976"/>
      </dsp:txXfrm>
    </dsp:sp>
    <dsp:sp modelId="{B1E42D52-ADBB-4367-BBD9-04D570EFE201}">
      <dsp:nvSpPr>
        <dsp:cNvPr id="0" name=""/>
        <dsp:cNvSpPr/>
      </dsp:nvSpPr>
      <dsp:spPr>
        <a:xfrm>
          <a:off x="6787719"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it-IT" sz="1050" b="1" kern="1200" dirty="0"/>
            <a:t>VIAGGI, TRASPORTI</a:t>
          </a:r>
        </a:p>
      </dsp:txBody>
      <dsp:txXfrm>
        <a:off x="6787719" y="0"/>
        <a:ext cx="901797" cy="488416"/>
      </dsp:txXfrm>
    </dsp:sp>
    <dsp:sp modelId="{861766CD-7FEA-43F2-96C5-2ACF111953DD}">
      <dsp:nvSpPr>
        <dsp:cNvPr id="0" name=""/>
        <dsp:cNvSpPr/>
      </dsp:nvSpPr>
      <dsp:spPr>
        <a:xfrm>
          <a:off x="6877899" y="488416"/>
          <a:ext cx="721438" cy="1058236"/>
        </a:xfrm>
        <a:prstGeom prst="roundRect">
          <a:avLst>
            <a:gd name="adj" fmla="val 10000"/>
          </a:avLst>
        </a:prstGeom>
        <a:solidFill>
          <a:schemeClr val="accent5">
            <a:hueOff val="-5913725"/>
            <a:satOff val="-15242"/>
            <a:lumOff val="-10294"/>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39%</a:t>
          </a:r>
        </a:p>
      </dsp:txBody>
      <dsp:txXfrm>
        <a:off x="6899029" y="509546"/>
        <a:ext cx="679178" cy="1015976"/>
      </dsp:txXfrm>
    </dsp:sp>
    <dsp:sp modelId="{E4901A63-A3B3-438F-9C14-5E87CC5E6B9F}">
      <dsp:nvSpPr>
        <dsp:cNvPr id="0" name=""/>
        <dsp:cNvSpPr/>
      </dsp:nvSpPr>
      <dsp:spPr>
        <a:xfrm>
          <a:off x="7757151" y="0"/>
          <a:ext cx="901797" cy="1628056"/>
        </a:xfrm>
        <a:prstGeom prst="roundRect">
          <a:avLst>
            <a:gd name="adj" fmla="val 10000"/>
          </a:avLst>
        </a:prstGeom>
        <a:solidFill>
          <a:schemeClr val="accent5">
            <a:tint val="40000"/>
            <a:hueOff val="0"/>
            <a:satOff val="0"/>
            <a:lumOff val="0"/>
            <a:alphaOff val="0"/>
          </a:schemeClr>
        </a:solidFill>
        <a:ln>
          <a:noFill/>
        </a:ln>
        <a:effectLst/>
        <a:scene3d>
          <a:camera prst="isometricOffAxis2Left" zoom="95000">
            <a:rot lat="600000" lon="1200000" rev="0"/>
          </a:camera>
          <a:lightRig rig="flat" dir="t"/>
        </a:scene3d>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b="0" kern="1200" dirty="0"/>
            <a:t>ELETTRONICA COMPONENTI</a:t>
          </a:r>
        </a:p>
      </dsp:txBody>
      <dsp:txXfrm>
        <a:off x="7757151" y="0"/>
        <a:ext cx="901797" cy="488416"/>
      </dsp:txXfrm>
    </dsp:sp>
    <dsp:sp modelId="{A94D2DF7-5BE1-4FC4-BED2-D48074D183D3}">
      <dsp:nvSpPr>
        <dsp:cNvPr id="0" name=""/>
        <dsp:cNvSpPr/>
      </dsp:nvSpPr>
      <dsp:spPr>
        <a:xfrm>
          <a:off x="7847331" y="488416"/>
          <a:ext cx="721438" cy="1058236"/>
        </a:xfrm>
        <a:prstGeom prst="roundRect">
          <a:avLst>
            <a:gd name="adj" fmla="val 10000"/>
          </a:avLst>
        </a:prstGeom>
        <a:solidFill>
          <a:schemeClr val="accent5">
            <a:hueOff val="-6758543"/>
            <a:satOff val="-17419"/>
            <a:lumOff val="-11765"/>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it-IT" sz="2000" b="0" kern="1200" dirty="0"/>
            <a:t>38%</a:t>
          </a:r>
          <a:endParaRPr lang="it-IT" sz="1800" b="0" kern="1200" dirty="0"/>
        </a:p>
      </dsp:txBody>
      <dsp:txXfrm>
        <a:off x="7868461" y="509546"/>
        <a:ext cx="679178" cy="1015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337B6-CAA7-4FA0-A606-FC83422DABDE}">
      <dsp:nvSpPr>
        <dsp:cNvPr id="0" name=""/>
        <dsp:cNvSpPr/>
      </dsp:nvSpPr>
      <dsp:spPr>
        <a:xfrm>
          <a:off x="0" y="0"/>
          <a:ext cx="7972326" cy="105660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1"/>
              </a:solidFill>
              <a:latin typeface="Helvetica Neue"/>
              <a:cs typeface="Helvetica Neue"/>
            </a:rPr>
            <a:t>«Industria-Tecnologia-Meccanica », «Food, Bevande, Ospitalità» </a:t>
          </a:r>
          <a:r>
            <a:rPr lang="it-IT" sz="1600" b="0" kern="1200" dirty="0">
              <a:solidFill>
                <a:schemeClr val="bg1"/>
              </a:solidFill>
              <a:latin typeface="Helvetica Neue"/>
              <a:cs typeface="Helvetica Neue"/>
            </a:rPr>
            <a:t>rimangono,</a:t>
          </a:r>
          <a:r>
            <a:rPr lang="it-IT" sz="1600" b="1" kern="1200" dirty="0">
              <a:solidFill>
                <a:schemeClr val="bg1"/>
              </a:solidFill>
              <a:latin typeface="Helvetica Neue"/>
              <a:cs typeface="Helvetica Neue"/>
            </a:rPr>
            <a:t> </a:t>
          </a:r>
          <a:r>
            <a:rPr lang="it-IT" sz="1600" b="0" kern="1200" dirty="0">
              <a:solidFill>
                <a:schemeClr val="bg1"/>
              </a:solidFill>
              <a:latin typeface="Helvetica Neue"/>
              <a:cs typeface="Helvetica Neue"/>
            </a:rPr>
            <a:t>anche nel 2019 </a:t>
          </a:r>
          <a:r>
            <a:rPr lang="it-IT" sz="1600" b="1" kern="1200" dirty="0">
              <a:solidFill>
                <a:schemeClr val="bg1"/>
              </a:solidFill>
              <a:latin typeface="Helvetica Neue"/>
              <a:cs typeface="Helvetica Neue"/>
            </a:rPr>
            <a:t>, </a:t>
          </a:r>
          <a:r>
            <a:rPr lang="it-IT" sz="1600" b="0" kern="1200" dirty="0">
              <a:solidFill>
                <a:schemeClr val="bg1"/>
              </a:solidFill>
              <a:latin typeface="Helvetica Neue"/>
              <a:cs typeface="Helvetica Neue"/>
            </a:rPr>
            <a:t>i settori in cui sono più presenti le manifestazioni internazionali.</a:t>
          </a:r>
        </a:p>
      </dsp:txBody>
      <dsp:txXfrm>
        <a:off x="51579" y="51579"/>
        <a:ext cx="7869168" cy="953443"/>
      </dsp:txXfrm>
    </dsp:sp>
    <dsp:sp modelId="{472F361D-5693-4BD5-8AA9-81A29793B50C}">
      <dsp:nvSpPr>
        <dsp:cNvPr id="0" name=""/>
        <dsp:cNvSpPr/>
      </dsp:nvSpPr>
      <dsp:spPr>
        <a:xfrm>
          <a:off x="0" y="1070252"/>
          <a:ext cx="7972326" cy="1056601"/>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solidFill>
                <a:schemeClr val="bg1"/>
              </a:solidFill>
              <a:latin typeface="Helvetica Neue"/>
              <a:cs typeface="Helvetica Neue"/>
            </a:rPr>
            <a:t>Le manifestazioni dedicate a </a:t>
          </a:r>
          <a:r>
            <a:rPr lang="it-IT" sz="1800" b="1" kern="1200" dirty="0">
              <a:solidFill>
                <a:schemeClr val="bg1"/>
              </a:solidFill>
              <a:latin typeface="Helvetica Neue"/>
              <a:cs typeface="Helvetica Neue"/>
            </a:rPr>
            <a:t>«Sport, Hobby, Intrattenimento, Arte» continuano a </a:t>
          </a:r>
          <a:r>
            <a:rPr lang="it-IT" sz="1800" kern="1200" dirty="0">
              <a:solidFill>
                <a:schemeClr val="bg1"/>
              </a:solidFill>
              <a:latin typeface="Helvetica Neue"/>
              <a:cs typeface="Helvetica Neue"/>
            </a:rPr>
            <a:t>occupare la maggior parte delle superfici affittate tra le fiere </a:t>
          </a:r>
          <a:r>
            <a:rPr lang="it-IT" sz="1800" b="1" kern="1200" dirty="0">
              <a:solidFill>
                <a:schemeClr val="bg1"/>
              </a:solidFill>
              <a:latin typeface="Helvetica Neue"/>
              <a:cs typeface="Helvetica Neue"/>
            </a:rPr>
            <a:t>nazionali</a:t>
          </a:r>
          <a:endParaRPr lang="it-IT" sz="1800" kern="1200" dirty="0">
            <a:solidFill>
              <a:schemeClr val="bg1"/>
            </a:solidFill>
            <a:latin typeface="Helvetica Neue"/>
            <a:cs typeface="Helvetica Neue"/>
          </a:endParaRPr>
        </a:p>
      </dsp:txBody>
      <dsp:txXfrm>
        <a:off x="51579" y="1121831"/>
        <a:ext cx="7869168" cy="953443"/>
      </dsp:txXfrm>
    </dsp:sp>
    <dsp:sp modelId="{8BDAB2BC-ADB1-43E7-99C5-74FE0AB4F522}">
      <dsp:nvSpPr>
        <dsp:cNvPr id="0" name=""/>
        <dsp:cNvSpPr/>
      </dsp:nvSpPr>
      <dsp:spPr>
        <a:xfrm>
          <a:off x="0" y="2138765"/>
          <a:ext cx="7972326" cy="1056601"/>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spc="-30" dirty="0">
              <a:effectLst/>
              <a:latin typeface="Calibri" panose="020F0502020204030204" pitchFamily="34" charset="0"/>
              <a:ea typeface="Cambria" panose="02040503050406030204" pitchFamily="18" charset="0"/>
              <a:cs typeface="Times New Roman" panose="02020603050405020304" pitchFamily="18" charset="0"/>
            </a:rPr>
            <a:t>Tra le </a:t>
          </a:r>
          <a:r>
            <a:rPr lang="it-IT" sz="1800" b="1" kern="1200" spc="-30" dirty="0">
              <a:effectLst/>
              <a:latin typeface="Calibri" panose="020F0502020204030204" pitchFamily="34" charset="0"/>
              <a:ea typeface="Cambria" panose="02040503050406030204" pitchFamily="18" charset="0"/>
              <a:cs typeface="Times New Roman" panose="02020603050405020304" pitchFamily="18" charset="0"/>
            </a:rPr>
            <a:t>manifestazioni regiona</a:t>
          </a:r>
          <a:r>
            <a:rPr lang="it-IT" sz="1800" kern="1200" spc="-30" dirty="0">
              <a:effectLst/>
              <a:latin typeface="Calibri" panose="020F0502020204030204" pitchFamily="34" charset="0"/>
              <a:ea typeface="Cambria" panose="02040503050406030204" pitchFamily="18" charset="0"/>
              <a:cs typeface="Times New Roman" panose="02020603050405020304" pitchFamily="18" charset="0"/>
            </a:rPr>
            <a:t>li oltre un terzo delle superfici affittate e dei visitatori riguarda a fiere del settore “</a:t>
          </a:r>
          <a:r>
            <a:rPr lang="it-IT" sz="1800" b="1" kern="1200" spc="-30" dirty="0">
              <a:effectLst/>
              <a:latin typeface="Calibri" panose="020F0502020204030204" pitchFamily="34" charset="0"/>
              <a:ea typeface="Cambria" panose="02040503050406030204" pitchFamily="18" charset="0"/>
              <a:cs typeface="Times New Roman" panose="02020603050405020304" pitchFamily="18" charset="0"/>
            </a:rPr>
            <a:t>Agricoltura, Silvicoltura, Zootecnia</a:t>
          </a:r>
          <a:r>
            <a:rPr lang="it-IT" sz="1800" kern="1200" spc="-30" dirty="0">
              <a:effectLst/>
              <a:latin typeface="Calibri" panose="020F0502020204030204" pitchFamily="34" charset="0"/>
              <a:ea typeface="Cambria" panose="02040503050406030204" pitchFamily="18" charset="0"/>
              <a:cs typeface="Times New Roman" panose="02020603050405020304" pitchFamily="18" charset="0"/>
            </a:rPr>
            <a:t>”.  Si tratta, in prevalenza, di manifestazioni legate al territorio che in parte hanno assorbito le “Campionarie Generali.</a:t>
          </a:r>
          <a:r>
            <a:rPr lang="it-IT" sz="1800" kern="1200" dirty="0">
              <a:solidFill>
                <a:srgbClr val="FF0000"/>
              </a:solidFill>
              <a:latin typeface="Helvetica Neue"/>
              <a:cs typeface="Helvetica Neue"/>
            </a:rPr>
            <a:t>.</a:t>
          </a:r>
        </a:p>
      </dsp:txBody>
      <dsp:txXfrm>
        <a:off x="51579" y="2190344"/>
        <a:ext cx="7869168" cy="9534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3E83A-175D-4BC4-B260-50F143B68221}">
      <dsp:nvSpPr>
        <dsp:cNvPr id="0" name=""/>
        <dsp:cNvSpPr/>
      </dsp:nvSpPr>
      <dsp:spPr>
        <a:xfrm>
          <a:off x="0" y="0"/>
          <a:ext cx="7234957" cy="1357300"/>
        </a:xfrm>
        <a:prstGeom prst="roundRect">
          <a:avLst/>
        </a:prstGeom>
        <a:gradFill rotWithShape="0">
          <a:gsLst>
            <a:gs pos="0">
              <a:schemeClr val="accent5">
                <a:shade val="50000"/>
                <a:hueOff val="0"/>
                <a:satOff val="0"/>
                <a:lumOff val="0"/>
                <a:alphaOff val="0"/>
                <a:satMod val="103000"/>
                <a:lumMod val="102000"/>
                <a:tint val="94000"/>
              </a:schemeClr>
            </a:gs>
            <a:gs pos="50000">
              <a:schemeClr val="accent5">
                <a:shade val="50000"/>
                <a:hueOff val="0"/>
                <a:satOff val="0"/>
                <a:lumOff val="0"/>
                <a:alphaOff val="0"/>
                <a:satMod val="110000"/>
                <a:lumMod val="100000"/>
                <a:shade val="100000"/>
              </a:schemeClr>
            </a:gs>
            <a:gs pos="100000">
              <a:schemeClr val="accent5">
                <a:shade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1"/>
              </a:solidFill>
              <a:latin typeface="Helvetica Neue"/>
              <a:cs typeface="Helvetica Neue"/>
            </a:rPr>
            <a:t>Continuano a presentare altissimi livelli di internazionalizzazione i comparti “Formazione, Educazione” e “Bellezza, Cosmetica”</a:t>
          </a:r>
          <a:r>
            <a:rPr lang="it-IT" sz="1600" kern="1200" dirty="0">
              <a:solidFill>
                <a:schemeClr val="bg1"/>
              </a:solidFill>
              <a:latin typeface="Helvetica Neue"/>
              <a:cs typeface="Helvetica Neue"/>
            </a:rPr>
            <a:t> dove gli </a:t>
          </a:r>
          <a:r>
            <a:rPr lang="it-IT" sz="1600" b="1" kern="1200" dirty="0">
              <a:solidFill>
                <a:schemeClr val="bg1"/>
              </a:solidFill>
              <a:latin typeface="Helvetica Neue"/>
              <a:cs typeface="Helvetica Neue"/>
            </a:rPr>
            <a:t>espositori esteri </a:t>
          </a:r>
          <a:r>
            <a:rPr lang="it-IT" sz="1600" kern="1200" dirty="0">
              <a:solidFill>
                <a:schemeClr val="bg1"/>
              </a:solidFill>
              <a:latin typeface="Helvetica Neue"/>
              <a:cs typeface="Helvetica Neue"/>
            </a:rPr>
            <a:t>sono rispettivamente l’86% e il 66% del totale e i visitatori esteri sono rispettivamente il 37% e il 35%</a:t>
          </a:r>
        </a:p>
      </dsp:txBody>
      <dsp:txXfrm>
        <a:off x="66258" y="66258"/>
        <a:ext cx="7102441" cy="1224784"/>
      </dsp:txXfrm>
    </dsp:sp>
    <dsp:sp modelId="{4F0E168A-4B45-4399-BA48-A6F9B7E92294}">
      <dsp:nvSpPr>
        <dsp:cNvPr id="0" name=""/>
        <dsp:cNvSpPr/>
      </dsp:nvSpPr>
      <dsp:spPr>
        <a:xfrm>
          <a:off x="0" y="1469794"/>
          <a:ext cx="7234957" cy="1473320"/>
        </a:xfrm>
        <a:prstGeom prst="roundRect">
          <a:avLst/>
        </a:prstGeom>
        <a:gradFill rotWithShape="0">
          <a:gsLst>
            <a:gs pos="5000">
              <a:schemeClr val="accent5">
                <a:shade val="50000"/>
                <a:hueOff val="334258"/>
                <a:satOff val="8955"/>
                <a:lumOff val="39453"/>
                <a:alphaOff val="0"/>
                <a:satMod val="103000"/>
                <a:lumMod val="102000"/>
                <a:tint val="94000"/>
              </a:schemeClr>
            </a:gs>
            <a:gs pos="50000">
              <a:schemeClr val="accent1">
                <a:lumMod val="60000"/>
                <a:lumOff val="40000"/>
              </a:schemeClr>
            </a:gs>
            <a:gs pos="100000">
              <a:schemeClr val="accent1">
                <a:lumMod val="60000"/>
                <a:lumOff val="4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0" i="0" kern="1200" dirty="0">
              <a:solidFill>
                <a:prstClr val="white"/>
              </a:solidFill>
              <a:latin typeface="Helvetica Neue"/>
              <a:ea typeface="+mn-ea"/>
              <a:cs typeface="Helvetica Neue"/>
            </a:rPr>
            <a:t>Rilevante la </a:t>
          </a:r>
          <a:r>
            <a:rPr lang="it-IT" sz="1600" b="0" i="0" kern="1200" dirty="0" err="1">
              <a:solidFill>
                <a:prstClr val="white"/>
              </a:solidFill>
              <a:latin typeface="Helvetica Neue"/>
              <a:ea typeface="+mn-ea"/>
              <a:cs typeface="Helvetica Neue"/>
            </a:rPr>
            <a:t>partcipazione</a:t>
          </a:r>
          <a:r>
            <a:rPr lang="it-IT" sz="1600" b="0" i="0" kern="1200" dirty="0">
              <a:solidFill>
                <a:prstClr val="white"/>
              </a:solidFill>
              <a:latin typeface="Helvetica Neue"/>
              <a:ea typeface="+mn-ea"/>
              <a:cs typeface="Helvetica Neue"/>
            </a:rPr>
            <a:t> di espositori esteri anche nelle manifestazioni dei settori "Elettronica, componenti", "Automobili, motocicli", “Agricoltura, Silvicoltura, Zootecnia”</a:t>
          </a:r>
        </a:p>
      </dsp:txBody>
      <dsp:txXfrm>
        <a:off x="71922" y="1541716"/>
        <a:ext cx="7091113" cy="13294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B6811-6DE8-4991-9AD2-0A0AECA0576F}">
      <dsp:nvSpPr>
        <dsp:cNvPr id="0" name=""/>
        <dsp:cNvSpPr/>
      </dsp:nvSpPr>
      <dsp:spPr>
        <a:xfrm>
          <a:off x="0" y="483"/>
          <a:ext cx="6704138" cy="647361"/>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kern="1200"/>
            <a:t>L’attività fieristica in Emilia-Romagna si svolge sia nei quartieri fieristici sia location in carattere con gli eventi (palazzi sedi di mostre, aree cittadine). </a:t>
          </a:r>
        </a:p>
      </dsp:txBody>
      <dsp:txXfrm>
        <a:off x="31602" y="32085"/>
        <a:ext cx="6640934" cy="584157"/>
      </dsp:txXfrm>
    </dsp:sp>
    <dsp:sp modelId="{204B071B-D53E-4F4C-91C4-E4A36D838C60}">
      <dsp:nvSpPr>
        <dsp:cNvPr id="0" name=""/>
        <dsp:cNvSpPr/>
      </dsp:nvSpPr>
      <dsp:spPr>
        <a:xfrm>
          <a:off x="0" y="661823"/>
          <a:ext cx="6704138" cy="647361"/>
        </a:xfrm>
        <a:prstGeom prst="roundRect">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kern="1200"/>
            <a:t>Complessivamente le sedi individuate nel 2019 sono 18.</a:t>
          </a:r>
        </a:p>
      </dsp:txBody>
      <dsp:txXfrm>
        <a:off x="31602" y="693425"/>
        <a:ext cx="6640934" cy="584157"/>
      </dsp:txXfrm>
    </dsp:sp>
    <dsp:sp modelId="{CD68BB67-2A24-47E9-81D3-55F174C00BF3}">
      <dsp:nvSpPr>
        <dsp:cNvPr id="0" name=""/>
        <dsp:cNvSpPr/>
      </dsp:nvSpPr>
      <dsp:spPr>
        <a:xfrm>
          <a:off x="0" y="1323163"/>
          <a:ext cx="6704138" cy="647361"/>
        </a:xfrm>
        <a:prstGeom prst="round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kern="1200"/>
            <a:t>Anche nel 2019 nell'attività fieristica in Emilia-Romagna si conferma la triade Bologna-Rimini-Parma: in questi tre quartieri si concentra oltre l‘80% delle superfici affittate per manifestazioni fieristiche, il 93% degli espositori, e il 66% dei visitatori. </a:t>
          </a:r>
        </a:p>
      </dsp:txBody>
      <dsp:txXfrm>
        <a:off x="31602" y="1354765"/>
        <a:ext cx="6640934" cy="5841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78795-C5A1-48DD-90CE-EB0651342647}">
      <dsp:nvSpPr>
        <dsp:cNvPr id="0" name=""/>
        <dsp:cNvSpPr/>
      </dsp:nvSpPr>
      <dsp:spPr>
        <a:xfrm>
          <a:off x="0" y="0"/>
          <a:ext cx="7989404" cy="823680"/>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solidFill>
                <a:schemeClr val="bg1"/>
              </a:solidFill>
              <a:latin typeface="Helvetica Neue"/>
              <a:cs typeface="Helvetica Neue"/>
            </a:rPr>
            <a:t>L’Emilia-Romagna detiene in Italia la seconda posizione per quanto riguarda la capacità espositiva installata avendo complessivamente 572.976 mq di superfici lorde coperte. </a:t>
          </a:r>
        </a:p>
      </dsp:txBody>
      <dsp:txXfrm>
        <a:off x="40209" y="40209"/>
        <a:ext cx="7908986" cy="743262"/>
      </dsp:txXfrm>
    </dsp:sp>
    <dsp:sp modelId="{B9900BA3-E4AE-4534-B071-0E916EBB63A7}">
      <dsp:nvSpPr>
        <dsp:cNvPr id="0" name=""/>
        <dsp:cNvSpPr/>
      </dsp:nvSpPr>
      <dsp:spPr>
        <a:xfrm>
          <a:off x="0" y="962917"/>
          <a:ext cx="7989404" cy="823680"/>
        </a:xfrm>
        <a:prstGeom prst="roundRect">
          <a:avLst/>
        </a:prstGeom>
        <a:solidFill>
          <a:schemeClr val="accent2">
            <a:hueOff val="-485121"/>
            <a:satOff val="-27976"/>
            <a:lumOff val="287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solidFill>
                <a:schemeClr val="bg1"/>
              </a:solidFill>
              <a:latin typeface="Helvetica Neue"/>
              <a:cs typeface="Helvetica Neue"/>
            </a:rPr>
            <a:t>In particolare in Emilia-Romagna i quartieri che ospitano (2019)  manifestazioni internazionali risultano 7 per, complessivamente, 472.000 mq coperti. </a:t>
          </a:r>
        </a:p>
      </dsp:txBody>
      <dsp:txXfrm>
        <a:off x="40209" y="1003126"/>
        <a:ext cx="7908986" cy="743262"/>
      </dsp:txXfrm>
    </dsp:sp>
    <dsp:sp modelId="{B395F7B6-A711-4E45-A830-674D25FD6CA7}">
      <dsp:nvSpPr>
        <dsp:cNvPr id="0" name=""/>
        <dsp:cNvSpPr/>
      </dsp:nvSpPr>
      <dsp:spPr>
        <a:xfrm>
          <a:off x="0" y="1913318"/>
          <a:ext cx="7989404" cy="823680"/>
        </a:xfrm>
        <a:prstGeom prst="roundRect">
          <a:avLst/>
        </a:prstGeom>
        <a:solidFill>
          <a:schemeClr val="accent2">
            <a:hueOff val="-970242"/>
            <a:satOff val="-55952"/>
            <a:lumOff val="575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solidFill>
                <a:schemeClr val="bg1"/>
              </a:solidFill>
              <a:latin typeface="Helvetica Neue"/>
              <a:cs typeface="Helvetica Neue"/>
            </a:rPr>
            <a:t>All’interno dei quartieri sono presenti complessivamente 63 sale convegni per un totale di circa 14.000 posti a sedere. Sono i </a:t>
          </a:r>
          <a:r>
            <a:rPr lang="it-IT" sz="1400" kern="1200" dirty="0" err="1">
              <a:solidFill>
                <a:schemeClr val="bg1"/>
              </a:solidFill>
              <a:latin typeface="Helvetica Neue"/>
              <a:cs typeface="Helvetica Neue"/>
            </a:rPr>
            <a:t>q.ri</a:t>
          </a:r>
          <a:r>
            <a:rPr lang="it-IT" sz="1400" kern="1200" dirty="0">
              <a:solidFill>
                <a:schemeClr val="bg1"/>
              </a:solidFill>
              <a:latin typeface="Helvetica Neue"/>
              <a:cs typeface="Helvetica Neue"/>
            </a:rPr>
            <a:t> di Rimini e Bologna a disporre più sale e di maggiori dimensioni (rispettivamente 21 e 19 per un totale di circa 5.500 posti). </a:t>
          </a:r>
        </a:p>
      </dsp:txBody>
      <dsp:txXfrm>
        <a:off x="40209" y="1953527"/>
        <a:ext cx="7908986" cy="743262"/>
      </dsp:txXfrm>
    </dsp:sp>
    <dsp:sp modelId="{6476725B-C365-44AC-83A3-0FF29CDE84F8}">
      <dsp:nvSpPr>
        <dsp:cNvPr id="0" name=""/>
        <dsp:cNvSpPr/>
      </dsp:nvSpPr>
      <dsp:spPr>
        <a:xfrm>
          <a:off x="0" y="2863718"/>
          <a:ext cx="7989404" cy="823680"/>
        </a:xfrm>
        <a:prstGeom prst="roundRect">
          <a:avLst/>
        </a:prstGeom>
        <a:solidFill>
          <a:schemeClr val="accent2">
            <a:hueOff val="-1455363"/>
            <a:satOff val="-83928"/>
            <a:lumOff val="86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solidFill>
                <a:schemeClr val="bg1"/>
              </a:solidFill>
              <a:latin typeface="Helvetica Neue"/>
              <a:cs typeface="Helvetica Neue"/>
            </a:rPr>
            <a:t>I quartieri fieristici di Bologna, Rimini, Parma e Forlì gestiscono, direttamente o attraverso controllate, anche strutture congressuali, fisicamente disgiunte all’area espositiva. Sono complessivamente 56 le sale presenti in queste strutture, per un totale di 32.180 posti</a:t>
          </a:r>
        </a:p>
      </dsp:txBody>
      <dsp:txXfrm>
        <a:off x="40209" y="2903927"/>
        <a:ext cx="7908986" cy="7432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E6267-AF43-44AE-A403-889E5B19CF8A}">
      <dsp:nvSpPr>
        <dsp:cNvPr id="0" name=""/>
        <dsp:cNvSpPr/>
      </dsp:nvSpPr>
      <dsp:spPr>
        <a:xfrm>
          <a:off x="0" y="8744"/>
          <a:ext cx="8018834" cy="1141920"/>
        </a:xfrm>
        <a:prstGeom prst="round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FF0000"/>
              </a:solidFill>
              <a:latin typeface="Helvetica Neue"/>
              <a:cs typeface="Helvetica Neue"/>
            </a:rPr>
            <a:t> </a:t>
          </a:r>
          <a:r>
            <a:rPr lang="it-IT" sz="1600" kern="1200" dirty="0">
              <a:solidFill>
                <a:schemeClr val="bg1"/>
              </a:solidFill>
              <a:latin typeface="Helvetica Neue"/>
              <a:cs typeface="Helvetica Neue"/>
            </a:rPr>
            <a:t>Secondo il Calendario Fieristico Nazionale pubblicato Conferenza delle Regioni e Province Autonomo nel </a:t>
          </a:r>
          <a:r>
            <a:rPr lang="it-IT" sz="1600" u="sng" kern="1200" dirty="0">
              <a:solidFill>
                <a:schemeClr val="bg1"/>
              </a:solidFill>
              <a:latin typeface="Helvetica Neue"/>
              <a:cs typeface="Helvetica Neue"/>
            </a:rPr>
            <a:t>febbraio 2020</a:t>
          </a:r>
          <a:r>
            <a:rPr lang="it-IT" sz="1600" kern="1200" dirty="0">
              <a:solidFill>
                <a:schemeClr val="bg1"/>
              </a:solidFill>
              <a:latin typeface="Helvetica Neue"/>
              <a:cs typeface="Helvetica Neue"/>
            </a:rPr>
            <a:t> erano 86 (su 221 complessive)  le manifestazioni che avevano chiesto di essere certificate in base alle norme ISO 25639:2008</a:t>
          </a:r>
        </a:p>
      </dsp:txBody>
      <dsp:txXfrm>
        <a:off x="55744" y="64488"/>
        <a:ext cx="7907346" cy="1030432"/>
      </dsp:txXfrm>
    </dsp:sp>
    <dsp:sp modelId="{427D3F37-DCF2-41C5-8CA1-E0E2599C2353}">
      <dsp:nvSpPr>
        <dsp:cNvPr id="0" name=""/>
        <dsp:cNvSpPr/>
      </dsp:nvSpPr>
      <dsp:spPr>
        <a:xfrm>
          <a:off x="0" y="1326344"/>
          <a:ext cx="8018834" cy="1141920"/>
        </a:xfrm>
        <a:prstGeom prst="roundRect">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prstClr val="white"/>
              </a:solidFill>
              <a:latin typeface="Helvetica Neue"/>
              <a:ea typeface="+mn-ea"/>
              <a:cs typeface="Helvetica Neue"/>
            </a:rPr>
            <a:t>Con la pandemia le aspettative del settore fieristico sono state riviste pesantemente: per </a:t>
          </a:r>
          <a:r>
            <a:rPr lang="it-IT" sz="1600" kern="1200" dirty="0">
              <a:solidFill>
                <a:schemeClr val="bg1"/>
              </a:solidFill>
              <a:latin typeface="Helvetica Neue"/>
              <a:cs typeface="Helvetica Neue"/>
            </a:rPr>
            <a:t>il Calendario Fieristico Nazionale, aggiornato </a:t>
          </a:r>
          <a:r>
            <a:rPr lang="it-IT" sz="1600" kern="1200" dirty="0">
              <a:solidFill>
                <a:prstClr val="white"/>
              </a:solidFill>
              <a:latin typeface="Helvetica Neue"/>
              <a:ea typeface="+mn-ea"/>
              <a:cs typeface="Helvetica Neue"/>
            </a:rPr>
            <a:t>a luglio 2020, sono 54 (su 167) le manifestazioni internazionali che chiedono di essere certificate</a:t>
          </a:r>
        </a:p>
      </dsp:txBody>
      <dsp:txXfrm>
        <a:off x="55744" y="1382088"/>
        <a:ext cx="7907346" cy="1030432"/>
      </dsp:txXfrm>
    </dsp:sp>
    <dsp:sp modelId="{F7FD0DF2-9A8E-4154-AC71-B6BC9BA3518E}">
      <dsp:nvSpPr>
        <dsp:cNvPr id="0" name=""/>
        <dsp:cNvSpPr/>
      </dsp:nvSpPr>
      <dsp:spPr>
        <a:xfrm>
          <a:off x="0" y="2643944"/>
          <a:ext cx="8018834" cy="720814"/>
        </a:xfrm>
        <a:prstGeom prst="roundRect">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bg1"/>
              </a:solidFill>
              <a:latin typeface="Helvetica Neue"/>
              <a:cs typeface="Helvetica Neue"/>
            </a:rPr>
            <a:t>Rimane comunque l’Emilia-Romagna la regione con la maggior percentuale di manifestazioni certificate, il 70% seguita dalla Lombardia e dal Veneto.</a:t>
          </a:r>
        </a:p>
      </dsp:txBody>
      <dsp:txXfrm>
        <a:off x="35187" y="2679131"/>
        <a:ext cx="7948460" cy="65044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0.22304</cdr:x>
      <cdr:y>0.194</cdr:y>
    </cdr:from>
    <cdr:to>
      <cdr:x>0.28377</cdr:x>
      <cdr:y>0.30399</cdr:y>
    </cdr:to>
    <cdr:sp macro="" textlink="">
      <cdr:nvSpPr>
        <cdr:cNvPr id="2" name="CasellaDiTesto 1">
          <a:extLst xmlns:a="http://schemas.openxmlformats.org/drawingml/2006/main">
            <a:ext uri="{FF2B5EF4-FFF2-40B4-BE49-F238E27FC236}">
              <a16:creationId xmlns:a16="http://schemas.microsoft.com/office/drawing/2014/main" id="{7A6E2FD8-8222-49BF-9E0F-9507B85DE4F6}"/>
            </a:ext>
          </a:extLst>
        </cdr:cNvPr>
        <cdr:cNvSpPr txBox="1"/>
      </cdr:nvSpPr>
      <cdr:spPr>
        <a:xfrm xmlns:a="http://schemas.openxmlformats.org/drawingml/2006/main">
          <a:off x="1815962" y="420075"/>
          <a:ext cx="494449" cy="2381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it-IT" sz="900" b="1" dirty="0"/>
            <a:t>42%</a:t>
          </a:r>
        </a:p>
      </cdr:txBody>
    </cdr:sp>
  </cdr:relSizeAnchor>
  <cdr:relSizeAnchor xmlns:cdr="http://schemas.openxmlformats.org/drawingml/2006/chartDrawing">
    <cdr:from>
      <cdr:x>0.22124</cdr:x>
      <cdr:y>0.4747</cdr:y>
    </cdr:from>
    <cdr:to>
      <cdr:x>0.28197</cdr:x>
      <cdr:y>0.53746</cdr:y>
    </cdr:to>
    <cdr:sp macro="" textlink="">
      <cdr:nvSpPr>
        <cdr:cNvPr id="3" name="CasellaDiTesto 1">
          <a:extLst xmlns:a="http://schemas.openxmlformats.org/drawingml/2006/main">
            <a:ext uri="{FF2B5EF4-FFF2-40B4-BE49-F238E27FC236}">
              <a16:creationId xmlns:a16="http://schemas.microsoft.com/office/drawing/2014/main" id="{A65A7CEA-729C-450E-8625-BFEF37A10350}"/>
            </a:ext>
          </a:extLst>
        </cdr:cNvPr>
        <cdr:cNvSpPr txBox="1"/>
      </cdr:nvSpPr>
      <cdr:spPr>
        <a:xfrm xmlns:a="http://schemas.openxmlformats.org/drawingml/2006/main">
          <a:off x="1801307" y="1027889"/>
          <a:ext cx="494448"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58%</a:t>
          </a:r>
        </a:p>
      </cdr:txBody>
    </cdr:sp>
  </cdr:relSizeAnchor>
  <cdr:relSizeAnchor xmlns:cdr="http://schemas.openxmlformats.org/drawingml/2006/chartDrawing">
    <cdr:from>
      <cdr:x>0.28955</cdr:x>
      <cdr:y>0.55822</cdr:y>
    </cdr:from>
    <cdr:to>
      <cdr:x>0.35028</cdr:x>
      <cdr:y>0.62097</cdr:y>
    </cdr:to>
    <cdr:sp macro="" textlink="">
      <cdr:nvSpPr>
        <cdr:cNvPr id="4"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2357428" y="1208750"/>
          <a:ext cx="494449" cy="1358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25%</a:t>
          </a:r>
        </a:p>
      </cdr:txBody>
    </cdr:sp>
  </cdr:relSizeAnchor>
  <cdr:relSizeAnchor xmlns:cdr="http://schemas.openxmlformats.org/drawingml/2006/chartDrawing">
    <cdr:from>
      <cdr:x>0.36609</cdr:x>
      <cdr:y>0.40697</cdr:y>
    </cdr:from>
    <cdr:to>
      <cdr:x>0.42682</cdr:x>
      <cdr:y>0.46973</cdr:y>
    </cdr:to>
    <cdr:sp macro="" textlink="">
      <cdr:nvSpPr>
        <cdr:cNvPr id="5"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2980606" y="881223"/>
          <a:ext cx="494449"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30%</a:t>
          </a:r>
        </a:p>
      </cdr:txBody>
    </cdr:sp>
  </cdr:relSizeAnchor>
  <cdr:relSizeAnchor xmlns:cdr="http://schemas.openxmlformats.org/drawingml/2006/chartDrawing">
    <cdr:from>
      <cdr:x>0.29173</cdr:x>
      <cdr:y>0.42743</cdr:y>
    </cdr:from>
    <cdr:to>
      <cdr:x>0.35246</cdr:x>
      <cdr:y>0.49019</cdr:y>
    </cdr:to>
    <cdr:sp macro="" textlink="">
      <cdr:nvSpPr>
        <cdr:cNvPr id="6"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2375183" y="925542"/>
          <a:ext cx="494449"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75%</a:t>
          </a:r>
        </a:p>
      </cdr:txBody>
    </cdr:sp>
  </cdr:relSizeAnchor>
  <cdr:relSizeAnchor xmlns:cdr="http://schemas.openxmlformats.org/drawingml/2006/chartDrawing">
    <cdr:from>
      <cdr:x>0.36525</cdr:x>
      <cdr:y>0.52904</cdr:y>
    </cdr:from>
    <cdr:to>
      <cdr:x>0.42598</cdr:x>
      <cdr:y>0.5918</cdr:y>
    </cdr:to>
    <cdr:sp macro="" textlink="">
      <cdr:nvSpPr>
        <cdr:cNvPr id="7"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2973771" y="1145546"/>
          <a:ext cx="494449"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70%</a:t>
          </a:r>
        </a:p>
      </cdr:txBody>
    </cdr:sp>
  </cdr:relSizeAnchor>
  <cdr:relSizeAnchor xmlns:cdr="http://schemas.openxmlformats.org/drawingml/2006/chartDrawing">
    <cdr:from>
      <cdr:x>0.43906</cdr:x>
      <cdr:y>0.40697</cdr:y>
    </cdr:from>
    <cdr:to>
      <cdr:x>0.49979</cdr:x>
      <cdr:y>0.46973</cdr:y>
    </cdr:to>
    <cdr:sp macro="" textlink="">
      <cdr:nvSpPr>
        <cdr:cNvPr id="8"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3574726" y="881223"/>
          <a:ext cx="494449"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9%</a:t>
          </a:r>
        </a:p>
      </cdr:txBody>
    </cdr:sp>
  </cdr:relSizeAnchor>
  <cdr:relSizeAnchor xmlns:cdr="http://schemas.openxmlformats.org/drawingml/2006/chartDrawing">
    <cdr:from>
      <cdr:x>0.43853</cdr:x>
      <cdr:y>0.51812</cdr:y>
    </cdr:from>
    <cdr:to>
      <cdr:x>0.49926</cdr:x>
      <cdr:y>0.58088</cdr:y>
    </cdr:to>
    <cdr:sp macro="" textlink="">
      <cdr:nvSpPr>
        <cdr:cNvPr id="9"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3570408" y="1121910"/>
          <a:ext cx="494449"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91%</a:t>
          </a:r>
        </a:p>
      </cdr:txBody>
    </cdr:sp>
  </cdr:relSizeAnchor>
  <cdr:relSizeAnchor xmlns:cdr="http://schemas.openxmlformats.org/drawingml/2006/chartDrawing">
    <cdr:from>
      <cdr:x>0.5109</cdr:x>
      <cdr:y>0.4618</cdr:y>
    </cdr:from>
    <cdr:to>
      <cdr:x>0.57163</cdr:x>
      <cdr:y>0.52456</cdr:y>
    </cdr:to>
    <cdr:sp macro="" textlink="">
      <cdr:nvSpPr>
        <cdr:cNvPr id="10"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4159641" y="999965"/>
          <a:ext cx="494449"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32%</a:t>
          </a:r>
        </a:p>
      </cdr:txBody>
    </cdr:sp>
  </cdr:relSizeAnchor>
  <cdr:relSizeAnchor xmlns:cdr="http://schemas.openxmlformats.org/drawingml/2006/chartDrawing">
    <cdr:from>
      <cdr:x>0.5109</cdr:x>
      <cdr:y>0.56042</cdr:y>
    </cdr:from>
    <cdr:to>
      <cdr:x>0.57163</cdr:x>
      <cdr:y>0.62318</cdr:y>
    </cdr:to>
    <cdr:sp macro="" textlink="">
      <cdr:nvSpPr>
        <cdr:cNvPr id="11"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4159641" y="1213494"/>
          <a:ext cx="494449"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68%</a:t>
          </a:r>
        </a:p>
      </cdr:txBody>
    </cdr:sp>
  </cdr:relSizeAnchor>
  <cdr:relSizeAnchor xmlns:cdr="http://schemas.openxmlformats.org/drawingml/2006/chartDrawing">
    <cdr:from>
      <cdr:x>0.5862</cdr:x>
      <cdr:y>0.463</cdr:y>
    </cdr:from>
    <cdr:to>
      <cdr:x>0.64693</cdr:x>
      <cdr:y>0.52576</cdr:y>
    </cdr:to>
    <cdr:sp macro="" textlink="">
      <cdr:nvSpPr>
        <cdr:cNvPr id="12"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4772674" y="1002552"/>
          <a:ext cx="494449" cy="1358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17%</a:t>
          </a:r>
        </a:p>
      </cdr:txBody>
    </cdr:sp>
  </cdr:relSizeAnchor>
  <cdr:relSizeAnchor xmlns:cdr="http://schemas.openxmlformats.org/drawingml/2006/chartDrawing">
    <cdr:from>
      <cdr:x>0.58619</cdr:x>
      <cdr:y>0.55822</cdr:y>
    </cdr:from>
    <cdr:to>
      <cdr:x>0.64693</cdr:x>
      <cdr:y>0.62098</cdr:y>
    </cdr:to>
    <cdr:sp macro="" textlink="">
      <cdr:nvSpPr>
        <cdr:cNvPr id="13"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4772593" y="1208750"/>
          <a:ext cx="494530"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83%</a:t>
          </a:r>
        </a:p>
      </cdr:txBody>
    </cdr:sp>
  </cdr:relSizeAnchor>
  <cdr:relSizeAnchor xmlns:cdr="http://schemas.openxmlformats.org/drawingml/2006/chartDrawing">
    <cdr:from>
      <cdr:x>0.72651</cdr:x>
      <cdr:y>0.51853</cdr:y>
    </cdr:from>
    <cdr:to>
      <cdr:x>0.78725</cdr:x>
      <cdr:y>0.58129</cdr:y>
    </cdr:to>
    <cdr:sp macro="" textlink="">
      <cdr:nvSpPr>
        <cdr:cNvPr id="14"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5915055" y="1122805"/>
          <a:ext cx="494531"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13%</a:t>
          </a:r>
        </a:p>
      </cdr:txBody>
    </cdr:sp>
  </cdr:relSizeAnchor>
  <cdr:relSizeAnchor xmlns:cdr="http://schemas.openxmlformats.org/drawingml/2006/chartDrawing">
    <cdr:from>
      <cdr:x>0.72954</cdr:x>
      <cdr:y>0.59366</cdr:y>
    </cdr:from>
    <cdr:to>
      <cdr:x>0.79028</cdr:x>
      <cdr:y>0.64469</cdr:y>
    </cdr:to>
    <cdr:sp macro="" textlink="">
      <cdr:nvSpPr>
        <cdr:cNvPr id="15"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5939766" y="1285470"/>
          <a:ext cx="494530" cy="1104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88%</a:t>
          </a:r>
        </a:p>
      </cdr:txBody>
    </cdr:sp>
  </cdr:relSizeAnchor>
  <cdr:relSizeAnchor xmlns:cdr="http://schemas.openxmlformats.org/drawingml/2006/chartDrawing">
    <cdr:from>
      <cdr:x>0.80228</cdr:x>
      <cdr:y>0.58357</cdr:y>
    </cdr:from>
    <cdr:to>
      <cdr:x>0.8706</cdr:x>
      <cdr:y>0.65478</cdr:y>
    </cdr:to>
    <cdr:sp macro="" textlink="">
      <cdr:nvSpPr>
        <cdr:cNvPr id="16"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6531964" y="1263622"/>
          <a:ext cx="556244" cy="1541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100%</a:t>
          </a:r>
        </a:p>
      </cdr:txBody>
    </cdr:sp>
  </cdr:relSizeAnchor>
  <cdr:relSizeAnchor xmlns:cdr="http://schemas.openxmlformats.org/drawingml/2006/chartDrawing">
    <cdr:from>
      <cdr:x>0.87137</cdr:x>
      <cdr:y>0.5495</cdr:y>
    </cdr:from>
    <cdr:to>
      <cdr:x>0.9321</cdr:x>
      <cdr:y>0.61226</cdr:y>
    </cdr:to>
    <cdr:sp macro="" textlink="">
      <cdr:nvSpPr>
        <cdr:cNvPr id="17"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7094476" y="1189858"/>
          <a:ext cx="494449" cy="135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67%</a:t>
          </a:r>
        </a:p>
      </cdr:txBody>
    </cdr:sp>
  </cdr:relSizeAnchor>
  <cdr:relSizeAnchor xmlns:cdr="http://schemas.openxmlformats.org/drawingml/2006/chartDrawing">
    <cdr:from>
      <cdr:x>0.87496</cdr:x>
      <cdr:y>0.63804</cdr:y>
    </cdr:from>
    <cdr:to>
      <cdr:x>0.93569</cdr:x>
      <cdr:y>0.7008</cdr:y>
    </cdr:to>
    <cdr:sp macro="" textlink="">
      <cdr:nvSpPr>
        <cdr:cNvPr id="18"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7123715" y="1537249"/>
          <a:ext cx="494449" cy="1512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33%</a:t>
          </a:r>
        </a:p>
      </cdr:txBody>
    </cdr:sp>
  </cdr:relSizeAnchor>
  <cdr:relSizeAnchor xmlns:cdr="http://schemas.openxmlformats.org/drawingml/2006/chartDrawing">
    <cdr:from>
      <cdr:x>0.92127</cdr:x>
      <cdr:y>0.5626</cdr:y>
    </cdr:from>
    <cdr:to>
      <cdr:x>0.99849</cdr:x>
      <cdr:y>0.63604</cdr:y>
    </cdr:to>
    <cdr:sp macro="" textlink="">
      <cdr:nvSpPr>
        <cdr:cNvPr id="19" name="CasellaDiTesto 1">
          <a:extLst xmlns:a="http://schemas.openxmlformats.org/drawingml/2006/main">
            <a:ext uri="{FF2B5EF4-FFF2-40B4-BE49-F238E27FC236}">
              <a16:creationId xmlns:a16="http://schemas.microsoft.com/office/drawing/2014/main" id="{B94DE9EE-BC31-498B-BD03-571B8C3D7733}"/>
            </a:ext>
          </a:extLst>
        </cdr:cNvPr>
        <cdr:cNvSpPr txBox="1"/>
      </cdr:nvSpPr>
      <cdr:spPr>
        <a:xfrm xmlns:a="http://schemas.openxmlformats.org/drawingml/2006/main">
          <a:off x="7500791" y="1218227"/>
          <a:ext cx="628706" cy="1590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100%</a:t>
          </a:r>
        </a:p>
      </cdr:txBody>
    </cdr:sp>
  </cdr:relSizeAnchor>
  <cdr:relSizeAnchor xmlns:cdr="http://schemas.openxmlformats.org/drawingml/2006/chartDrawing">
    <cdr:from>
      <cdr:x>0.65477</cdr:x>
      <cdr:y>0.56483</cdr:y>
    </cdr:from>
    <cdr:to>
      <cdr:x>0.72309</cdr:x>
      <cdr:y>0.63604</cdr:y>
    </cdr:to>
    <cdr:sp macro="" textlink="">
      <cdr:nvSpPr>
        <cdr:cNvPr id="20" name="CasellaDiTesto 1">
          <a:extLst xmlns:a="http://schemas.openxmlformats.org/drawingml/2006/main">
            <a:ext uri="{FF2B5EF4-FFF2-40B4-BE49-F238E27FC236}">
              <a16:creationId xmlns:a16="http://schemas.microsoft.com/office/drawing/2014/main" id="{2E635988-9995-4075-B6BF-B1DC70F0E029}"/>
            </a:ext>
          </a:extLst>
        </cdr:cNvPr>
        <cdr:cNvSpPr txBox="1"/>
      </cdr:nvSpPr>
      <cdr:spPr>
        <a:xfrm xmlns:a="http://schemas.openxmlformats.org/drawingml/2006/main">
          <a:off x="5331013" y="1223056"/>
          <a:ext cx="556244" cy="1541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900" b="1" dirty="0"/>
            <a:t>100%</a:t>
          </a:r>
        </a:p>
      </cdr:txBody>
    </cdr:sp>
  </cdr:relSizeAnchor>
</c:userShapes>
</file>

<file path=ppt/drawings/drawing2.xml><?xml version="1.0" encoding="utf-8"?>
<c:userShapes xmlns:c="http://schemas.openxmlformats.org/drawingml/2006/chart">
  <cdr:relSizeAnchor xmlns:cdr="http://schemas.openxmlformats.org/drawingml/2006/chartDrawing">
    <cdr:from>
      <cdr:x>0.54232</cdr:x>
      <cdr:y>0.5502</cdr:y>
    </cdr:from>
    <cdr:to>
      <cdr:x>0.60804</cdr:x>
      <cdr:y>0.63885</cdr:y>
    </cdr:to>
    <cdr:sp macro="" textlink="">
      <cdr:nvSpPr>
        <cdr:cNvPr id="2" name="CasellaDiTesto 13">
          <a:extLst xmlns:a="http://schemas.openxmlformats.org/drawingml/2006/main">
            <a:ext uri="{FF2B5EF4-FFF2-40B4-BE49-F238E27FC236}">
              <a16:creationId xmlns:a16="http://schemas.microsoft.com/office/drawing/2014/main" id="{B4663B97-473B-4A28-A897-1BA68566D871}"/>
            </a:ext>
          </a:extLst>
        </cdr:cNvPr>
        <cdr:cNvSpPr txBox="1"/>
      </cdr:nvSpPr>
      <cdr:spPr>
        <a:xfrm xmlns:a="http://schemas.openxmlformats.org/drawingml/2006/main">
          <a:off x="4415457" y="1302035"/>
          <a:ext cx="535077" cy="20978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it-IT" sz="900" b="1" dirty="0"/>
            <a:t>100%</a:t>
          </a:r>
        </a:p>
      </cdr:txBody>
    </cdr:sp>
  </cdr:relSizeAnchor>
  <cdr:relSizeAnchor xmlns:cdr="http://schemas.openxmlformats.org/drawingml/2006/chartDrawing">
    <cdr:from>
      <cdr:x>0.61383</cdr:x>
      <cdr:y>0.58015</cdr:y>
    </cdr:from>
    <cdr:to>
      <cdr:x>0.67954</cdr:x>
      <cdr:y>0.6688</cdr:y>
    </cdr:to>
    <cdr:sp macro="" textlink="">
      <cdr:nvSpPr>
        <cdr:cNvPr id="3" name="CasellaDiTesto 13">
          <a:extLst xmlns:a="http://schemas.openxmlformats.org/drawingml/2006/main">
            <a:ext uri="{FF2B5EF4-FFF2-40B4-BE49-F238E27FC236}">
              <a16:creationId xmlns:a16="http://schemas.microsoft.com/office/drawing/2014/main" id="{B4663B97-473B-4A28-A897-1BA68566D871}"/>
            </a:ext>
          </a:extLst>
        </cdr:cNvPr>
        <cdr:cNvSpPr txBox="1"/>
      </cdr:nvSpPr>
      <cdr:spPr>
        <a:xfrm xmlns:a="http://schemas.openxmlformats.org/drawingml/2006/main">
          <a:off x="4997678" y="1372904"/>
          <a:ext cx="534994" cy="20978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it-IT" sz="900" b="1" dirty="0"/>
            <a:t>100%</a:t>
          </a:r>
        </a:p>
      </cdr:txBody>
    </cdr:sp>
  </cdr:relSizeAnchor>
  <cdr:relSizeAnchor xmlns:cdr="http://schemas.openxmlformats.org/drawingml/2006/chartDrawing">
    <cdr:from>
      <cdr:x>0.68047</cdr:x>
      <cdr:y>0.60143</cdr:y>
    </cdr:from>
    <cdr:to>
      <cdr:x>0.74618</cdr:x>
      <cdr:y>0.69008</cdr:y>
    </cdr:to>
    <cdr:sp macro="" textlink="">
      <cdr:nvSpPr>
        <cdr:cNvPr id="4" name="CasellaDiTesto 13">
          <a:extLst xmlns:a="http://schemas.openxmlformats.org/drawingml/2006/main">
            <a:ext uri="{FF2B5EF4-FFF2-40B4-BE49-F238E27FC236}">
              <a16:creationId xmlns:a16="http://schemas.microsoft.com/office/drawing/2014/main" id="{B4663B97-473B-4A28-A897-1BA68566D871}"/>
            </a:ext>
          </a:extLst>
        </cdr:cNvPr>
        <cdr:cNvSpPr txBox="1"/>
      </cdr:nvSpPr>
      <cdr:spPr>
        <a:xfrm xmlns:a="http://schemas.openxmlformats.org/drawingml/2006/main">
          <a:off x="5540234" y="1423263"/>
          <a:ext cx="534994" cy="20978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it-IT" sz="900" b="1" dirty="0"/>
            <a:t>100%</a:t>
          </a:r>
        </a:p>
      </cdr:txBody>
    </cdr:sp>
  </cdr:relSizeAnchor>
  <cdr:relSizeAnchor xmlns:cdr="http://schemas.openxmlformats.org/drawingml/2006/chartDrawing">
    <cdr:from>
      <cdr:x>0.75743</cdr:x>
      <cdr:y>0.60143</cdr:y>
    </cdr:from>
    <cdr:to>
      <cdr:x>0.82314</cdr:x>
      <cdr:y>0.69008</cdr:y>
    </cdr:to>
    <cdr:sp macro="" textlink="">
      <cdr:nvSpPr>
        <cdr:cNvPr id="5" name="CasellaDiTesto 13">
          <a:extLst xmlns:a="http://schemas.openxmlformats.org/drawingml/2006/main">
            <a:ext uri="{FF2B5EF4-FFF2-40B4-BE49-F238E27FC236}">
              <a16:creationId xmlns:a16="http://schemas.microsoft.com/office/drawing/2014/main" id="{B4663B97-473B-4A28-A897-1BA68566D871}"/>
            </a:ext>
          </a:extLst>
        </cdr:cNvPr>
        <cdr:cNvSpPr txBox="1"/>
      </cdr:nvSpPr>
      <cdr:spPr>
        <a:xfrm xmlns:a="http://schemas.openxmlformats.org/drawingml/2006/main">
          <a:off x="6166799" y="1423263"/>
          <a:ext cx="534995" cy="20978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it-IT" sz="900" b="1" dirty="0"/>
            <a:t>100%</a:t>
          </a:r>
        </a:p>
      </cdr:txBody>
    </cdr:sp>
  </cdr:relSizeAnchor>
  <cdr:relSizeAnchor xmlns:cdr="http://schemas.openxmlformats.org/drawingml/2006/chartDrawing">
    <cdr:from>
      <cdr:x>0.88519</cdr:x>
      <cdr:y>0.61585</cdr:y>
    </cdr:from>
    <cdr:to>
      <cdr:x>0.95091</cdr:x>
      <cdr:y>0.7045</cdr:y>
    </cdr:to>
    <cdr:sp macro="" textlink="">
      <cdr:nvSpPr>
        <cdr:cNvPr id="6" name="CasellaDiTesto 13">
          <a:extLst xmlns:a="http://schemas.openxmlformats.org/drawingml/2006/main">
            <a:ext uri="{FF2B5EF4-FFF2-40B4-BE49-F238E27FC236}">
              <a16:creationId xmlns:a16="http://schemas.microsoft.com/office/drawing/2014/main" id="{B4663B97-473B-4A28-A897-1BA68566D871}"/>
            </a:ext>
          </a:extLst>
        </cdr:cNvPr>
        <cdr:cNvSpPr txBox="1"/>
      </cdr:nvSpPr>
      <cdr:spPr>
        <a:xfrm xmlns:a="http://schemas.openxmlformats.org/drawingml/2006/main">
          <a:off x="7206986" y="1457387"/>
          <a:ext cx="535076" cy="20978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it-IT" sz="900" b="1" dirty="0"/>
            <a:t>100%</a:t>
          </a:r>
        </a:p>
      </cdr:txBody>
    </cdr:sp>
  </cdr:relSizeAnchor>
  <cdr:relSizeAnchor xmlns:cdr="http://schemas.openxmlformats.org/drawingml/2006/chartDrawing">
    <cdr:from>
      <cdr:x>0.93429</cdr:x>
      <cdr:y>0.60895</cdr:y>
    </cdr:from>
    <cdr:to>
      <cdr:x>1</cdr:x>
      <cdr:y>0.69761</cdr:y>
    </cdr:to>
    <cdr:sp macro="" textlink="">
      <cdr:nvSpPr>
        <cdr:cNvPr id="7" name="CasellaDiTesto 13">
          <a:extLst xmlns:a="http://schemas.openxmlformats.org/drawingml/2006/main">
            <a:ext uri="{FF2B5EF4-FFF2-40B4-BE49-F238E27FC236}">
              <a16:creationId xmlns:a16="http://schemas.microsoft.com/office/drawing/2014/main" id="{B4663B97-473B-4A28-A897-1BA68566D871}"/>
            </a:ext>
          </a:extLst>
        </cdr:cNvPr>
        <cdr:cNvSpPr txBox="1"/>
      </cdr:nvSpPr>
      <cdr:spPr>
        <a:xfrm xmlns:a="http://schemas.openxmlformats.org/drawingml/2006/main">
          <a:off x="7606760" y="1441053"/>
          <a:ext cx="534995" cy="20981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it-IT" sz="900" b="1" dirty="0"/>
            <a:t>100%</a:t>
          </a:r>
        </a:p>
      </cdr:txBody>
    </cdr:sp>
  </cdr:relSizeAnchor>
  <cdr:relSizeAnchor xmlns:cdr="http://schemas.openxmlformats.org/drawingml/2006/chartDrawing">
    <cdr:from>
      <cdr:x>0.82101</cdr:x>
      <cdr:y>0.58654</cdr:y>
    </cdr:from>
    <cdr:to>
      <cdr:x>0.87206</cdr:x>
      <cdr:y>0.68899</cdr:y>
    </cdr:to>
    <cdr:sp macro="" textlink="">
      <cdr:nvSpPr>
        <cdr:cNvPr id="8" name="CasellaDiTesto 19">
          <a:extLst xmlns:a="http://schemas.openxmlformats.org/drawingml/2006/main">
            <a:ext uri="{FF2B5EF4-FFF2-40B4-BE49-F238E27FC236}">
              <a16:creationId xmlns:a16="http://schemas.microsoft.com/office/drawing/2014/main" id="{DE717477-6145-411F-BA78-9825B4B0541F}"/>
            </a:ext>
          </a:extLst>
        </cdr:cNvPr>
        <cdr:cNvSpPr txBox="1"/>
      </cdr:nvSpPr>
      <cdr:spPr>
        <a:xfrm xmlns:a="http://schemas.openxmlformats.org/drawingml/2006/main">
          <a:off x="6684484" y="1388017"/>
          <a:ext cx="415638" cy="24245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xmlns:a="http://schemas.openxmlformats.org/drawingml/2006/main">
          <a:r>
            <a:rPr lang="it-IT" sz="900" b="1" dirty="0"/>
            <a:t>50%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1F38D3C-0922-1341-AE93-9DEDC387B4BF}" type="datetimeFigureOut">
              <a:rPr lang="it-IT" smtClean="0"/>
              <a:pPr/>
              <a:t>21/09/2021</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0D52B7E-0929-584E-9CEA-BCD78E206388}" type="slidenum">
              <a:rPr lang="it-IT" smtClean="0"/>
              <a:pPr/>
              <a:t>‹N›</a:t>
            </a:fld>
            <a:endParaRPr lang="it-IT"/>
          </a:p>
        </p:txBody>
      </p:sp>
    </p:spTree>
    <p:extLst>
      <p:ext uri="{BB962C8B-B14F-4D97-AF65-F5344CB8AC3E}">
        <p14:creationId xmlns:p14="http://schemas.microsoft.com/office/powerpoint/2010/main" val="52242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4CC8837-C49B-44B0-842A-E3580DC296D3}" type="datetimeFigureOut">
              <a:rPr lang="it-IT" smtClean="0"/>
              <a:pPr/>
              <a:t>21/09/2021</a:t>
            </a:fld>
            <a:endParaRPr lang="it-IT"/>
          </a:p>
        </p:txBody>
      </p:sp>
      <p:sp>
        <p:nvSpPr>
          <p:cNvPr id="4" name="Segnaposto immagin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D55C0D2-911E-4008-92CF-DE7538C6760E}" type="slidenum">
              <a:rPr lang="it-IT" smtClean="0"/>
              <a:pPr/>
              <a:t>‹N›</a:t>
            </a:fld>
            <a:endParaRPr lang="it-IT"/>
          </a:p>
        </p:txBody>
      </p:sp>
    </p:spTree>
    <p:extLst>
      <p:ext uri="{BB962C8B-B14F-4D97-AF65-F5344CB8AC3E}">
        <p14:creationId xmlns:p14="http://schemas.microsoft.com/office/powerpoint/2010/main" val="104220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11</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12</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13</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14</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15</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16</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17</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it-IT" sz="1800" spc="-30" dirty="0">
                <a:effectLst/>
                <a:latin typeface="Calibri" panose="020F0502020204030204" pitchFamily="34" charset="0"/>
                <a:ea typeface="Cambria" panose="02040503050406030204" pitchFamily="18" charset="0"/>
                <a:cs typeface="Times New Roman" panose="02020603050405020304" pitchFamily="18" charset="0"/>
              </a:rPr>
              <a:t>Infine, tra le </a:t>
            </a:r>
            <a:r>
              <a:rPr lang="it-IT" sz="1800" b="1" spc="-30" dirty="0">
                <a:effectLst/>
                <a:latin typeface="Calibri" panose="020F0502020204030204" pitchFamily="34" charset="0"/>
                <a:ea typeface="Cambria" panose="02040503050406030204" pitchFamily="18" charset="0"/>
                <a:cs typeface="Times New Roman" panose="02020603050405020304" pitchFamily="18" charset="0"/>
              </a:rPr>
              <a:t>manifestazioni regiona</a:t>
            </a:r>
            <a:r>
              <a:rPr lang="it-IT" sz="1800" spc="-30" dirty="0">
                <a:effectLst/>
                <a:latin typeface="Calibri" panose="020F0502020204030204" pitchFamily="34" charset="0"/>
                <a:ea typeface="Cambria" panose="02040503050406030204" pitchFamily="18" charset="0"/>
                <a:cs typeface="Times New Roman" panose="02020603050405020304" pitchFamily="18" charset="0"/>
              </a:rPr>
              <a:t>li oltre un terzo delle superfici affittate (34%) e dei visitatori (35,6) riguarda a fiere del settore “</a:t>
            </a:r>
            <a:r>
              <a:rPr lang="it-IT" sz="1800" b="1" spc="-30" dirty="0">
                <a:effectLst/>
                <a:latin typeface="Calibri" panose="020F0502020204030204" pitchFamily="34" charset="0"/>
                <a:ea typeface="Cambria" panose="02040503050406030204" pitchFamily="18" charset="0"/>
                <a:cs typeface="Times New Roman" panose="02020603050405020304" pitchFamily="18" charset="0"/>
              </a:rPr>
              <a:t>Agricoltura, Silvicoltura, Zootecnia</a:t>
            </a:r>
            <a:r>
              <a:rPr lang="it-IT" sz="1800" spc="-30" dirty="0">
                <a:effectLst/>
                <a:latin typeface="Calibri" panose="020F0502020204030204" pitchFamily="34" charset="0"/>
                <a:ea typeface="Cambria" panose="02040503050406030204" pitchFamily="18" charset="0"/>
                <a:cs typeface="Times New Roman" panose="02020603050405020304" pitchFamily="18" charset="0"/>
              </a:rPr>
              <a:t>”. Si tratta, in prevalenza, di manifestazioni legate al territorio che in parte hanno assorbito le “Campionarie Generali”</a:t>
            </a:r>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18</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19</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20</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21</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22</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23</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24</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25</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26</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27</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lnSpc>
                <a:spcPts val="1100"/>
              </a:lnSpc>
            </a:pPr>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28</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29</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lnSpc>
                <a:spcPts val="1100"/>
              </a:lnSpc>
            </a:pP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Nel 2019 sono 36 gli</a:t>
            </a:r>
            <a:r>
              <a:rPr lang="it-IT" sz="1800" b="1"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 organizzatori titolari di manifestazioni</a:t>
            </a: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 anche se, in termini di superficie espositive affittate, </a:t>
            </a:r>
            <a:r>
              <a:rPr lang="it-IT" sz="1800" b="1"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i primi 10 organizzatori controllano l’80,2% del mercato complessivo</a:t>
            </a: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 (cfr. TAB. 50 in Appendice Statistica)</a:t>
            </a:r>
            <a:endParaRPr lang="it-IT" sz="18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p>
            <a:pPr algn="just">
              <a:lnSpc>
                <a:spcPts val="1100"/>
              </a:lnSpc>
            </a:pP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La graduatoria degli organizzatori, secondo le </a:t>
            </a:r>
            <a:r>
              <a:rPr lang="it-IT" sz="1800" b="1"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superfici espositive affittate</a:t>
            </a: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 vede in testa </a:t>
            </a:r>
            <a:r>
              <a:rPr lang="it-IT" sz="1800" b="1"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IEG-RiminiFiera con il 21%,</a:t>
            </a: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 immediatamente seguito dal </a:t>
            </a:r>
            <a:r>
              <a:rPr lang="it-IT" sz="1800" b="1"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Gruppo Bologna Fiere (20%)</a:t>
            </a: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 </a:t>
            </a:r>
            <a:endParaRPr lang="it-IT" sz="18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p>
            <a:pPr algn="just">
              <a:lnSpc>
                <a:spcPts val="1100"/>
              </a:lnSpc>
            </a:pP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 </a:t>
            </a:r>
            <a:endParaRPr lang="it-IT" sz="18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30</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4</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31</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32</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lnSpc>
                <a:spcPts val="1100"/>
              </a:lnSpc>
            </a:pP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Nell'ultimo anno considerato, 2019, la quota di manifestazioni certificate per quartiere fieristico, nella Regione Emilia-Romagna, evidenzia una lieve flessione rispetto agli anni precedenti. In particolare, tale flessione si registra nei due maggiori quartieri: BolognaFiere sono pari al 71% le manifestazioni certificate, mentre per RiminiFiera sono il 64%; in crescita, rispetto al 2018, la quota di manifestazioni certificate di Fiera Parma (38%, 29% nel 2018). </a:t>
            </a:r>
            <a:endParaRPr lang="it-IT" sz="18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p>
            <a:pPr algn="just">
              <a:lnSpc>
                <a:spcPts val="1100"/>
              </a:lnSpc>
            </a:pPr>
            <a:r>
              <a:rPr lang="it-IT" sz="18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Da osservare la sensibilità dei quartieri minori che certificano tutte le poche o uniche manifestazioni internazionali </a:t>
            </a:r>
            <a:endParaRPr lang="it-IT" sz="18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p>
            <a:endParaRPr lang="it-IT" dirty="0"/>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33</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34</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Per l'effetto della pandemia le aspettative del settore fieristico sono state riviste pesantemente si sono ridotte anche le manifestazioni che avevano chiesto di essere certificate. </a:t>
            </a:r>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35</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36</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37</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38</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5</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6</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7</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8</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9</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D55C0D2-911E-4008-92CF-DE7538C6760E}" type="slidenum">
              <a:rPr lang="it-IT" smtClean="0"/>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3C3770F-44E2-6543-BE94-90EF6AB5512B}" type="datetime1">
              <a:rPr lang="it-IT" smtClean="0"/>
              <a:pPr/>
              <a:t>21/09/2021</a:t>
            </a:fld>
            <a:endParaRPr lang="it-IT"/>
          </a:p>
        </p:txBody>
      </p:sp>
      <p:sp>
        <p:nvSpPr>
          <p:cNvPr id="5" name="Footer Placeholder 4"/>
          <p:cNvSpPr>
            <a:spLocks noGrp="1"/>
          </p:cNvSpPr>
          <p:nvPr>
            <p:ph type="ftr" sz="quarter" idx="11"/>
          </p:nvPr>
        </p:nvSpPr>
        <p:spPr/>
        <p:txBody>
          <a:bodyPr/>
          <a:lstStyle/>
          <a:p>
            <a:r>
              <a:rPr lang="it-IT"/>
              <a:t>Assessorato allo Sviluppo Economico della Regione Emilia Romagna | nets </a:t>
            </a:r>
          </a:p>
        </p:txBody>
      </p:sp>
      <p:sp>
        <p:nvSpPr>
          <p:cNvPr id="6" name="Slide Number Placeholder 5"/>
          <p:cNvSpPr>
            <a:spLocks noGrp="1"/>
          </p:cNvSpPr>
          <p:nvPr>
            <p:ph type="sldNum" sz="quarter" idx="12"/>
          </p:nvPr>
        </p:nvSpPr>
        <p:spPr/>
        <p:txBody>
          <a:bodyPr/>
          <a:lstStyle/>
          <a:p>
            <a:fld id="{1F217959-B4AA-4AB2-BAB5-76ADC1DE964D}" type="slidenum">
              <a:rPr lang="it-IT" smtClean="0"/>
              <a:pPr/>
              <a:t>‹N›</a:t>
            </a:fld>
            <a:endParaRPr lang="it-IT"/>
          </a:p>
        </p:txBody>
      </p:sp>
    </p:spTree>
    <p:extLst>
      <p:ext uri="{BB962C8B-B14F-4D97-AF65-F5344CB8AC3E}">
        <p14:creationId xmlns:p14="http://schemas.microsoft.com/office/powerpoint/2010/main" val="219245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48BF045-53D6-CE46-BEF7-2A3F1E465071}" type="datetime1">
              <a:rPr lang="it-IT" smtClean="0"/>
              <a:pPr/>
              <a:t>21/09/2021</a:t>
            </a:fld>
            <a:endParaRPr lang="it-IT"/>
          </a:p>
        </p:txBody>
      </p:sp>
      <p:sp>
        <p:nvSpPr>
          <p:cNvPr id="5" name="Footer Placeholder 4"/>
          <p:cNvSpPr>
            <a:spLocks noGrp="1"/>
          </p:cNvSpPr>
          <p:nvPr>
            <p:ph type="ftr" sz="quarter" idx="11"/>
          </p:nvPr>
        </p:nvSpPr>
        <p:spPr/>
        <p:txBody>
          <a:bodyPr/>
          <a:lstStyle/>
          <a:p>
            <a:r>
              <a:rPr lang="it-IT"/>
              <a:t>Assessorato allo Sviluppo Economico della Regione Emilia Romagna | nets </a:t>
            </a:r>
          </a:p>
        </p:txBody>
      </p:sp>
      <p:sp>
        <p:nvSpPr>
          <p:cNvPr id="6" name="Slide Number Placeholder 5"/>
          <p:cNvSpPr>
            <a:spLocks noGrp="1"/>
          </p:cNvSpPr>
          <p:nvPr>
            <p:ph type="sldNum" sz="quarter" idx="12"/>
          </p:nvPr>
        </p:nvSpPr>
        <p:spPr/>
        <p:txBody>
          <a:bodyPr/>
          <a:lstStyle/>
          <a:p>
            <a:fld id="{1F217959-B4AA-4AB2-BAB5-76ADC1DE964D}" type="slidenum">
              <a:rPr lang="it-IT" smtClean="0"/>
              <a:pPr/>
              <a:t>‹N›</a:t>
            </a:fld>
            <a:endParaRPr lang="it-IT"/>
          </a:p>
        </p:txBody>
      </p:sp>
    </p:spTree>
    <p:extLst>
      <p:ext uri="{BB962C8B-B14F-4D97-AF65-F5344CB8AC3E}">
        <p14:creationId xmlns:p14="http://schemas.microsoft.com/office/powerpoint/2010/main" val="40750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9FF5C25-0CAF-1B4D-B106-1025DD4D4753}" type="datetime1">
              <a:rPr lang="it-IT" smtClean="0"/>
              <a:pPr/>
              <a:t>21/09/2021</a:t>
            </a:fld>
            <a:endParaRPr lang="it-IT"/>
          </a:p>
        </p:txBody>
      </p:sp>
      <p:sp>
        <p:nvSpPr>
          <p:cNvPr id="5" name="Footer Placeholder 4"/>
          <p:cNvSpPr>
            <a:spLocks noGrp="1"/>
          </p:cNvSpPr>
          <p:nvPr>
            <p:ph type="ftr" sz="quarter" idx="11"/>
          </p:nvPr>
        </p:nvSpPr>
        <p:spPr/>
        <p:txBody>
          <a:bodyPr/>
          <a:lstStyle/>
          <a:p>
            <a:r>
              <a:rPr lang="it-IT"/>
              <a:t>Assessorato allo Sviluppo Economico della Regione Emilia Romagna | nets </a:t>
            </a:r>
          </a:p>
        </p:txBody>
      </p:sp>
      <p:sp>
        <p:nvSpPr>
          <p:cNvPr id="6" name="Slide Number Placeholder 5"/>
          <p:cNvSpPr>
            <a:spLocks noGrp="1"/>
          </p:cNvSpPr>
          <p:nvPr>
            <p:ph type="sldNum" sz="quarter" idx="12"/>
          </p:nvPr>
        </p:nvSpPr>
        <p:spPr/>
        <p:txBody>
          <a:bodyPr/>
          <a:lstStyle/>
          <a:p>
            <a:fld id="{1F217959-B4AA-4AB2-BAB5-76ADC1DE964D}" type="slidenum">
              <a:rPr lang="it-IT" smtClean="0"/>
              <a:pPr/>
              <a:t>‹N›</a:t>
            </a:fld>
            <a:endParaRPr lang="it-IT"/>
          </a:p>
        </p:txBody>
      </p:sp>
    </p:spTree>
    <p:extLst>
      <p:ext uri="{BB962C8B-B14F-4D97-AF65-F5344CB8AC3E}">
        <p14:creationId xmlns:p14="http://schemas.microsoft.com/office/powerpoint/2010/main" val="697428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65C7933-FB32-7840-A7B0-0FA150BBBF80}" type="datetime1">
              <a:rPr lang="it-IT" smtClean="0"/>
              <a:pPr/>
              <a:t>21/09/2021</a:t>
            </a:fld>
            <a:endParaRPr lang="it-IT"/>
          </a:p>
        </p:txBody>
      </p:sp>
      <p:sp>
        <p:nvSpPr>
          <p:cNvPr id="5" name="Footer Placeholder 4"/>
          <p:cNvSpPr>
            <a:spLocks noGrp="1"/>
          </p:cNvSpPr>
          <p:nvPr>
            <p:ph type="ftr" sz="quarter" idx="11"/>
          </p:nvPr>
        </p:nvSpPr>
        <p:spPr/>
        <p:txBody>
          <a:bodyPr/>
          <a:lstStyle/>
          <a:p>
            <a:r>
              <a:rPr lang="it-IT"/>
              <a:t>Assessorato allo Sviluppo Economico della Regione Emilia Romagna | nets </a:t>
            </a:r>
          </a:p>
        </p:txBody>
      </p:sp>
      <p:sp>
        <p:nvSpPr>
          <p:cNvPr id="6" name="Slide Number Placeholder 5"/>
          <p:cNvSpPr>
            <a:spLocks noGrp="1"/>
          </p:cNvSpPr>
          <p:nvPr>
            <p:ph type="sldNum" sz="quarter" idx="12"/>
          </p:nvPr>
        </p:nvSpPr>
        <p:spPr/>
        <p:txBody>
          <a:bodyPr/>
          <a:lstStyle/>
          <a:p>
            <a:fld id="{1F217959-B4AA-4AB2-BAB5-76ADC1DE964D}" type="slidenum">
              <a:rPr lang="it-IT" smtClean="0"/>
              <a:pPr/>
              <a:t>‹N›</a:t>
            </a:fld>
            <a:endParaRPr lang="it-IT" dirty="0"/>
          </a:p>
        </p:txBody>
      </p:sp>
      <p:sp>
        <p:nvSpPr>
          <p:cNvPr id="7" name="Mezza cornice 6">
            <a:extLst>
              <a:ext uri="{FF2B5EF4-FFF2-40B4-BE49-F238E27FC236}">
                <a16:creationId xmlns:a16="http://schemas.microsoft.com/office/drawing/2014/main" id="{D5BAA344-B98C-4903-994C-7E9FF716F08E}"/>
              </a:ext>
            </a:extLst>
          </p:cNvPr>
          <p:cNvSpPr/>
          <p:nvPr userDrawn="1"/>
        </p:nvSpPr>
        <p:spPr>
          <a:xfrm rot="5400000">
            <a:off x="8371153" y="-111238"/>
            <a:ext cx="669705" cy="877082"/>
          </a:xfrm>
          <a:prstGeom prst="halfFrame">
            <a:avLst>
              <a:gd name="adj1" fmla="val 134973"/>
              <a:gd name="adj2" fmla="val 33333"/>
            </a:avLst>
          </a:prstGeom>
          <a:solidFill>
            <a:schemeClr val="accent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8" name="Picture 2" descr="Immagine correlata">
            <a:extLst>
              <a:ext uri="{FF2B5EF4-FFF2-40B4-BE49-F238E27FC236}">
                <a16:creationId xmlns:a16="http://schemas.microsoft.com/office/drawing/2014/main" id="{B897BBDF-C9B5-4734-8C4F-8D66B613067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46376" y="6196369"/>
            <a:ext cx="556753" cy="661631"/>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a:extLst>
              <a:ext uri="{FF2B5EF4-FFF2-40B4-BE49-F238E27FC236}">
                <a16:creationId xmlns:a16="http://schemas.microsoft.com/office/drawing/2014/main" id="{4D1DD4B9-672E-4685-AB31-F570A8E6726F}"/>
              </a:ext>
            </a:extLst>
          </p:cNvPr>
          <p:cNvSpPr txBox="1"/>
          <p:nvPr userDrawn="1"/>
        </p:nvSpPr>
        <p:spPr>
          <a:xfrm rot="16200000">
            <a:off x="-1843341" y="4750938"/>
            <a:ext cx="3877079" cy="400110"/>
          </a:xfrm>
          <a:prstGeom prst="rect">
            <a:avLst/>
          </a:prstGeom>
          <a:noFill/>
        </p:spPr>
        <p:txBody>
          <a:bodyPr wrap="square" rtlCol="0">
            <a:spAutoFit/>
          </a:bodyPr>
          <a:lstStyle/>
          <a:p>
            <a:r>
              <a:rPr lang="it-IT" sz="2000" dirty="0"/>
              <a:t>net</a:t>
            </a:r>
            <a:r>
              <a:rPr lang="it-IT" sz="2000" dirty="0">
                <a:solidFill>
                  <a:srgbClr val="00B0F0"/>
                </a:solidFill>
              </a:rPr>
              <a:t>s</a:t>
            </a:r>
            <a:r>
              <a:rPr lang="it-IT" sz="1200" dirty="0"/>
              <a:t>  </a:t>
            </a:r>
            <a:r>
              <a:rPr lang="it-IT" sz="1400" dirty="0"/>
              <a:t>Osservatorio Fiere della Regione  ER</a:t>
            </a:r>
          </a:p>
        </p:txBody>
      </p:sp>
    </p:spTree>
    <p:extLst>
      <p:ext uri="{BB962C8B-B14F-4D97-AF65-F5344CB8AC3E}">
        <p14:creationId xmlns:p14="http://schemas.microsoft.com/office/powerpoint/2010/main" val="26860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01D3E8C-D3F2-934D-BE76-292B7742FE03}" type="datetime1">
              <a:rPr lang="it-IT" smtClean="0"/>
              <a:pPr/>
              <a:t>21/09/2021</a:t>
            </a:fld>
            <a:endParaRPr lang="it-IT"/>
          </a:p>
        </p:txBody>
      </p:sp>
      <p:sp>
        <p:nvSpPr>
          <p:cNvPr id="5" name="Footer Placeholder 4"/>
          <p:cNvSpPr>
            <a:spLocks noGrp="1"/>
          </p:cNvSpPr>
          <p:nvPr>
            <p:ph type="ftr" sz="quarter" idx="11"/>
          </p:nvPr>
        </p:nvSpPr>
        <p:spPr/>
        <p:txBody>
          <a:bodyPr/>
          <a:lstStyle/>
          <a:p>
            <a:r>
              <a:rPr lang="it-IT"/>
              <a:t>Assessorato allo Sviluppo Economico della Regione Emilia Romagna | nets </a:t>
            </a:r>
          </a:p>
        </p:txBody>
      </p:sp>
      <p:sp>
        <p:nvSpPr>
          <p:cNvPr id="6" name="Slide Number Placeholder 5"/>
          <p:cNvSpPr>
            <a:spLocks noGrp="1"/>
          </p:cNvSpPr>
          <p:nvPr>
            <p:ph type="sldNum" sz="quarter" idx="12"/>
          </p:nvPr>
        </p:nvSpPr>
        <p:spPr/>
        <p:txBody>
          <a:bodyPr/>
          <a:lstStyle/>
          <a:p>
            <a:fld id="{1F217959-B4AA-4AB2-BAB5-76ADC1DE964D}" type="slidenum">
              <a:rPr lang="it-IT" smtClean="0"/>
              <a:pPr/>
              <a:t>‹N›</a:t>
            </a:fld>
            <a:endParaRPr lang="it-IT"/>
          </a:p>
        </p:txBody>
      </p:sp>
    </p:spTree>
    <p:extLst>
      <p:ext uri="{BB962C8B-B14F-4D97-AF65-F5344CB8AC3E}">
        <p14:creationId xmlns:p14="http://schemas.microsoft.com/office/powerpoint/2010/main" val="1335946244"/>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D68C347-0F0B-1B49-A9B0-C61536A61AD8}" type="datetime1">
              <a:rPr lang="it-IT" smtClean="0"/>
              <a:pPr/>
              <a:t>21/09/2021</a:t>
            </a:fld>
            <a:endParaRPr lang="it-IT"/>
          </a:p>
        </p:txBody>
      </p:sp>
      <p:sp>
        <p:nvSpPr>
          <p:cNvPr id="6" name="Footer Placeholder 5"/>
          <p:cNvSpPr>
            <a:spLocks noGrp="1"/>
          </p:cNvSpPr>
          <p:nvPr>
            <p:ph type="ftr" sz="quarter" idx="11"/>
          </p:nvPr>
        </p:nvSpPr>
        <p:spPr/>
        <p:txBody>
          <a:bodyPr/>
          <a:lstStyle/>
          <a:p>
            <a:r>
              <a:rPr lang="it-IT"/>
              <a:t>Assessorato allo Sviluppo Economico della Regione Emilia Romagna | nets </a:t>
            </a:r>
          </a:p>
        </p:txBody>
      </p:sp>
      <p:sp>
        <p:nvSpPr>
          <p:cNvPr id="7" name="Slide Number Placeholder 6"/>
          <p:cNvSpPr>
            <a:spLocks noGrp="1"/>
          </p:cNvSpPr>
          <p:nvPr>
            <p:ph type="sldNum" sz="quarter" idx="12"/>
          </p:nvPr>
        </p:nvSpPr>
        <p:spPr/>
        <p:txBody>
          <a:bodyPr/>
          <a:lstStyle/>
          <a:p>
            <a:fld id="{1F217959-B4AA-4AB2-BAB5-76ADC1DE964D}" type="slidenum">
              <a:rPr lang="it-IT" smtClean="0"/>
              <a:pPr/>
              <a:t>‹N›</a:t>
            </a:fld>
            <a:endParaRPr lang="it-IT"/>
          </a:p>
        </p:txBody>
      </p:sp>
      <p:sp>
        <p:nvSpPr>
          <p:cNvPr id="8" name="Rettangolo 7">
            <a:extLst>
              <a:ext uri="{FF2B5EF4-FFF2-40B4-BE49-F238E27FC236}">
                <a16:creationId xmlns:a16="http://schemas.microsoft.com/office/drawing/2014/main" id="{1173B650-948A-4508-9D94-687941AE57E8}"/>
              </a:ext>
            </a:extLst>
          </p:cNvPr>
          <p:cNvSpPr/>
          <p:nvPr userDrawn="1"/>
        </p:nvSpPr>
        <p:spPr>
          <a:xfrm>
            <a:off x="8653160" y="0"/>
            <a:ext cx="490840" cy="369332"/>
          </a:xfrm>
          <a:prstGeom prst="rect">
            <a:avLst/>
          </a:prstGeom>
        </p:spPr>
        <p:txBody>
          <a:bodyPr wrap="none">
            <a:spAutoFit/>
          </a:bodyPr>
          <a:lstStyle/>
          <a:p>
            <a:fld id="{1F217959-B4AA-4AB2-BAB5-76ADC1DE964D}" type="slidenum">
              <a:rPr lang="it-IT" smtClean="0"/>
              <a:pPr/>
              <a:t>‹N›</a:t>
            </a:fld>
            <a:endParaRPr lang="it-IT" dirty="0"/>
          </a:p>
        </p:txBody>
      </p:sp>
    </p:spTree>
    <p:extLst>
      <p:ext uri="{BB962C8B-B14F-4D97-AF65-F5344CB8AC3E}">
        <p14:creationId xmlns:p14="http://schemas.microsoft.com/office/powerpoint/2010/main" val="87289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2570F5F-AFE9-324B-997A-5DE3B4A09ED6}" type="datetime1">
              <a:rPr lang="it-IT" smtClean="0"/>
              <a:pPr/>
              <a:t>21/09/2021</a:t>
            </a:fld>
            <a:endParaRPr lang="it-IT"/>
          </a:p>
        </p:txBody>
      </p:sp>
      <p:sp>
        <p:nvSpPr>
          <p:cNvPr id="8" name="Footer Placeholder 7"/>
          <p:cNvSpPr>
            <a:spLocks noGrp="1"/>
          </p:cNvSpPr>
          <p:nvPr>
            <p:ph type="ftr" sz="quarter" idx="11"/>
          </p:nvPr>
        </p:nvSpPr>
        <p:spPr/>
        <p:txBody>
          <a:bodyPr/>
          <a:lstStyle/>
          <a:p>
            <a:r>
              <a:rPr lang="it-IT"/>
              <a:t>Assessorato allo Sviluppo Economico della Regione Emilia Romagna | nets </a:t>
            </a:r>
          </a:p>
        </p:txBody>
      </p:sp>
      <p:sp>
        <p:nvSpPr>
          <p:cNvPr id="9" name="Slide Number Placeholder 8"/>
          <p:cNvSpPr>
            <a:spLocks noGrp="1"/>
          </p:cNvSpPr>
          <p:nvPr>
            <p:ph type="sldNum" sz="quarter" idx="12"/>
          </p:nvPr>
        </p:nvSpPr>
        <p:spPr/>
        <p:txBody>
          <a:bodyPr/>
          <a:lstStyle/>
          <a:p>
            <a:fld id="{1F217959-B4AA-4AB2-BAB5-76ADC1DE964D}" type="slidenum">
              <a:rPr lang="it-IT" smtClean="0"/>
              <a:pPr/>
              <a:t>‹N›</a:t>
            </a:fld>
            <a:endParaRPr lang="it-IT"/>
          </a:p>
        </p:txBody>
      </p:sp>
    </p:spTree>
    <p:extLst>
      <p:ext uri="{BB962C8B-B14F-4D97-AF65-F5344CB8AC3E}">
        <p14:creationId xmlns:p14="http://schemas.microsoft.com/office/powerpoint/2010/main" val="105644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B19F685-F7C5-5D44-8B80-57278C2B3D7D}" type="datetime1">
              <a:rPr lang="it-IT" smtClean="0"/>
              <a:pPr/>
              <a:t>21/09/2021</a:t>
            </a:fld>
            <a:endParaRPr lang="it-IT"/>
          </a:p>
        </p:txBody>
      </p:sp>
      <p:sp>
        <p:nvSpPr>
          <p:cNvPr id="4" name="Footer Placeholder 3"/>
          <p:cNvSpPr>
            <a:spLocks noGrp="1"/>
          </p:cNvSpPr>
          <p:nvPr>
            <p:ph type="ftr" sz="quarter" idx="11"/>
          </p:nvPr>
        </p:nvSpPr>
        <p:spPr/>
        <p:txBody>
          <a:bodyPr/>
          <a:lstStyle/>
          <a:p>
            <a:r>
              <a:rPr lang="it-IT"/>
              <a:t>Assessorato allo Sviluppo Economico della Regione Emilia Romagna | nets </a:t>
            </a:r>
          </a:p>
        </p:txBody>
      </p:sp>
      <p:sp>
        <p:nvSpPr>
          <p:cNvPr id="5" name="Slide Number Placeholder 4"/>
          <p:cNvSpPr>
            <a:spLocks noGrp="1"/>
          </p:cNvSpPr>
          <p:nvPr>
            <p:ph type="sldNum" sz="quarter" idx="12"/>
          </p:nvPr>
        </p:nvSpPr>
        <p:spPr/>
        <p:txBody>
          <a:bodyPr/>
          <a:lstStyle/>
          <a:p>
            <a:fld id="{1F217959-B4AA-4AB2-BAB5-76ADC1DE964D}" type="slidenum">
              <a:rPr lang="it-IT" smtClean="0"/>
              <a:pPr/>
              <a:t>‹N›</a:t>
            </a:fld>
            <a:endParaRPr lang="it-IT"/>
          </a:p>
        </p:txBody>
      </p:sp>
    </p:spTree>
    <p:extLst>
      <p:ext uri="{BB962C8B-B14F-4D97-AF65-F5344CB8AC3E}">
        <p14:creationId xmlns:p14="http://schemas.microsoft.com/office/powerpoint/2010/main" val="272766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9EE72-D14F-2346-87C9-EFC60BF64368}" type="datetime1">
              <a:rPr lang="it-IT" smtClean="0"/>
              <a:pPr/>
              <a:t>21/09/2021</a:t>
            </a:fld>
            <a:endParaRPr lang="it-IT"/>
          </a:p>
        </p:txBody>
      </p:sp>
      <p:sp>
        <p:nvSpPr>
          <p:cNvPr id="3" name="Footer Placeholder 2"/>
          <p:cNvSpPr>
            <a:spLocks noGrp="1"/>
          </p:cNvSpPr>
          <p:nvPr>
            <p:ph type="ftr" sz="quarter" idx="11"/>
          </p:nvPr>
        </p:nvSpPr>
        <p:spPr/>
        <p:txBody>
          <a:bodyPr/>
          <a:lstStyle/>
          <a:p>
            <a:r>
              <a:rPr lang="it-IT"/>
              <a:t>Assessorato allo Sviluppo Economico della Regione Emilia Romagna | nets </a:t>
            </a:r>
          </a:p>
        </p:txBody>
      </p:sp>
      <p:sp>
        <p:nvSpPr>
          <p:cNvPr id="4" name="Slide Number Placeholder 3"/>
          <p:cNvSpPr>
            <a:spLocks noGrp="1"/>
          </p:cNvSpPr>
          <p:nvPr>
            <p:ph type="sldNum" sz="quarter" idx="12"/>
          </p:nvPr>
        </p:nvSpPr>
        <p:spPr/>
        <p:txBody>
          <a:bodyPr/>
          <a:lstStyle/>
          <a:p>
            <a:fld id="{1F217959-B4AA-4AB2-BAB5-76ADC1DE964D}" type="slidenum">
              <a:rPr lang="it-IT" smtClean="0"/>
              <a:pPr/>
              <a:t>‹N›</a:t>
            </a:fld>
            <a:endParaRPr lang="it-IT"/>
          </a:p>
        </p:txBody>
      </p:sp>
    </p:spTree>
    <p:extLst>
      <p:ext uri="{BB962C8B-B14F-4D97-AF65-F5344CB8AC3E}">
        <p14:creationId xmlns:p14="http://schemas.microsoft.com/office/powerpoint/2010/main" val="244221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FA1304F-53E2-3F42-8C21-1439629602D8}" type="datetime1">
              <a:rPr lang="it-IT" smtClean="0"/>
              <a:pPr/>
              <a:t>21/09/2021</a:t>
            </a:fld>
            <a:endParaRPr lang="it-IT"/>
          </a:p>
        </p:txBody>
      </p:sp>
      <p:sp>
        <p:nvSpPr>
          <p:cNvPr id="6" name="Footer Placeholder 5"/>
          <p:cNvSpPr>
            <a:spLocks noGrp="1"/>
          </p:cNvSpPr>
          <p:nvPr>
            <p:ph type="ftr" sz="quarter" idx="11"/>
          </p:nvPr>
        </p:nvSpPr>
        <p:spPr/>
        <p:txBody>
          <a:bodyPr/>
          <a:lstStyle/>
          <a:p>
            <a:r>
              <a:rPr lang="it-IT"/>
              <a:t>Assessorato allo Sviluppo Economico della Regione Emilia Romagna | nets </a:t>
            </a:r>
          </a:p>
        </p:txBody>
      </p:sp>
      <p:sp>
        <p:nvSpPr>
          <p:cNvPr id="7" name="Slide Number Placeholder 6"/>
          <p:cNvSpPr>
            <a:spLocks noGrp="1"/>
          </p:cNvSpPr>
          <p:nvPr>
            <p:ph type="sldNum" sz="quarter" idx="12"/>
          </p:nvPr>
        </p:nvSpPr>
        <p:spPr/>
        <p:txBody>
          <a:bodyPr/>
          <a:lstStyle/>
          <a:p>
            <a:fld id="{1F217959-B4AA-4AB2-BAB5-76ADC1DE964D}" type="slidenum">
              <a:rPr lang="it-IT" smtClean="0"/>
              <a:pPr/>
              <a:t>‹N›</a:t>
            </a:fld>
            <a:endParaRPr lang="it-IT"/>
          </a:p>
        </p:txBody>
      </p:sp>
      <p:sp>
        <p:nvSpPr>
          <p:cNvPr id="8" name="Slide Number Placeholder 5">
            <a:extLst>
              <a:ext uri="{FF2B5EF4-FFF2-40B4-BE49-F238E27FC236}">
                <a16:creationId xmlns:a16="http://schemas.microsoft.com/office/drawing/2014/main" id="{4CC8B606-BBCD-458B-82E8-4B1620A0AC62}"/>
              </a:ext>
            </a:extLst>
          </p:cNvPr>
          <p:cNvSpPr txBox="1">
            <a:spLocks/>
          </p:cNvSpPr>
          <p:nvPr userDrawn="1"/>
        </p:nvSpPr>
        <p:spPr>
          <a:xfrm>
            <a:off x="8403020" y="0"/>
            <a:ext cx="740979" cy="362607"/>
          </a:xfrm>
          <a:prstGeom prst="rect">
            <a:avLst/>
          </a:prstGeom>
        </p:spPr>
        <p:txBody>
          <a:bodyPr vert="horz" lIns="91440" tIns="45720" rIns="91440" bIns="45720" rtlCol="0" anchor="ctr"/>
          <a:lstStyle>
            <a:defPPr>
              <a:defRPr lang="en-US"/>
            </a:defPPr>
            <a:lvl1pPr marL="0" algn="r" defTabSz="457200" rtl="0" eaLnBrk="1" latinLnBrk="0" hangingPunct="1">
              <a:defRPr sz="3200" b="1"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F217959-B4AA-4AB2-BAB5-76ADC1DE964D}" type="slidenum">
              <a:rPr lang="it-IT" smtClean="0"/>
              <a:pPr/>
              <a:t>‹N›</a:t>
            </a:fld>
            <a:endParaRPr lang="it-IT" dirty="0"/>
          </a:p>
        </p:txBody>
      </p:sp>
      <p:sp>
        <p:nvSpPr>
          <p:cNvPr id="9" name="Mezza cornice 8">
            <a:extLst>
              <a:ext uri="{FF2B5EF4-FFF2-40B4-BE49-F238E27FC236}">
                <a16:creationId xmlns:a16="http://schemas.microsoft.com/office/drawing/2014/main" id="{AFD668ED-881F-4ACA-A61D-F22F322A2D08}"/>
              </a:ext>
            </a:extLst>
          </p:cNvPr>
          <p:cNvSpPr/>
          <p:nvPr userDrawn="1"/>
        </p:nvSpPr>
        <p:spPr>
          <a:xfrm rot="5400000">
            <a:off x="8371153" y="-111238"/>
            <a:ext cx="669705" cy="877082"/>
          </a:xfrm>
          <a:prstGeom prst="halfFrame">
            <a:avLst>
              <a:gd name="adj1" fmla="val 134973"/>
              <a:gd name="adj2" fmla="val 33333"/>
            </a:avLst>
          </a:prstGeom>
          <a:solidFill>
            <a:schemeClr val="accent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CasellaDiTesto 9">
            <a:extLst>
              <a:ext uri="{FF2B5EF4-FFF2-40B4-BE49-F238E27FC236}">
                <a16:creationId xmlns:a16="http://schemas.microsoft.com/office/drawing/2014/main" id="{C620EB07-1837-48FB-B4DF-BB1D1FBE1BC8}"/>
              </a:ext>
            </a:extLst>
          </p:cNvPr>
          <p:cNvSpPr txBox="1"/>
          <p:nvPr userDrawn="1"/>
        </p:nvSpPr>
        <p:spPr>
          <a:xfrm rot="16200000">
            <a:off x="-1843341" y="4750938"/>
            <a:ext cx="3877079" cy="400110"/>
          </a:xfrm>
          <a:prstGeom prst="rect">
            <a:avLst/>
          </a:prstGeom>
          <a:noFill/>
        </p:spPr>
        <p:txBody>
          <a:bodyPr wrap="square" rtlCol="0">
            <a:spAutoFit/>
          </a:bodyPr>
          <a:lstStyle/>
          <a:p>
            <a:r>
              <a:rPr lang="it-IT" sz="2000" dirty="0"/>
              <a:t>net</a:t>
            </a:r>
            <a:r>
              <a:rPr lang="it-IT" sz="2000" dirty="0">
                <a:solidFill>
                  <a:srgbClr val="00B0F0"/>
                </a:solidFill>
              </a:rPr>
              <a:t>s</a:t>
            </a:r>
            <a:r>
              <a:rPr lang="it-IT" sz="1200" dirty="0"/>
              <a:t>  </a:t>
            </a:r>
            <a:r>
              <a:rPr lang="it-IT" sz="1400" dirty="0"/>
              <a:t>Osservatorio Fiere della Regione  ER</a:t>
            </a:r>
          </a:p>
        </p:txBody>
      </p:sp>
      <p:pic>
        <p:nvPicPr>
          <p:cNvPr id="11" name="Picture 2" descr="Immagine correlata">
            <a:extLst>
              <a:ext uri="{FF2B5EF4-FFF2-40B4-BE49-F238E27FC236}">
                <a16:creationId xmlns:a16="http://schemas.microsoft.com/office/drawing/2014/main" id="{A7E81454-191A-4672-8EB9-DD7A8692E11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46376" y="6196369"/>
            <a:ext cx="556753" cy="661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03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D52508-6A9C-2D44-A41B-AB610BBDE26F}" type="datetime1">
              <a:rPr lang="it-IT" smtClean="0"/>
              <a:pPr/>
              <a:t>21/09/2021</a:t>
            </a:fld>
            <a:endParaRPr lang="it-IT"/>
          </a:p>
        </p:txBody>
      </p:sp>
      <p:sp>
        <p:nvSpPr>
          <p:cNvPr id="6" name="Footer Placeholder 5"/>
          <p:cNvSpPr>
            <a:spLocks noGrp="1"/>
          </p:cNvSpPr>
          <p:nvPr>
            <p:ph type="ftr" sz="quarter" idx="11"/>
          </p:nvPr>
        </p:nvSpPr>
        <p:spPr/>
        <p:txBody>
          <a:bodyPr/>
          <a:lstStyle/>
          <a:p>
            <a:r>
              <a:rPr lang="it-IT"/>
              <a:t>Assessorato allo Sviluppo Economico della Regione Emilia Romagna | nets </a:t>
            </a:r>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
        <p:nvSpPr>
          <p:cNvPr id="8" name="Rettangolo 7">
            <a:extLst>
              <a:ext uri="{FF2B5EF4-FFF2-40B4-BE49-F238E27FC236}">
                <a16:creationId xmlns:a16="http://schemas.microsoft.com/office/drawing/2014/main" id="{7EBBCB12-4021-47D5-B00C-8AEA7CB5D957}"/>
              </a:ext>
            </a:extLst>
          </p:cNvPr>
          <p:cNvSpPr/>
          <p:nvPr userDrawn="1"/>
        </p:nvSpPr>
        <p:spPr>
          <a:xfrm>
            <a:off x="8653160" y="12402"/>
            <a:ext cx="490840" cy="369332"/>
          </a:xfrm>
          <a:prstGeom prst="rect">
            <a:avLst/>
          </a:prstGeom>
        </p:spPr>
        <p:txBody>
          <a:bodyPr wrap="none">
            <a:spAutoFit/>
          </a:bodyPr>
          <a:lstStyle/>
          <a:p>
            <a:fld id="{1F217959-B4AA-4AB2-BAB5-76ADC1DE964D}" type="slidenum">
              <a:rPr lang="it-IT" smtClean="0"/>
              <a:pPr/>
              <a:t>‹N›</a:t>
            </a:fld>
            <a:endParaRPr lang="it-IT" dirty="0"/>
          </a:p>
        </p:txBody>
      </p:sp>
    </p:spTree>
    <p:extLst>
      <p:ext uri="{BB962C8B-B14F-4D97-AF65-F5344CB8AC3E}">
        <p14:creationId xmlns:p14="http://schemas.microsoft.com/office/powerpoint/2010/main" val="3259089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D3E8C-D3F2-934D-BE76-292B7742FE03}" type="datetime1">
              <a:rPr lang="it-IT" smtClean="0"/>
              <a:pPr/>
              <a:t>21/09/2021</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Assessorato allo Sviluppo Economico della Regione Emilia Romagna | nets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17959-B4AA-4AB2-BAB5-76ADC1DE964D}" type="slidenum">
              <a:rPr lang="it-IT" smtClean="0"/>
              <a:pPr/>
              <a:t>‹N›</a:t>
            </a:fld>
            <a:endParaRPr lang="it-IT"/>
          </a:p>
        </p:txBody>
      </p:sp>
    </p:spTree>
    <p:extLst>
      <p:ext uri="{BB962C8B-B14F-4D97-AF65-F5344CB8AC3E}">
        <p14:creationId xmlns:p14="http://schemas.microsoft.com/office/powerpoint/2010/main" val="103019428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image" Target="../media/image8.png"/><Relationship Id="rId7"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image" Target="../media/image8.png"/><Relationship Id="rId7"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image" Target="../media/image8.png"/><Relationship Id="rId7"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image" Target="../media/image8.png"/><Relationship Id="rId7" Type="http://schemas.openxmlformats.org/officeDocument/2006/relationships/diagramData" Target="../diagrams/data2.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diagramDrawing" Target="../diagrams/drawing2.xml"/><Relationship Id="rId5" Type="http://schemas.openxmlformats.org/officeDocument/2006/relationships/image" Target="../media/image7.png"/><Relationship Id="rId10" Type="http://schemas.openxmlformats.org/officeDocument/2006/relationships/diagramColors" Target="../diagrams/colors2.xml"/><Relationship Id="rId4" Type="http://schemas.openxmlformats.org/officeDocument/2006/relationships/image" Target="../media/image6.png"/><Relationship Id="rId9"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image" Target="../media/image8.png"/><Relationship Id="rId7" Type="http://schemas.openxmlformats.org/officeDocument/2006/relationships/diagramData" Target="../diagrams/data3.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diagramDrawing" Target="../diagrams/drawing3.xml"/><Relationship Id="rId5" Type="http://schemas.openxmlformats.org/officeDocument/2006/relationships/image" Target="../media/image7.png"/><Relationship Id="rId10" Type="http://schemas.openxmlformats.org/officeDocument/2006/relationships/diagramColors" Target="../diagrams/colors3.xml"/><Relationship Id="rId4" Type="http://schemas.openxmlformats.org/officeDocument/2006/relationships/image" Target="../media/image6.png"/><Relationship Id="rId9"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image" Target="../media/image8.png"/><Relationship Id="rId7" Type="http://schemas.openxmlformats.org/officeDocument/2006/relationships/diagramData" Target="../diagrams/data4.xml"/><Relationship Id="rId12" Type="http://schemas.openxmlformats.org/officeDocument/2006/relationships/chart" Target="../charts/chart23.xm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diagramDrawing" Target="../diagrams/drawing4.xml"/><Relationship Id="rId5" Type="http://schemas.openxmlformats.org/officeDocument/2006/relationships/image" Target="../media/image7.png"/><Relationship Id="rId10" Type="http://schemas.openxmlformats.org/officeDocument/2006/relationships/diagramColors" Target="../diagrams/colors4.xml"/><Relationship Id="rId4" Type="http://schemas.openxmlformats.org/officeDocument/2006/relationships/image" Target="../media/image6.png"/><Relationship Id="rId9"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8" Type="http://schemas.openxmlformats.org/officeDocument/2006/relationships/chart" Target="../charts/chart25.xml"/><Relationship Id="rId3" Type="http://schemas.openxmlformats.org/officeDocument/2006/relationships/image" Target="../media/image8.png"/><Relationship Id="rId7" Type="http://schemas.openxmlformats.org/officeDocument/2006/relationships/chart" Target="../charts/chart24.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image" Target="../media/image8.png"/><Relationship Id="rId7" Type="http://schemas.openxmlformats.org/officeDocument/2006/relationships/diagramData" Target="../diagrams/data5.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diagramDrawing" Target="../diagrams/drawing5.xml"/><Relationship Id="rId5" Type="http://schemas.openxmlformats.org/officeDocument/2006/relationships/image" Target="../media/image7.png"/><Relationship Id="rId10" Type="http://schemas.openxmlformats.org/officeDocument/2006/relationships/diagramColors" Target="../diagrams/colors5.xml"/><Relationship Id="rId4" Type="http://schemas.openxmlformats.org/officeDocument/2006/relationships/image" Target="../media/image6.png"/><Relationship Id="rId9"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26.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8.png"/><Relationship Id="rId7"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diagramDrawing" Target="../diagrams/drawing1.xml"/><Relationship Id="rId5" Type="http://schemas.openxmlformats.org/officeDocument/2006/relationships/image" Target="../media/image7.png"/><Relationship Id="rId10" Type="http://schemas.openxmlformats.org/officeDocument/2006/relationships/diagramColors" Target="../diagrams/colors1.xml"/><Relationship Id="rId4" Type="http://schemas.openxmlformats.org/officeDocument/2006/relationships/image" Target="../media/image6.png"/><Relationship Id="rId9"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27.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28.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29.xm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8" Type="http://schemas.openxmlformats.org/officeDocument/2006/relationships/chart" Target="../charts/chart31.xml"/><Relationship Id="rId3" Type="http://schemas.openxmlformats.org/officeDocument/2006/relationships/image" Target="../media/image8.png"/><Relationship Id="rId7"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image" Target="../media/image8.png"/><Relationship Id="rId7" Type="http://schemas.openxmlformats.org/officeDocument/2006/relationships/diagramData" Target="../diagrams/data6.xml"/><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diagramDrawing" Target="../diagrams/drawing6.xml"/><Relationship Id="rId5" Type="http://schemas.openxmlformats.org/officeDocument/2006/relationships/image" Target="../media/image7.png"/><Relationship Id="rId10" Type="http://schemas.openxmlformats.org/officeDocument/2006/relationships/diagramColors" Target="../diagrams/colors6.xml"/><Relationship Id="rId4" Type="http://schemas.openxmlformats.org/officeDocument/2006/relationships/image" Target="../media/image6.png"/><Relationship Id="rId9"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8.png"/><Relationship Id="rId7"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magine 24"/>
          <p:cNvPicPr>
            <a:picLocks noChangeAspect="1"/>
          </p:cNvPicPr>
          <p:nvPr/>
        </p:nvPicPr>
        <p:blipFill>
          <a:blip r:embed="rId2" cstate="print"/>
          <a:stretch>
            <a:fillRect/>
          </a:stretch>
        </p:blipFill>
        <p:spPr>
          <a:xfrm>
            <a:off x="-495824" y="-46533"/>
            <a:ext cx="10437956" cy="6087531"/>
          </a:xfrm>
          <a:prstGeom prst="rect">
            <a:avLst/>
          </a:prstGeom>
        </p:spPr>
      </p:pic>
      <p:pic>
        <p:nvPicPr>
          <p:cNvPr id="26" name="Immagine 25"/>
          <p:cNvPicPr>
            <a:picLocks noChangeAspect="1"/>
          </p:cNvPicPr>
          <p:nvPr/>
        </p:nvPicPr>
        <p:blipFill>
          <a:blip r:embed="rId3" cstate="print"/>
          <a:stretch>
            <a:fillRect/>
          </a:stretch>
        </p:blipFill>
        <p:spPr>
          <a:xfrm>
            <a:off x="0" y="5981704"/>
            <a:ext cx="9144000" cy="952499"/>
          </a:xfrm>
          <a:prstGeom prst="rect">
            <a:avLst/>
          </a:prstGeom>
        </p:spPr>
      </p:pic>
      <p:sp>
        <p:nvSpPr>
          <p:cNvPr id="29" name="CasellaDiTesto 28"/>
          <p:cNvSpPr txBox="1"/>
          <p:nvPr/>
        </p:nvSpPr>
        <p:spPr>
          <a:xfrm>
            <a:off x="50802" y="6547133"/>
            <a:ext cx="2685355" cy="276999"/>
          </a:xfrm>
          <a:prstGeom prst="rect">
            <a:avLst/>
          </a:prstGeom>
          <a:noFill/>
        </p:spPr>
        <p:txBody>
          <a:bodyPr wrap="square" rtlCol="0">
            <a:spAutoFit/>
          </a:bodyPr>
          <a:lstStyle/>
          <a:p>
            <a:r>
              <a:rPr lang="it-IT" sz="1200" i="1" dirty="0">
                <a:solidFill>
                  <a:schemeClr val="bg1"/>
                </a:solidFill>
              </a:rPr>
              <a:t>Bologna, settembre 2020</a:t>
            </a:r>
          </a:p>
        </p:txBody>
      </p:sp>
      <p:pic>
        <p:nvPicPr>
          <p:cNvPr id="30" name="Immagine 29"/>
          <p:cNvPicPr>
            <a:picLocks noChangeAspect="1"/>
          </p:cNvPicPr>
          <p:nvPr/>
        </p:nvPicPr>
        <p:blipFill>
          <a:blip r:embed="rId4" cstate="print"/>
          <a:stretch>
            <a:fillRect/>
          </a:stretch>
        </p:blipFill>
        <p:spPr>
          <a:xfrm>
            <a:off x="2478661" y="2753540"/>
            <a:ext cx="3797603" cy="4227196"/>
          </a:xfrm>
          <a:prstGeom prst="rect">
            <a:avLst/>
          </a:prstGeom>
        </p:spPr>
      </p:pic>
      <p:pic>
        <p:nvPicPr>
          <p:cNvPr id="31" name="Immagine 30"/>
          <p:cNvPicPr>
            <a:picLocks noChangeAspect="1"/>
          </p:cNvPicPr>
          <p:nvPr/>
        </p:nvPicPr>
        <p:blipFill>
          <a:blip r:embed="rId5" cstate="print"/>
          <a:stretch>
            <a:fillRect/>
          </a:stretch>
        </p:blipFill>
        <p:spPr>
          <a:xfrm>
            <a:off x="8841096" y="0"/>
            <a:ext cx="318680" cy="6858000"/>
          </a:xfrm>
          <a:prstGeom prst="rect">
            <a:avLst/>
          </a:prstGeom>
        </p:spPr>
      </p:pic>
      <p:pic>
        <p:nvPicPr>
          <p:cNvPr id="32" name="Immagine 31"/>
          <p:cNvPicPr>
            <a:picLocks noChangeAspect="1"/>
          </p:cNvPicPr>
          <p:nvPr/>
        </p:nvPicPr>
        <p:blipFill>
          <a:blip r:embed="rId6" cstate="print"/>
          <a:stretch>
            <a:fillRect/>
          </a:stretch>
        </p:blipFill>
        <p:spPr>
          <a:xfrm>
            <a:off x="2555012" y="147383"/>
            <a:ext cx="3644900" cy="520700"/>
          </a:xfrm>
          <a:prstGeom prst="rect">
            <a:avLst/>
          </a:prstGeom>
        </p:spPr>
      </p:pic>
      <p:sp>
        <p:nvSpPr>
          <p:cNvPr id="33" name="CasellaDiTesto 32">
            <a:extLst>
              <a:ext uri="{FF2B5EF4-FFF2-40B4-BE49-F238E27FC236}">
                <a16:creationId xmlns:a16="http://schemas.microsoft.com/office/drawing/2014/main" id="{9842879F-9402-403D-B638-13E32B8D9A79}"/>
              </a:ext>
            </a:extLst>
          </p:cNvPr>
          <p:cNvSpPr txBox="1"/>
          <p:nvPr/>
        </p:nvSpPr>
        <p:spPr>
          <a:xfrm>
            <a:off x="536134" y="1083506"/>
            <a:ext cx="7682657" cy="1446550"/>
          </a:xfrm>
          <a:prstGeom prst="rect">
            <a:avLst/>
          </a:prstGeom>
          <a:noFill/>
        </p:spPr>
        <p:txBody>
          <a:bodyPr wrap="square" rtlCol="0" anchor="t">
            <a:spAutoFit/>
          </a:bodyPr>
          <a:lstStyle/>
          <a:p>
            <a:pPr algn="ctr"/>
            <a:r>
              <a:rPr lang="it-IT" sz="3200" b="1" dirty="0">
                <a:latin typeface="Helvetica Neue"/>
                <a:cs typeface="Helvetica Neue"/>
              </a:rPr>
              <a:t>L’ATTIVITA’ FIERISTICA</a:t>
            </a:r>
          </a:p>
          <a:p>
            <a:pPr algn="ctr"/>
            <a:r>
              <a:rPr lang="it-IT" sz="3200" b="1" dirty="0">
                <a:latin typeface="Helvetica Neue"/>
                <a:cs typeface="Helvetica Neue"/>
              </a:rPr>
              <a:t>IN EMILIA-ROMAGNA</a:t>
            </a:r>
          </a:p>
          <a:p>
            <a:pPr algn="ctr"/>
            <a:r>
              <a:rPr lang="it-IT" sz="2400" dirty="0">
                <a:latin typeface="Helvetica Neue"/>
                <a:cs typeface="Helvetica Neue"/>
              </a:rPr>
              <a:t>RAPPORTO 2019 </a:t>
            </a:r>
          </a:p>
        </p:txBody>
      </p:sp>
      <p:pic>
        <p:nvPicPr>
          <p:cNvPr id="36" name="Immagine 35"/>
          <p:cNvPicPr>
            <a:picLocks noChangeAspect="1"/>
          </p:cNvPicPr>
          <p:nvPr/>
        </p:nvPicPr>
        <p:blipFill>
          <a:blip r:embed="rId7" cstate="print"/>
          <a:stretch>
            <a:fillRect/>
          </a:stretch>
        </p:blipFill>
        <p:spPr>
          <a:xfrm>
            <a:off x="2453412" y="670983"/>
            <a:ext cx="3848100" cy="673100"/>
          </a:xfrm>
          <a:prstGeom prst="rect">
            <a:avLst/>
          </a:prstGeom>
        </p:spPr>
      </p:pic>
      <p:sp>
        <p:nvSpPr>
          <p:cNvPr id="37" name="Rettangolo 36"/>
          <p:cNvSpPr/>
          <p:nvPr/>
        </p:nvSpPr>
        <p:spPr>
          <a:xfrm>
            <a:off x="2812046" y="5123934"/>
            <a:ext cx="3130832" cy="707886"/>
          </a:xfrm>
          <a:prstGeom prst="rect">
            <a:avLst/>
          </a:prstGeom>
        </p:spPr>
        <p:txBody>
          <a:bodyPr wrap="none">
            <a:spAutoFit/>
          </a:bodyPr>
          <a:lstStyle/>
          <a:p>
            <a:pPr algn="ctr"/>
            <a:r>
              <a:rPr lang="it-IT" sz="4000" b="1" i="1" dirty="0">
                <a:solidFill>
                  <a:schemeClr val="bg1"/>
                </a:solidFill>
              </a:rPr>
              <a:t>ABSTRACT</a:t>
            </a:r>
          </a:p>
        </p:txBody>
      </p:sp>
    </p:spTree>
    <p:extLst>
      <p:ext uri="{BB962C8B-B14F-4D97-AF65-F5344CB8AC3E}">
        <p14:creationId xmlns:p14="http://schemas.microsoft.com/office/powerpoint/2010/main" val="1905501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225291"/>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DELLA REGIONE</a:t>
            </a:r>
          </a:p>
          <a:p>
            <a:pPr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EMILIA-ROMAGNA - </a:t>
            </a:r>
            <a:r>
              <a:rPr lang="it-IT" sz="2400" dirty="0">
                <a:ln w="0"/>
                <a:effectLst>
                  <a:outerShdw blurRad="38100" dist="19050" dir="2700000" algn="tl" rotWithShape="0">
                    <a:schemeClr val="dk1">
                      <a:alpha val="40000"/>
                    </a:schemeClr>
                  </a:outerShdw>
                </a:effectLst>
                <a:latin typeface="Helvetica Neue"/>
                <a:cs typeface="Helvetica Neue"/>
              </a:rPr>
              <a:t>ANNI 2016-2017-2018-2019</a:t>
            </a:r>
            <a:endParaRPr lang="it-IT" sz="2400" b="1" dirty="0">
              <a:ln w="0"/>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IL CONSUNTIVO</a:t>
            </a:r>
          </a:p>
          <a:p>
            <a:pPr algn="ctr"/>
            <a:endParaRPr lang="it-IT" sz="1600" dirty="0">
              <a:solidFill>
                <a:srgbClr val="EE2D00"/>
              </a:solidFill>
              <a:latin typeface="Helvetica Neue"/>
              <a:cs typeface="Helvetica Neue"/>
            </a:endParaRPr>
          </a:p>
          <a:p>
            <a:pPr algn="just"/>
            <a:r>
              <a:rPr lang="it-IT" sz="1600" dirty="0">
                <a:latin typeface="Helvetica Neue"/>
                <a:cs typeface="Helvetica Neue"/>
              </a:rPr>
              <a:t>La maggior «professionalizzazione» di manifestazioni che richiamano la presenza di un pubblico selezionato, insieme alle cadenze biennali, porta ad un contenimento dei visitatori  nel 2019. </a:t>
            </a:r>
            <a:endParaRPr lang="it-IT" sz="1600" i="1" dirty="0">
              <a:latin typeface="Helvetica Neue"/>
              <a:cs typeface="Helvetica Neue"/>
            </a:endParaRP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22" name="Rettangolo 21"/>
          <p:cNvSpPr/>
          <p:nvPr/>
        </p:nvSpPr>
        <p:spPr>
          <a:xfrm>
            <a:off x="1286934" y="3141141"/>
            <a:ext cx="6587066" cy="32258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6" name="Grafico 15">
            <a:extLst>
              <a:ext uri="{FF2B5EF4-FFF2-40B4-BE49-F238E27FC236}">
                <a16:creationId xmlns:a16="http://schemas.microsoft.com/office/drawing/2014/main" id="{00000000-0008-0000-0600-000008000000}"/>
              </a:ext>
            </a:extLst>
          </p:cNvPr>
          <p:cNvGraphicFramePr>
            <a:graphicFrameLocks/>
          </p:cNvGraphicFramePr>
          <p:nvPr>
            <p:extLst>
              <p:ext uri="{D42A27DB-BD31-4B8C-83A1-F6EECF244321}">
                <p14:modId xmlns:p14="http://schemas.microsoft.com/office/powerpoint/2010/main" val="1950164725"/>
              </p:ext>
            </p:extLst>
          </p:nvPr>
        </p:nvGraphicFramePr>
        <p:xfrm>
          <a:off x="1301653" y="3154531"/>
          <a:ext cx="6555413" cy="32258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I DESTINATARI DELLE MANIFESTAZIONI FIERISTICHE </a:t>
            </a:r>
            <a:br>
              <a:rPr lang="it-IT" sz="2400" b="1"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L’ANALISI DEI DESTINATARI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22" name="Rettangolo 21"/>
          <p:cNvSpPr/>
          <p:nvPr/>
        </p:nvSpPr>
        <p:spPr>
          <a:xfrm>
            <a:off x="142068" y="2396068"/>
            <a:ext cx="2802466" cy="3302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 name="Rettangolo 19"/>
          <p:cNvSpPr/>
          <p:nvPr/>
        </p:nvSpPr>
        <p:spPr>
          <a:xfrm>
            <a:off x="2995335" y="2396068"/>
            <a:ext cx="2802466" cy="3310466"/>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 name="Rettangolo 22"/>
          <p:cNvSpPr/>
          <p:nvPr/>
        </p:nvSpPr>
        <p:spPr>
          <a:xfrm>
            <a:off x="5874001" y="2396067"/>
            <a:ext cx="2802466" cy="3318933"/>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25" name="Grafico 24">
            <a:extLst>
              <a:ext uri="{FF2B5EF4-FFF2-40B4-BE49-F238E27FC236}">
                <a16:creationId xmlns:a16="http://schemas.microsoft.com/office/drawing/2014/main" id="{54249118-1C7C-45C7-B858-B60CF53F16B6}"/>
              </a:ext>
            </a:extLst>
          </p:cNvPr>
          <p:cNvGraphicFramePr>
            <a:graphicFrameLocks/>
          </p:cNvGraphicFramePr>
          <p:nvPr>
            <p:extLst>
              <p:ext uri="{D42A27DB-BD31-4B8C-83A1-F6EECF244321}">
                <p14:modId xmlns:p14="http://schemas.microsoft.com/office/powerpoint/2010/main" val="3130354449"/>
              </p:ext>
            </p:extLst>
          </p:nvPr>
        </p:nvGraphicFramePr>
        <p:xfrm>
          <a:off x="147249" y="2396067"/>
          <a:ext cx="2822686" cy="333375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6" name="Grafico 25">
            <a:extLst>
              <a:ext uri="{FF2B5EF4-FFF2-40B4-BE49-F238E27FC236}">
                <a16:creationId xmlns:a16="http://schemas.microsoft.com/office/drawing/2014/main" id="{00000000-0008-0000-0D00-000008000000}"/>
              </a:ext>
            </a:extLst>
          </p:cNvPr>
          <p:cNvGraphicFramePr>
            <a:graphicFrameLocks/>
          </p:cNvGraphicFramePr>
          <p:nvPr>
            <p:extLst>
              <p:ext uri="{D42A27DB-BD31-4B8C-83A1-F6EECF244321}">
                <p14:modId xmlns:p14="http://schemas.microsoft.com/office/powerpoint/2010/main" val="3528556605"/>
              </p:ext>
            </p:extLst>
          </p:nvPr>
        </p:nvGraphicFramePr>
        <p:xfrm>
          <a:off x="3018000" y="2396068"/>
          <a:ext cx="2779801" cy="333375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7" name="Grafico 26">
            <a:extLst>
              <a:ext uri="{FF2B5EF4-FFF2-40B4-BE49-F238E27FC236}">
                <a16:creationId xmlns:a16="http://schemas.microsoft.com/office/drawing/2014/main" id="{00000000-0008-0000-0D00-00000B000000}"/>
              </a:ext>
            </a:extLst>
          </p:cNvPr>
          <p:cNvGraphicFramePr>
            <a:graphicFrameLocks/>
          </p:cNvGraphicFramePr>
          <p:nvPr>
            <p:extLst>
              <p:ext uri="{D42A27DB-BD31-4B8C-83A1-F6EECF244321}">
                <p14:modId xmlns:p14="http://schemas.microsoft.com/office/powerpoint/2010/main" val="3379916757"/>
              </p:ext>
            </p:extLst>
          </p:nvPr>
        </p:nvGraphicFramePr>
        <p:xfrm>
          <a:off x="5845866" y="2411942"/>
          <a:ext cx="2851710" cy="3302000"/>
        </p:xfrm>
        <a:graphic>
          <a:graphicData uri="http://schemas.openxmlformats.org/drawingml/2006/chart">
            <c:chart xmlns:c="http://schemas.openxmlformats.org/drawingml/2006/chart" xmlns:r="http://schemas.openxmlformats.org/officeDocument/2006/relationships" r:id="rId9"/>
          </a:graphicData>
        </a:graphic>
      </p:graphicFrame>
      <p:cxnSp>
        <p:nvCxnSpPr>
          <p:cNvPr id="3" name="Connettore diritto 2">
            <a:extLst>
              <a:ext uri="{FF2B5EF4-FFF2-40B4-BE49-F238E27FC236}">
                <a16:creationId xmlns:a16="http://schemas.microsoft.com/office/drawing/2014/main" id="{5466A93B-87C4-4721-90E0-10ED52D18C5A}"/>
              </a:ext>
            </a:extLst>
          </p:cNvPr>
          <p:cNvCxnSpPr/>
          <p:nvPr/>
        </p:nvCxnSpPr>
        <p:spPr>
          <a:xfrm>
            <a:off x="1296140" y="3613212"/>
            <a:ext cx="1648394"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8" name="Connettore diritto 27">
            <a:extLst>
              <a:ext uri="{FF2B5EF4-FFF2-40B4-BE49-F238E27FC236}">
                <a16:creationId xmlns:a16="http://schemas.microsoft.com/office/drawing/2014/main" id="{7935F891-0C0B-4E2C-943E-84FB950A0EFF}"/>
              </a:ext>
            </a:extLst>
          </p:cNvPr>
          <p:cNvCxnSpPr/>
          <p:nvPr/>
        </p:nvCxnSpPr>
        <p:spPr>
          <a:xfrm>
            <a:off x="1296140" y="4520214"/>
            <a:ext cx="1648394"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0" name="Connettore diritto 29">
            <a:extLst>
              <a:ext uri="{FF2B5EF4-FFF2-40B4-BE49-F238E27FC236}">
                <a16:creationId xmlns:a16="http://schemas.microsoft.com/office/drawing/2014/main" id="{2685FD6E-E746-4E12-96E9-2D72C377EB6E}"/>
              </a:ext>
            </a:extLst>
          </p:cNvPr>
          <p:cNvCxnSpPr>
            <a:cxnSpLocks/>
          </p:cNvCxnSpPr>
          <p:nvPr/>
        </p:nvCxnSpPr>
        <p:spPr>
          <a:xfrm>
            <a:off x="4188594" y="3630968"/>
            <a:ext cx="1609207"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1" name="Connettore diritto 30">
            <a:extLst>
              <a:ext uri="{FF2B5EF4-FFF2-40B4-BE49-F238E27FC236}">
                <a16:creationId xmlns:a16="http://schemas.microsoft.com/office/drawing/2014/main" id="{20F969ED-C0F6-4CEE-9A4D-7B40021A739F}"/>
              </a:ext>
            </a:extLst>
          </p:cNvPr>
          <p:cNvCxnSpPr>
            <a:cxnSpLocks/>
          </p:cNvCxnSpPr>
          <p:nvPr/>
        </p:nvCxnSpPr>
        <p:spPr>
          <a:xfrm>
            <a:off x="4188594" y="4520214"/>
            <a:ext cx="1609207"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2" name="Connettore diritto 31">
            <a:extLst>
              <a:ext uri="{FF2B5EF4-FFF2-40B4-BE49-F238E27FC236}">
                <a16:creationId xmlns:a16="http://schemas.microsoft.com/office/drawing/2014/main" id="{B01E9532-7894-43FA-9DAA-CEE44A334EBE}"/>
              </a:ext>
            </a:extLst>
          </p:cNvPr>
          <p:cNvCxnSpPr>
            <a:cxnSpLocks/>
          </p:cNvCxnSpPr>
          <p:nvPr/>
        </p:nvCxnSpPr>
        <p:spPr>
          <a:xfrm>
            <a:off x="7004295" y="3623570"/>
            <a:ext cx="1609207"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3" name="Connettore diritto 32">
            <a:extLst>
              <a:ext uri="{FF2B5EF4-FFF2-40B4-BE49-F238E27FC236}">
                <a16:creationId xmlns:a16="http://schemas.microsoft.com/office/drawing/2014/main" id="{C6DF88A2-1C7C-4AB8-A3D6-40831BB25A2B}"/>
              </a:ext>
            </a:extLst>
          </p:cNvPr>
          <p:cNvCxnSpPr>
            <a:cxnSpLocks/>
          </p:cNvCxnSpPr>
          <p:nvPr/>
        </p:nvCxnSpPr>
        <p:spPr>
          <a:xfrm>
            <a:off x="7004295" y="4520214"/>
            <a:ext cx="1609207" cy="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05501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I DESTINATARI DELLE MANIFESTAZIONI FIERISTICHE </a:t>
            </a:r>
            <a:br>
              <a:rPr lang="it-IT" sz="2400" b="1"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L’ANALISI DEI DESTINATARI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pSp>
        <p:nvGrpSpPr>
          <p:cNvPr id="24" name="Gruppo 23"/>
          <p:cNvGrpSpPr/>
          <p:nvPr/>
        </p:nvGrpSpPr>
        <p:grpSpPr>
          <a:xfrm>
            <a:off x="489996" y="2573867"/>
            <a:ext cx="8164008" cy="1201908"/>
            <a:chOff x="0" y="741"/>
            <a:chExt cx="8164008" cy="693550"/>
          </a:xfrm>
          <a:scene3d>
            <a:camera prst="orthographicFront"/>
            <a:lightRig rig="threePt" dir="t">
              <a:rot lat="0" lon="0" rev="7500000"/>
            </a:lightRig>
          </a:scene3d>
        </p:grpSpPr>
        <p:sp>
          <p:nvSpPr>
            <p:cNvPr id="25" name="Rettangolo arrotondato 24"/>
            <p:cNvSpPr/>
            <p:nvPr/>
          </p:nvSpPr>
          <p:spPr>
            <a:xfrm>
              <a:off x="0" y="741"/>
              <a:ext cx="8164008" cy="693550"/>
            </a:xfrm>
            <a:prstGeom prst="roundRect">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6" name="Rettangolo 25"/>
            <p:cNvSpPr/>
            <p:nvPr/>
          </p:nvSpPr>
          <p:spPr>
            <a:xfrm>
              <a:off x="33856" y="34597"/>
              <a:ext cx="8096296" cy="62583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pPr>
              <a:r>
                <a:rPr lang="it-IT" sz="2000" kern="1200" dirty="0">
                  <a:solidFill>
                    <a:schemeClr val="tx1"/>
                  </a:solidFill>
                  <a:latin typeface="Helvetica Neue"/>
                  <a:cs typeface="Helvetica Neue"/>
                </a:rPr>
                <a:t>Le </a:t>
              </a:r>
              <a:r>
                <a:rPr lang="it-IT" sz="2000" b="1" kern="1200" dirty="0">
                  <a:solidFill>
                    <a:schemeClr val="tx1"/>
                  </a:solidFill>
                  <a:latin typeface="Helvetica Neue"/>
                  <a:cs typeface="Helvetica Neue"/>
                </a:rPr>
                <a:t>manifestazioni rivolte agli operatori </a:t>
              </a:r>
              <a:r>
                <a:rPr lang="it-IT" sz="2000" kern="1200" dirty="0">
                  <a:solidFill>
                    <a:schemeClr val="tx1"/>
                  </a:solidFill>
                  <a:latin typeface="Helvetica Neue"/>
                  <a:cs typeface="Helvetica Neue"/>
                </a:rPr>
                <a:t>(B2B)</a:t>
              </a:r>
            </a:p>
            <a:p>
              <a:pPr lvl="0" algn="ctr" defTabSz="622300">
                <a:lnSpc>
                  <a:spcPct val="90000"/>
                </a:lnSpc>
                <a:spcBef>
                  <a:spcPct val="0"/>
                </a:spcBef>
              </a:pPr>
              <a:r>
                <a:rPr lang="it-IT" sz="2000" kern="1200" dirty="0">
                  <a:solidFill>
                    <a:schemeClr val="tx1"/>
                  </a:solidFill>
                  <a:latin typeface="Helvetica Neue"/>
                  <a:cs typeface="Helvetica Neue"/>
                </a:rPr>
                <a:t>rappresentano</a:t>
              </a:r>
              <a:r>
                <a:rPr lang="it-IT" sz="2000" b="1" kern="1200" dirty="0">
                  <a:solidFill>
                    <a:schemeClr val="tx1"/>
                  </a:solidFill>
                  <a:latin typeface="Helvetica Neue"/>
                  <a:cs typeface="Helvetica Neue"/>
                </a:rPr>
                <a:t> la maggioranza assoluta delle aree locate,</a:t>
              </a:r>
            </a:p>
            <a:p>
              <a:pPr lvl="0" algn="ctr" defTabSz="622300">
                <a:lnSpc>
                  <a:spcPct val="90000"/>
                </a:lnSpc>
                <a:spcBef>
                  <a:spcPct val="0"/>
                </a:spcBef>
              </a:pPr>
              <a:r>
                <a:rPr lang="it-IT" sz="2000" b="1" kern="1200" dirty="0">
                  <a:solidFill>
                    <a:schemeClr val="tx1"/>
                  </a:solidFill>
                  <a:latin typeface="Helvetica Neue"/>
                  <a:cs typeface="Helvetica Neue"/>
                </a:rPr>
                <a:t>degli espositori e dei visitatori</a:t>
              </a:r>
              <a:r>
                <a:rPr lang="it-IT" sz="2000" kern="1200" dirty="0">
                  <a:solidFill>
                    <a:schemeClr val="tx1"/>
                  </a:solidFill>
                  <a:latin typeface="Helvetica Neue"/>
                  <a:cs typeface="Helvetica Neue"/>
                </a:rPr>
                <a:t>. </a:t>
              </a:r>
            </a:p>
          </p:txBody>
        </p:sp>
      </p:grpSp>
      <p:sp>
        <p:nvSpPr>
          <p:cNvPr id="35" name="Rettangolo arrotondato 34"/>
          <p:cNvSpPr/>
          <p:nvPr/>
        </p:nvSpPr>
        <p:spPr>
          <a:xfrm>
            <a:off x="905934" y="3843866"/>
            <a:ext cx="7357534" cy="1286933"/>
          </a:xfrm>
          <a:prstGeom prst="roundRect">
            <a:avLst/>
          </a:prstGeom>
          <a:solidFill>
            <a:schemeClr val="accent4">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34" name="Rettangolo 33"/>
          <p:cNvSpPr/>
          <p:nvPr/>
        </p:nvSpPr>
        <p:spPr>
          <a:xfrm>
            <a:off x="965203" y="3869603"/>
            <a:ext cx="7213600" cy="1200329"/>
          </a:xfrm>
          <a:prstGeom prst="rect">
            <a:avLst/>
          </a:prstGeom>
        </p:spPr>
        <p:txBody>
          <a:bodyPr wrap="square">
            <a:spAutoFit/>
          </a:bodyPr>
          <a:lstStyle/>
          <a:p>
            <a:pPr lvl="0" algn="ctr"/>
            <a:r>
              <a:rPr lang="it-IT" dirty="0">
                <a:latin typeface="Helvetica Neue"/>
                <a:cs typeface="Helvetica Neue"/>
              </a:rPr>
              <a:t>A spingere gli eventi rivolti agli operatori sono soprattutto le </a:t>
            </a:r>
            <a:r>
              <a:rPr lang="it-IT" b="1" dirty="0">
                <a:latin typeface="Helvetica Neue"/>
                <a:cs typeface="Helvetica Neue"/>
              </a:rPr>
              <a:t>manifestazioni internazionali</a:t>
            </a:r>
            <a:r>
              <a:rPr lang="it-IT" dirty="0">
                <a:latin typeface="Helvetica Neue"/>
                <a:cs typeface="Helvetica Neue"/>
              </a:rPr>
              <a:t>: </a:t>
            </a:r>
            <a:r>
              <a:rPr lang="it-IT" b="1" dirty="0">
                <a:latin typeface="Helvetica Neue"/>
                <a:cs typeface="Helvetica Neue"/>
              </a:rPr>
              <a:t>le manifestazioni B2B </a:t>
            </a:r>
            <a:r>
              <a:rPr lang="it-IT" dirty="0">
                <a:latin typeface="Helvetica Neue"/>
                <a:cs typeface="Helvetica Neue"/>
              </a:rPr>
              <a:t>hanno infatti un maggior peso tra</a:t>
            </a:r>
            <a:r>
              <a:rPr lang="it-IT" b="1" dirty="0">
                <a:latin typeface="Helvetica Neue"/>
                <a:cs typeface="Helvetica Neue"/>
              </a:rPr>
              <a:t> le fiere internazionali</a:t>
            </a:r>
            <a:r>
              <a:rPr lang="it-IT" dirty="0">
                <a:latin typeface="Helvetica Neue"/>
                <a:cs typeface="Helvetica Neue"/>
              </a:rPr>
              <a:t>, mentre gli eventi </a:t>
            </a:r>
            <a:r>
              <a:rPr lang="it-IT" b="1" dirty="0">
                <a:latin typeface="Helvetica Neue"/>
                <a:cs typeface="Helvetica Neue"/>
              </a:rPr>
              <a:t>regionali</a:t>
            </a:r>
            <a:r>
              <a:rPr lang="it-IT" dirty="0">
                <a:latin typeface="Helvetica Neue"/>
                <a:cs typeface="Helvetica Neue"/>
              </a:rPr>
              <a:t> raccolgono maggiori adesioni </a:t>
            </a:r>
            <a:r>
              <a:rPr lang="it-IT" b="1" dirty="0">
                <a:latin typeface="Helvetica Neue"/>
                <a:cs typeface="Helvetica Neue"/>
              </a:rPr>
              <a:t>tra il pubblico generico</a:t>
            </a:r>
            <a:r>
              <a:rPr lang="it-IT" sz="1600" dirty="0">
                <a:latin typeface="Helvetica Neue"/>
                <a:cs typeface="Helvetica Neue"/>
              </a:rPr>
              <a:t>. </a:t>
            </a:r>
          </a:p>
        </p:txBody>
      </p:sp>
      <p:sp>
        <p:nvSpPr>
          <p:cNvPr id="38" name="Rettangolo arrotondato 37"/>
          <p:cNvSpPr/>
          <p:nvPr/>
        </p:nvSpPr>
        <p:spPr>
          <a:xfrm>
            <a:off x="1442001" y="5190065"/>
            <a:ext cx="6279621" cy="922867"/>
          </a:xfrm>
          <a:prstGeom prst="roundRect">
            <a:avLst/>
          </a:prstGeom>
          <a:solidFill>
            <a:schemeClr val="accent6">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37" name="Rettangolo 36"/>
          <p:cNvSpPr/>
          <p:nvPr/>
        </p:nvSpPr>
        <p:spPr>
          <a:xfrm>
            <a:off x="2006059" y="5315634"/>
            <a:ext cx="5139795" cy="707886"/>
          </a:xfrm>
          <a:prstGeom prst="rect">
            <a:avLst/>
          </a:prstGeom>
        </p:spPr>
        <p:txBody>
          <a:bodyPr wrap="square">
            <a:spAutoFit/>
          </a:bodyPr>
          <a:lstStyle/>
          <a:p>
            <a:pPr lvl="0" algn="ctr"/>
            <a:r>
              <a:rPr lang="it-IT" sz="2000" dirty="0">
                <a:latin typeface="Helvetica Neue"/>
                <a:cs typeface="Helvetica Neue"/>
              </a:rPr>
              <a:t>Le </a:t>
            </a:r>
            <a:r>
              <a:rPr lang="it-IT" sz="2000" b="1" dirty="0">
                <a:latin typeface="Helvetica Neue"/>
                <a:cs typeface="Helvetica Neue"/>
              </a:rPr>
              <a:t>manifestazioni nazionali </a:t>
            </a:r>
            <a:r>
              <a:rPr lang="it-IT" sz="2000" dirty="0">
                <a:latin typeface="Helvetica Neue"/>
                <a:cs typeface="Helvetica Neue"/>
              </a:rPr>
              <a:t>si rivolgono prevalentemente verso eventi B2C. </a:t>
            </a:r>
          </a:p>
        </p:txBody>
      </p:sp>
      <p:sp>
        <p:nvSpPr>
          <p:cNvPr id="2" name="Rectangle 2">
            <a:extLst>
              <a:ext uri="{FF2B5EF4-FFF2-40B4-BE49-F238E27FC236}">
                <a16:creationId xmlns:a16="http://schemas.microsoft.com/office/drawing/2014/main" id="{DA1C548C-72EC-4501-A00E-DA3B1D697E2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90550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8448" y="4414"/>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209124" y="929240"/>
            <a:ext cx="8359707" cy="1612134"/>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I DESTINATARI DELLE MANIFESTAZIONI FIERISTICHE </a:t>
            </a:r>
            <a:br>
              <a:rPr lang="it-IT" sz="2400" b="1"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200" i="1" dirty="0">
                <a:solidFill>
                  <a:srgbClr val="3366FF"/>
                </a:solidFill>
                <a:latin typeface="Helvetica Neue"/>
                <a:cs typeface="Helvetica Neue"/>
              </a:rPr>
              <a:t>LA PROVENIENZA GEOGRAFICA DEGLI ESPOSITORI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22" name="CasellaDiTesto 21">
            <a:extLst>
              <a:ext uri="{FF2B5EF4-FFF2-40B4-BE49-F238E27FC236}">
                <a16:creationId xmlns:a16="http://schemas.microsoft.com/office/drawing/2014/main" id="{96750F90-BA8F-4556-8420-79B9ECF843B0}"/>
              </a:ext>
            </a:extLst>
          </p:cNvPr>
          <p:cNvSpPr txBox="1"/>
          <p:nvPr/>
        </p:nvSpPr>
        <p:spPr>
          <a:xfrm>
            <a:off x="4741333" y="5198713"/>
            <a:ext cx="3979334" cy="134602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r>
              <a:rPr lang="it-IT" sz="1300" dirty="0">
                <a:solidFill>
                  <a:schemeClr val="bg1"/>
                </a:solidFill>
                <a:latin typeface="Helvetica Neue"/>
                <a:cs typeface="Helvetica Neue"/>
              </a:rPr>
              <a:t>Particolarmente rilevante la presenza di espositori esteri nelle manifestazioni internazionali (32% nel 2019); mentre le aziende emiliane romagnole che sono il 14% nelle manifestazioni internazionali, arrivano al 54%  tra gli espositori delle manifestazioni regionali.</a:t>
            </a:r>
          </a:p>
        </p:txBody>
      </p:sp>
      <p:sp>
        <p:nvSpPr>
          <p:cNvPr id="23" name="CasellaDiTesto 22">
            <a:extLst>
              <a:ext uri="{FF2B5EF4-FFF2-40B4-BE49-F238E27FC236}">
                <a16:creationId xmlns:a16="http://schemas.microsoft.com/office/drawing/2014/main" id="{1921D587-000F-415F-89C8-5D44712F5CE7}"/>
              </a:ext>
            </a:extLst>
          </p:cNvPr>
          <p:cNvSpPr txBox="1"/>
          <p:nvPr/>
        </p:nvSpPr>
        <p:spPr>
          <a:xfrm>
            <a:off x="212203" y="5198519"/>
            <a:ext cx="3813243" cy="1312348"/>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r>
              <a:rPr lang="it-IT" sz="1800" dirty="0">
                <a:effectLst/>
                <a:latin typeface="Calibri" panose="020F0502020204030204" pitchFamily="34" charset="0"/>
                <a:ea typeface="Cambria" panose="02040503050406030204" pitchFamily="18" charset="0"/>
                <a:cs typeface="Times New Roman" panose="02020603050405020304" pitchFamily="18" charset="0"/>
              </a:rPr>
              <a:t>Nel 2019 </a:t>
            </a:r>
            <a:r>
              <a:rPr lang="it-IT" sz="1800" b="1" dirty="0">
                <a:effectLst/>
                <a:latin typeface="Calibri" panose="020F0502020204030204" pitchFamily="34" charset="0"/>
                <a:ea typeface="Cambria" panose="02040503050406030204" pitchFamily="18" charset="0"/>
                <a:cs typeface="Times New Roman" panose="02020603050405020304" pitchFamily="18" charset="0"/>
              </a:rPr>
              <a:t>aumenta</a:t>
            </a:r>
            <a:r>
              <a:rPr lang="it-IT" sz="1800" dirty="0">
                <a:effectLst/>
                <a:latin typeface="Calibri" panose="020F0502020204030204" pitchFamily="34" charset="0"/>
                <a:ea typeface="Cambria" panose="02040503050406030204" pitchFamily="18" charset="0"/>
                <a:cs typeface="Times New Roman" panose="02020603050405020304" pitchFamily="18" charset="0"/>
              </a:rPr>
              <a:t> la presenza di </a:t>
            </a:r>
            <a:r>
              <a:rPr lang="it-IT" sz="1800" b="1" dirty="0">
                <a:effectLst/>
                <a:latin typeface="Calibri" panose="020F0502020204030204" pitchFamily="34" charset="0"/>
                <a:ea typeface="Cambria" panose="02040503050406030204" pitchFamily="18" charset="0"/>
                <a:cs typeface="Times New Roman" panose="02020603050405020304" pitchFamily="18" charset="0"/>
              </a:rPr>
              <a:t>espositori esteri</a:t>
            </a:r>
            <a:r>
              <a:rPr lang="it-IT" sz="1800" dirty="0">
                <a:effectLst/>
                <a:latin typeface="Calibri" panose="020F0502020204030204" pitchFamily="34" charset="0"/>
                <a:ea typeface="Cambria" panose="02040503050406030204" pitchFamily="18" charset="0"/>
                <a:cs typeface="Times New Roman" panose="02020603050405020304" pitchFamily="18" charset="0"/>
              </a:rPr>
              <a:t> (27%) a scapito di espositori nazionali non classificati.</a:t>
            </a:r>
            <a:r>
              <a:rPr lang="it-IT" sz="1300" dirty="0">
                <a:solidFill>
                  <a:srgbClr val="FF0000"/>
                </a:solidFill>
                <a:latin typeface="Helvetica Neue"/>
                <a:cs typeface="Helvetica Neue"/>
              </a:rPr>
              <a:t> </a:t>
            </a:r>
          </a:p>
        </p:txBody>
      </p:sp>
      <p:sp>
        <p:nvSpPr>
          <p:cNvPr id="28" name="Rettangolo 27"/>
          <p:cNvSpPr/>
          <p:nvPr/>
        </p:nvSpPr>
        <p:spPr>
          <a:xfrm>
            <a:off x="4783667" y="2887134"/>
            <a:ext cx="3937000" cy="2252134"/>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0" name="Rettangolo 29"/>
          <p:cNvSpPr/>
          <p:nvPr/>
        </p:nvSpPr>
        <p:spPr>
          <a:xfrm>
            <a:off x="220137" y="2904066"/>
            <a:ext cx="3818466" cy="2226733"/>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20" name="Grafico 19">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2248042689"/>
              </p:ext>
            </p:extLst>
          </p:nvPr>
        </p:nvGraphicFramePr>
        <p:xfrm>
          <a:off x="236663" y="2920753"/>
          <a:ext cx="3793799" cy="2197466"/>
        </p:xfrm>
        <a:graphic>
          <a:graphicData uri="http://schemas.openxmlformats.org/drawingml/2006/chart">
            <c:chart xmlns:c="http://schemas.openxmlformats.org/drawingml/2006/chart" xmlns:r="http://schemas.openxmlformats.org/officeDocument/2006/relationships" r:id="rId7"/>
          </a:graphicData>
        </a:graphic>
      </p:graphicFrame>
      <p:sp>
        <p:nvSpPr>
          <p:cNvPr id="27" name="CasellaDiTesto 26">
            <a:extLst>
              <a:ext uri="{FF2B5EF4-FFF2-40B4-BE49-F238E27FC236}">
                <a16:creationId xmlns:a16="http://schemas.microsoft.com/office/drawing/2014/main" id="{78C31320-5A00-4285-8293-5260889AA004}"/>
              </a:ext>
            </a:extLst>
          </p:cNvPr>
          <p:cNvSpPr txBox="1"/>
          <p:nvPr/>
        </p:nvSpPr>
        <p:spPr>
          <a:xfrm>
            <a:off x="3734165" y="4182028"/>
            <a:ext cx="1236900" cy="590431"/>
          </a:xfrm>
          <a:prstGeom prst="rightArrow">
            <a:avLst>
              <a:gd name="adj1" fmla="val 46464"/>
              <a:gd name="adj2" fmla="val 46983"/>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r"/>
            <a:r>
              <a:rPr lang="it-IT" sz="1200" dirty="0"/>
              <a:t>PER LIVELLI</a:t>
            </a:r>
          </a:p>
        </p:txBody>
      </p:sp>
      <p:sp>
        <p:nvSpPr>
          <p:cNvPr id="24" name="CasellaDiTesto 23">
            <a:extLst>
              <a:ext uri="{FF2B5EF4-FFF2-40B4-BE49-F238E27FC236}">
                <a16:creationId xmlns:a16="http://schemas.microsoft.com/office/drawing/2014/main" id="{1F18EAA2-A865-4015-AB0E-A96EB7AF7C61}"/>
              </a:ext>
            </a:extLst>
          </p:cNvPr>
          <p:cNvSpPr txBox="1"/>
          <p:nvPr/>
        </p:nvSpPr>
        <p:spPr>
          <a:xfrm>
            <a:off x="3668319" y="3560859"/>
            <a:ext cx="1050354" cy="519678"/>
          </a:xfrm>
          <a:prstGeom prst="leftArrow">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it-IT" sz="1050" dirty="0"/>
              <a:t>PER ANNI</a:t>
            </a:r>
          </a:p>
        </p:txBody>
      </p:sp>
      <p:graphicFrame>
        <p:nvGraphicFramePr>
          <p:cNvPr id="4" name="Grafico 3">
            <a:extLst>
              <a:ext uri="{FF2B5EF4-FFF2-40B4-BE49-F238E27FC236}">
                <a16:creationId xmlns:a16="http://schemas.microsoft.com/office/drawing/2014/main" id="{EA838E00-5497-41B4-B931-1CEEA8D8F404}"/>
              </a:ext>
            </a:extLst>
          </p:cNvPr>
          <p:cNvGraphicFramePr/>
          <p:nvPr>
            <p:extLst>
              <p:ext uri="{D42A27DB-BD31-4B8C-83A1-F6EECF244321}">
                <p14:modId xmlns:p14="http://schemas.microsoft.com/office/powerpoint/2010/main" val="3367352254"/>
              </p:ext>
            </p:extLst>
          </p:nvPr>
        </p:nvGraphicFramePr>
        <p:xfrm>
          <a:off x="4754490" y="2904066"/>
          <a:ext cx="3966177" cy="224252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905501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1466687"/>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I DESTINATARI DELLE MANIFESTAZIONI FIERISTICHE </a:t>
            </a:r>
            <a:br>
              <a:rPr lang="it-IT" sz="2400" b="1"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200" i="1" dirty="0">
                <a:solidFill>
                  <a:srgbClr val="3366FF"/>
                </a:solidFill>
                <a:latin typeface="Helvetica Neue"/>
                <a:cs typeface="Helvetica Neue"/>
              </a:rPr>
              <a:t>LA PROVENIENZA GEOGRAFICA DEI VISITATORI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22" name="CasellaDiTesto 21">
            <a:extLst>
              <a:ext uri="{FF2B5EF4-FFF2-40B4-BE49-F238E27FC236}">
                <a16:creationId xmlns:a16="http://schemas.microsoft.com/office/drawing/2014/main" id="{96750F90-BA8F-4556-8420-79B9ECF843B0}"/>
              </a:ext>
            </a:extLst>
          </p:cNvPr>
          <p:cNvSpPr txBox="1"/>
          <p:nvPr/>
        </p:nvSpPr>
        <p:spPr>
          <a:xfrm>
            <a:off x="4783667" y="5198713"/>
            <a:ext cx="3877733" cy="1346020"/>
          </a:xfrm>
          <a:prstGeom prst="rect">
            <a:avLst/>
          </a:prstGeom>
          <a:ln/>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just"/>
            <a:r>
              <a:rPr lang="it-IT" sz="1600" dirty="0">
                <a:solidFill>
                  <a:schemeClr val="bg1"/>
                </a:solidFill>
              </a:rPr>
              <a:t>Buona la presenza di visitatori di manifestazioni internazionali provenienti da altre regioni (46%), e discreta  anche la presenza degli operatori esteri (15%)</a:t>
            </a:r>
          </a:p>
        </p:txBody>
      </p:sp>
      <p:sp>
        <p:nvSpPr>
          <p:cNvPr id="23" name="CasellaDiTesto 22">
            <a:extLst>
              <a:ext uri="{FF2B5EF4-FFF2-40B4-BE49-F238E27FC236}">
                <a16:creationId xmlns:a16="http://schemas.microsoft.com/office/drawing/2014/main" id="{1921D587-000F-415F-89C8-5D44712F5CE7}"/>
              </a:ext>
            </a:extLst>
          </p:cNvPr>
          <p:cNvSpPr txBox="1"/>
          <p:nvPr/>
        </p:nvSpPr>
        <p:spPr>
          <a:xfrm>
            <a:off x="254000" y="5198519"/>
            <a:ext cx="3762979" cy="1312348"/>
          </a:xfrm>
          <a:prstGeom prst="rect">
            <a:avLst/>
          </a:prstGeom>
          <a:ln/>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just"/>
            <a:r>
              <a:rPr lang="it-IT" sz="1400" dirty="0">
                <a:solidFill>
                  <a:schemeClr val="bg1"/>
                </a:solidFill>
              </a:rPr>
              <a:t>Rispetto all’altro anno dispari (2017) nel 2019 si registra una maggior presenza di visitatori provenienti dal Resto di Italia (29%) e dalla stessa Regione Emilia-Romagna (16%). </a:t>
            </a:r>
          </a:p>
          <a:p>
            <a:pPr algn="just"/>
            <a:r>
              <a:rPr lang="it-IT" sz="1400" dirty="0">
                <a:solidFill>
                  <a:schemeClr val="bg1"/>
                </a:solidFill>
              </a:rPr>
              <a:t>Lievemente in flessione la presenza di operatori esteri</a:t>
            </a:r>
          </a:p>
        </p:txBody>
      </p:sp>
      <p:sp>
        <p:nvSpPr>
          <p:cNvPr id="28" name="Rettangolo 27"/>
          <p:cNvSpPr/>
          <p:nvPr/>
        </p:nvSpPr>
        <p:spPr>
          <a:xfrm>
            <a:off x="4783667" y="2887134"/>
            <a:ext cx="3896309" cy="2252134"/>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0" name="Rettangolo 29"/>
          <p:cNvSpPr/>
          <p:nvPr/>
        </p:nvSpPr>
        <p:spPr>
          <a:xfrm>
            <a:off x="220137" y="2904066"/>
            <a:ext cx="3818466" cy="2226733"/>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4" name="Grafico 3">
            <a:extLst>
              <a:ext uri="{FF2B5EF4-FFF2-40B4-BE49-F238E27FC236}">
                <a16:creationId xmlns:a16="http://schemas.microsoft.com/office/drawing/2014/main" id="{DF7C24DB-996B-4D45-B026-F0EA0F8C4C28}"/>
              </a:ext>
            </a:extLst>
          </p:cNvPr>
          <p:cNvGraphicFramePr/>
          <p:nvPr>
            <p:extLst>
              <p:ext uri="{D42A27DB-BD31-4B8C-83A1-F6EECF244321}">
                <p14:modId xmlns:p14="http://schemas.microsoft.com/office/powerpoint/2010/main" val="3021521683"/>
              </p:ext>
            </p:extLst>
          </p:nvPr>
        </p:nvGraphicFramePr>
        <p:xfrm>
          <a:off x="152289" y="2918461"/>
          <a:ext cx="3947271" cy="217753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Grafico 6">
            <a:extLst>
              <a:ext uri="{FF2B5EF4-FFF2-40B4-BE49-F238E27FC236}">
                <a16:creationId xmlns:a16="http://schemas.microsoft.com/office/drawing/2014/main" id="{48406016-F9C6-476B-BA73-616FFC07EC9C}"/>
              </a:ext>
            </a:extLst>
          </p:cNvPr>
          <p:cNvGraphicFramePr/>
          <p:nvPr>
            <p:extLst>
              <p:ext uri="{D42A27DB-BD31-4B8C-83A1-F6EECF244321}">
                <p14:modId xmlns:p14="http://schemas.microsoft.com/office/powerpoint/2010/main" val="2089170517"/>
              </p:ext>
            </p:extLst>
          </p:nvPr>
        </p:nvGraphicFramePr>
        <p:xfrm>
          <a:off x="4756373" y="2895600"/>
          <a:ext cx="3947271" cy="2302919"/>
        </p:xfrm>
        <a:graphic>
          <a:graphicData uri="http://schemas.openxmlformats.org/drawingml/2006/chart">
            <c:chart xmlns:c="http://schemas.openxmlformats.org/drawingml/2006/chart" xmlns:r="http://schemas.openxmlformats.org/officeDocument/2006/relationships" r:id="rId8"/>
          </a:graphicData>
        </a:graphic>
      </p:graphicFrame>
      <p:sp>
        <p:nvSpPr>
          <p:cNvPr id="27" name="CasellaDiTesto 26">
            <a:extLst>
              <a:ext uri="{FF2B5EF4-FFF2-40B4-BE49-F238E27FC236}">
                <a16:creationId xmlns:a16="http://schemas.microsoft.com/office/drawing/2014/main" id="{78C31320-5A00-4285-8293-5260889AA004}"/>
              </a:ext>
            </a:extLst>
          </p:cNvPr>
          <p:cNvSpPr txBox="1"/>
          <p:nvPr/>
        </p:nvSpPr>
        <p:spPr>
          <a:xfrm>
            <a:off x="3747813" y="4100143"/>
            <a:ext cx="1236900" cy="590431"/>
          </a:xfrm>
          <a:prstGeom prst="rightArrow">
            <a:avLst>
              <a:gd name="adj1" fmla="val 46464"/>
              <a:gd name="adj2" fmla="val 46983"/>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r"/>
            <a:r>
              <a:rPr lang="it-IT" sz="1200" dirty="0"/>
              <a:t>PER LIVELLI</a:t>
            </a:r>
          </a:p>
        </p:txBody>
      </p:sp>
      <p:sp>
        <p:nvSpPr>
          <p:cNvPr id="24" name="CasellaDiTesto 23">
            <a:extLst>
              <a:ext uri="{FF2B5EF4-FFF2-40B4-BE49-F238E27FC236}">
                <a16:creationId xmlns:a16="http://schemas.microsoft.com/office/drawing/2014/main" id="{1F18EAA2-A865-4015-AB0E-A96EB7AF7C61}"/>
              </a:ext>
            </a:extLst>
          </p:cNvPr>
          <p:cNvSpPr txBox="1"/>
          <p:nvPr/>
        </p:nvSpPr>
        <p:spPr>
          <a:xfrm>
            <a:off x="3706020" y="3563077"/>
            <a:ext cx="1050354" cy="519678"/>
          </a:xfrm>
          <a:prstGeom prst="leftArrow">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it-IT" sz="1050" dirty="0"/>
              <a:t>PER ANNI</a:t>
            </a:r>
          </a:p>
        </p:txBody>
      </p:sp>
    </p:spTree>
    <p:extLst>
      <p:ext uri="{BB962C8B-B14F-4D97-AF65-F5344CB8AC3E}">
        <p14:creationId xmlns:p14="http://schemas.microsoft.com/office/powerpoint/2010/main" val="190550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2"/>
            <a:ext cx="8359707" cy="1680166"/>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LA COMPOSIZIONE MERCEOLOGICO-SETTORIALE</a:t>
            </a:r>
          </a:p>
          <a:p>
            <a:pPr algn="ctr"/>
            <a:r>
              <a:rPr lang="it-IT" sz="2000" b="1" i="1" dirty="0">
                <a:solidFill>
                  <a:srgbClr val="3366FF"/>
                </a:solidFill>
                <a:latin typeface="Helvetica Neue"/>
                <a:cs typeface="Helvetica Neue"/>
              </a:rPr>
              <a:t>La superficie espositiva affittata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30" name="Rettangolo 29"/>
          <p:cNvSpPr/>
          <p:nvPr/>
        </p:nvSpPr>
        <p:spPr>
          <a:xfrm>
            <a:off x="1841725" y="2610136"/>
            <a:ext cx="5713200" cy="3941282"/>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6" name="Grafico 15">
            <a:extLst>
              <a:ext uri="{FF2B5EF4-FFF2-40B4-BE49-F238E27FC236}">
                <a16:creationId xmlns:a16="http://schemas.microsoft.com/office/drawing/2014/main" id="{00000000-0008-0000-0E00-000002000000}"/>
              </a:ext>
            </a:extLst>
          </p:cNvPr>
          <p:cNvGraphicFramePr>
            <a:graphicFrameLocks/>
          </p:cNvGraphicFramePr>
          <p:nvPr>
            <p:extLst>
              <p:ext uri="{D42A27DB-BD31-4B8C-83A1-F6EECF244321}">
                <p14:modId xmlns:p14="http://schemas.microsoft.com/office/powerpoint/2010/main" val="3927477217"/>
              </p:ext>
            </p:extLst>
          </p:nvPr>
        </p:nvGraphicFramePr>
        <p:xfrm>
          <a:off x="1841726" y="2603396"/>
          <a:ext cx="5713200" cy="394729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LA COMPOSIZIONE MERCEOLOGICO-SETTORIALE</a:t>
            </a:r>
          </a:p>
          <a:p>
            <a:pPr algn="ctr"/>
            <a:r>
              <a:rPr lang="it-IT" sz="2000" b="1" i="1" dirty="0">
                <a:solidFill>
                  <a:srgbClr val="3366FF"/>
                </a:solidFill>
                <a:latin typeface="Helvetica Neue"/>
                <a:cs typeface="Helvetica Neue"/>
              </a:rPr>
              <a:t>La superficie espositiva affittata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30" name="Rettangolo 29"/>
          <p:cNvSpPr/>
          <p:nvPr/>
        </p:nvSpPr>
        <p:spPr>
          <a:xfrm>
            <a:off x="2133600" y="2734734"/>
            <a:ext cx="4876800" cy="3742267"/>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8" name="Grafico 17">
            <a:extLst>
              <a:ext uri="{FF2B5EF4-FFF2-40B4-BE49-F238E27FC236}">
                <a16:creationId xmlns:a16="http://schemas.microsoft.com/office/drawing/2014/main" id="{00000000-0008-0000-0E00-000003000000}"/>
              </a:ext>
            </a:extLst>
          </p:cNvPr>
          <p:cNvGraphicFramePr>
            <a:graphicFrameLocks/>
          </p:cNvGraphicFramePr>
          <p:nvPr>
            <p:extLst>
              <p:ext uri="{D42A27DB-BD31-4B8C-83A1-F6EECF244321}">
                <p14:modId xmlns:p14="http://schemas.microsoft.com/office/powerpoint/2010/main" val="3936006220"/>
              </p:ext>
            </p:extLst>
          </p:nvPr>
        </p:nvGraphicFramePr>
        <p:xfrm>
          <a:off x="2133600" y="2734734"/>
          <a:ext cx="4876800" cy="374226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LA COMPOSIZIONE MERCEOLOGICO-SETTORIALE</a:t>
            </a:r>
          </a:p>
          <a:p>
            <a:pPr algn="ctr"/>
            <a:r>
              <a:rPr lang="it-IT" sz="2000" b="1" i="1" dirty="0">
                <a:solidFill>
                  <a:srgbClr val="3366FF"/>
                </a:solidFill>
                <a:latin typeface="Helvetica Neue"/>
                <a:cs typeface="Helvetica Neue"/>
              </a:rPr>
              <a:t>La superficie espositiva affittata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30" name="Rettangolo 29"/>
          <p:cNvSpPr/>
          <p:nvPr/>
        </p:nvSpPr>
        <p:spPr>
          <a:xfrm>
            <a:off x="1841972" y="2929467"/>
            <a:ext cx="5308600" cy="3310466"/>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8" name="Grafico 17">
            <a:extLst>
              <a:ext uri="{FF2B5EF4-FFF2-40B4-BE49-F238E27FC236}">
                <a16:creationId xmlns:a16="http://schemas.microsoft.com/office/drawing/2014/main" id="{00000000-0008-0000-0E00-000004000000}"/>
              </a:ext>
            </a:extLst>
          </p:cNvPr>
          <p:cNvGraphicFramePr>
            <a:graphicFrameLocks/>
          </p:cNvGraphicFramePr>
          <p:nvPr>
            <p:extLst>
              <p:ext uri="{D42A27DB-BD31-4B8C-83A1-F6EECF244321}">
                <p14:modId xmlns:p14="http://schemas.microsoft.com/office/powerpoint/2010/main" val="2810054489"/>
              </p:ext>
            </p:extLst>
          </p:nvPr>
        </p:nvGraphicFramePr>
        <p:xfrm>
          <a:off x="1841972" y="2929468"/>
          <a:ext cx="5308600" cy="331046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188258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LA COMPOSIZIONE MERCEOLOGICO-SETTORIALE</a:t>
            </a:r>
          </a:p>
          <a:p>
            <a:pPr algn="ctr"/>
            <a:r>
              <a:rPr lang="it-IT" sz="2000" b="1" i="1" dirty="0">
                <a:solidFill>
                  <a:srgbClr val="3366FF"/>
                </a:solidFill>
                <a:latin typeface="Helvetica Neue"/>
                <a:cs typeface="Helvetica Neue"/>
              </a:rPr>
              <a:t>La superficie espositiva affittata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16" name="Diagramma 15">
            <a:extLst>
              <a:ext uri="{FF2B5EF4-FFF2-40B4-BE49-F238E27FC236}">
                <a16:creationId xmlns:a16="http://schemas.microsoft.com/office/drawing/2014/main" id="{16FB4094-5434-4C6E-A8E3-BC6ED19C014D}"/>
              </a:ext>
            </a:extLst>
          </p:cNvPr>
          <p:cNvGraphicFramePr/>
          <p:nvPr>
            <p:extLst>
              <p:ext uri="{D42A27DB-BD31-4B8C-83A1-F6EECF244321}">
                <p14:modId xmlns:p14="http://schemas.microsoft.com/office/powerpoint/2010/main" val="2599213105"/>
              </p:ext>
            </p:extLst>
          </p:nvPr>
        </p:nvGraphicFramePr>
        <p:xfrm>
          <a:off x="602242" y="2954867"/>
          <a:ext cx="7972326" cy="31971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ctangle 6">
            <a:extLst>
              <a:ext uri="{FF2B5EF4-FFF2-40B4-BE49-F238E27FC236}">
                <a16:creationId xmlns:a16="http://schemas.microsoft.com/office/drawing/2014/main" id="{1C6172B0-DC81-43A8-A6A1-59A5B298484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905501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200" i="1" dirty="0">
                <a:solidFill>
                  <a:srgbClr val="3366FF"/>
                </a:solidFill>
                <a:latin typeface="Helvetica Neue"/>
                <a:cs typeface="Helvetica Neue"/>
              </a:rPr>
              <a:t>I SETTORI MERCEOLOGICI E LE TIPOLOGIE </a:t>
            </a:r>
            <a:r>
              <a:rPr lang="it-IT" sz="2200" i="1" dirty="0" err="1">
                <a:solidFill>
                  <a:srgbClr val="3366FF"/>
                </a:solidFill>
                <a:latin typeface="Helvetica Neue"/>
                <a:cs typeface="Helvetica Neue"/>
              </a:rPr>
              <a:t>DI</a:t>
            </a:r>
            <a:r>
              <a:rPr lang="it-IT" sz="2200" i="1" dirty="0">
                <a:solidFill>
                  <a:srgbClr val="3366FF"/>
                </a:solidFill>
                <a:latin typeface="Helvetica Neue"/>
                <a:cs typeface="Helvetica Neue"/>
              </a:rPr>
              <a:t> DESTINATARI</a:t>
            </a:r>
          </a:p>
          <a:p>
            <a:pPr algn="ctr"/>
            <a:r>
              <a:rPr lang="it-IT" sz="2000" b="1" i="1" dirty="0">
                <a:solidFill>
                  <a:srgbClr val="3366FF"/>
                </a:solidFill>
                <a:latin typeface="Helvetica Neue"/>
                <a:cs typeface="Helvetica Neue"/>
              </a:rPr>
              <a:t>La superficie espositiva affittata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593943" y="6520524"/>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18" name="Rettangolo 17"/>
          <p:cNvSpPr/>
          <p:nvPr/>
        </p:nvSpPr>
        <p:spPr>
          <a:xfrm>
            <a:off x="379194" y="2936888"/>
            <a:ext cx="7920000" cy="3583636"/>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6" name="Grafico 15">
            <a:extLst>
              <a:ext uri="{FF2B5EF4-FFF2-40B4-BE49-F238E27FC236}">
                <a16:creationId xmlns:a16="http://schemas.microsoft.com/office/drawing/2014/main" id="{00000000-0008-0000-1A00-000004000000}"/>
              </a:ext>
            </a:extLst>
          </p:cNvPr>
          <p:cNvGraphicFramePr>
            <a:graphicFrameLocks/>
          </p:cNvGraphicFramePr>
          <p:nvPr>
            <p:extLst>
              <p:ext uri="{D42A27DB-BD31-4B8C-83A1-F6EECF244321}">
                <p14:modId xmlns:p14="http://schemas.microsoft.com/office/powerpoint/2010/main" val="36290741"/>
              </p:ext>
            </p:extLst>
          </p:nvPr>
        </p:nvGraphicFramePr>
        <p:xfrm>
          <a:off x="392146" y="2936888"/>
          <a:ext cx="7907048" cy="360015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91211"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869974"/>
            <a:ext cx="8359707" cy="695189"/>
          </a:xfrm>
          <a:prstGeom prst="rect">
            <a:avLst/>
          </a:prstGeom>
        </p:spPr>
        <p:txBody>
          <a:bodyPr vert="horz" lIns="91440" tIns="45720" rIns="91440" bIns="45720" rtlCol="0" anchor="t">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2400" b="1"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Helvetica Neue"/>
                <a:ea typeface="+mj-ea"/>
                <a:cs typeface="Helvetica Neue"/>
              </a:rPr>
              <a:t>POSIZIONAMENTO DELL’EMILIA-ROMAGNA NEL MERCATO FIERISTICO NAZIONALE</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24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Helvetica Neue"/>
                <a:ea typeface="+mj-ea"/>
                <a:cs typeface="Helvetica Neue"/>
              </a:rPr>
              <a:t>ANNI 2019</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Calendario Fieristico 2019</a:t>
            </a:r>
          </a:p>
        </p:txBody>
      </p:sp>
      <p:graphicFrame>
        <p:nvGraphicFramePr>
          <p:cNvPr id="24" name="Segnaposto contenuto 17">
            <a:extLst>
              <a:ext uri="{FF2B5EF4-FFF2-40B4-BE49-F238E27FC236}">
                <a16:creationId xmlns:a16="http://schemas.microsoft.com/office/drawing/2014/main" id="{08D8818C-D671-4DD9-A7D7-ACCB7AC18541}"/>
              </a:ext>
            </a:extLst>
          </p:cNvPr>
          <p:cNvGraphicFramePr>
            <a:graphicFrameLocks/>
          </p:cNvGraphicFramePr>
          <p:nvPr>
            <p:extLst>
              <p:ext uri="{D42A27DB-BD31-4B8C-83A1-F6EECF244321}">
                <p14:modId xmlns:p14="http://schemas.microsoft.com/office/powerpoint/2010/main" val="2419634352"/>
              </p:ext>
            </p:extLst>
          </p:nvPr>
        </p:nvGraphicFramePr>
        <p:xfrm>
          <a:off x="516262" y="2241741"/>
          <a:ext cx="4758676" cy="4025766"/>
        </p:xfrm>
        <a:graphic>
          <a:graphicData uri="http://schemas.openxmlformats.org/drawingml/2006/chart">
            <c:chart xmlns:c="http://schemas.openxmlformats.org/drawingml/2006/chart" xmlns:r="http://schemas.openxmlformats.org/officeDocument/2006/relationships" r:id="rId7"/>
          </a:graphicData>
        </a:graphic>
      </p:graphicFrame>
      <p:sp>
        <p:nvSpPr>
          <p:cNvPr id="25" name="Freccia a sinistra 10">
            <a:extLst>
              <a:ext uri="{FF2B5EF4-FFF2-40B4-BE49-F238E27FC236}">
                <a16:creationId xmlns:a16="http://schemas.microsoft.com/office/drawing/2014/main" id="{234333BE-4DBA-4E09-B3BF-5AEE433EE598}"/>
              </a:ext>
            </a:extLst>
          </p:cNvPr>
          <p:cNvSpPr/>
          <p:nvPr/>
        </p:nvSpPr>
        <p:spPr>
          <a:xfrm>
            <a:off x="4768062" y="3149600"/>
            <a:ext cx="3880638" cy="1358900"/>
          </a:xfrm>
          <a:custGeom>
            <a:avLst/>
            <a:gdLst>
              <a:gd name="connsiteX0" fmla="*/ 0 w 4575040"/>
              <a:gd name="connsiteY0" fmla="*/ 559950 h 1119900"/>
              <a:gd name="connsiteX1" fmla="*/ 559950 w 4575040"/>
              <a:gd name="connsiteY1" fmla="*/ 0 h 1119900"/>
              <a:gd name="connsiteX2" fmla="*/ 559950 w 4575040"/>
              <a:gd name="connsiteY2" fmla="*/ 27057 h 1119900"/>
              <a:gd name="connsiteX3" fmla="*/ 4575040 w 4575040"/>
              <a:gd name="connsiteY3" fmla="*/ 27057 h 1119900"/>
              <a:gd name="connsiteX4" fmla="*/ 4575040 w 4575040"/>
              <a:gd name="connsiteY4" fmla="*/ 1092843 h 1119900"/>
              <a:gd name="connsiteX5" fmla="*/ 559950 w 4575040"/>
              <a:gd name="connsiteY5" fmla="*/ 1092843 h 1119900"/>
              <a:gd name="connsiteX6" fmla="*/ 559950 w 4575040"/>
              <a:gd name="connsiteY6" fmla="*/ 1119900 h 1119900"/>
              <a:gd name="connsiteX7" fmla="*/ 0 w 4575040"/>
              <a:gd name="connsiteY7" fmla="*/ 559950 h 1119900"/>
              <a:gd name="connsiteX0" fmla="*/ 0 w 4575040"/>
              <a:gd name="connsiteY0" fmla="*/ 559950 h 1119900"/>
              <a:gd name="connsiteX1" fmla="*/ 559950 w 4575040"/>
              <a:gd name="connsiteY1" fmla="*/ 0 h 1119900"/>
              <a:gd name="connsiteX2" fmla="*/ 559950 w 4575040"/>
              <a:gd name="connsiteY2" fmla="*/ 27057 h 1119900"/>
              <a:gd name="connsiteX3" fmla="*/ 4575040 w 4575040"/>
              <a:gd name="connsiteY3" fmla="*/ 27057 h 1119900"/>
              <a:gd name="connsiteX4" fmla="*/ 4147021 w 4575040"/>
              <a:gd name="connsiteY4" fmla="*/ 522868 h 1119900"/>
              <a:gd name="connsiteX5" fmla="*/ 4575040 w 4575040"/>
              <a:gd name="connsiteY5" fmla="*/ 1092843 h 1119900"/>
              <a:gd name="connsiteX6" fmla="*/ 559950 w 4575040"/>
              <a:gd name="connsiteY6" fmla="*/ 1092843 h 1119900"/>
              <a:gd name="connsiteX7" fmla="*/ 559950 w 4575040"/>
              <a:gd name="connsiteY7" fmla="*/ 1119900 h 1119900"/>
              <a:gd name="connsiteX8" fmla="*/ 0 w 4575040"/>
              <a:gd name="connsiteY8" fmla="*/ 559950 h 1119900"/>
              <a:gd name="connsiteX0" fmla="*/ 0 w 4575040"/>
              <a:gd name="connsiteY0" fmla="*/ 559950 h 1119900"/>
              <a:gd name="connsiteX1" fmla="*/ 559950 w 4575040"/>
              <a:gd name="connsiteY1" fmla="*/ 0 h 1119900"/>
              <a:gd name="connsiteX2" fmla="*/ 559950 w 4575040"/>
              <a:gd name="connsiteY2" fmla="*/ 27057 h 1119900"/>
              <a:gd name="connsiteX3" fmla="*/ 4575040 w 4575040"/>
              <a:gd name="connsiteY3" fmla="*/ 27057 h 1119900"/>
              <a:gd name="connsiteX4" fmla="*/ 4147021 w 4575040"/>
              <a:gd name="connsiteY4" fmla="*/ 571507 h 1119900"/>
              <a:gd name="connsiteX5" fmla="*/ 4575040 w 4575040"/>
              <a:gd name="connsiteY5" fmla="*/ 1092843 h 1119900"/>
              <a:gd name="connsiteX6" fmla="*/ 559950 w 4575040"/>
              <a:gd name="connsiteY6" fmla="*/ 1092843 h 1119900"/>
              <a:gd name="connsiteX7" fmla="*/ 559950 w 4575040"/>
              <a:gd name="connsiteY7" fmla="*/ 1119900 h 1119900"/>
              <a:gd name="connsiteX8" fmla="*/ 0 w 4575040"/>
              <a:gd name="connsiteY8" fmla="*/ 559950 h 1119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75040" h="1119900">
                <a:moveTo>
                  <a:pt x="0" y="559950"/>
                </a:moveTo>
                <a:lnTo>
                  <a:pt x="559950" y="0"/>
                </a:lnTo>
                <a:lnTo>
                  <a:pt x="559950" y="27057"/>
                </a:lnTo>
                <a:lnTo>
                  <a:pt x="4575040" y="27057"/>
                </a:lnTo>
                <a:cubicBezTo>
                  <a:pt x="4575040" y="205298"/>
                  <a:pt x="4147021" y="393266"/>
                  <a:pt x="4147021" y="571507"/>
                </a:cubicBezTo>
                <a:lnTo>
                  <a:pt x="4575040" y="1092843"/>
                </a:lnTo>
                <a:lnTo>
                  <a:pt x="559950" y="1092843"/>
                </a:lnTo>
                <a:lnTo>
                  <a:pt x="559950" y="1119900"/>
                </a:lnTo>
                <a:lnTo>
                  <a:pt x="0" y="559950"/>
                </a:lnTo>
                <a:close/>
              </a:path>
            </a:pathLst>
          </a:custGeom>
          <a:effectLst>
            <a:outerShdw blurRad="50800" dist="139700" dir="5400000">
              <a:srgbClr val="000000">
                <a:alpha val="43000"/>
              </a:srgbClr>
            </a:outerShdw>
          </a:effectLst>
          <a:scene3d>
            <a:camera prst="orthographicFront">
              <a:rot lat="300000" lon="21599989"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584080" tIns="12065" rIns="559950" bIns="12065" numCol="1" spcCol="1270" anchor="ctr" anchorCtr="0">
            <a:noAutofit/>
          </a:bodyPr>
          <a:lstStyle/>
          <a:p>
            <a:pPr marL="0" lvl="0" indent="0" defTabSz="844550">
              <a:lnSpc>
                <a:spcPct val="90000"/>
              </a:lnSpc>
              <a:spcBef>
                <a:spcPct val="0"/>
              </a:spcBef>
              <a:buFont typeface="Wingdings" panose="05000000000000000000" pitchFamily="2" charset="2"/>
              <a:buNone/>
            </a:pPr>
            <a:r>
              <a:rPr lang="it-IT" sz="1600" b="1" kern="1200" dirty="0">
                <a:latin typeface="Helvetica Neue"/>
                <a:cs typeface="Helvetica Neue"/>
              </a:rPr>
              <a:t>Nel mercato fieristico italiano l’Emilia-Romagna</a:t>
            </a:r>
          </a:p>
          <a:p>
            <a:pPr marL="0" lvl="0" indent="0" defTabSz="844550">
              <a:lnSpc>
                <a:spcPct val="90000"/>
              </a:lnSpc>
              <a:spcBef>
                <a:spcPct val="0"/>
              </a:spcBef>
              <a:buFont typeface="Wingdings" panose="05000000000000000000" pitchFamily="2" charset="2"/>
              <a:buNone/>
            </a:pPr>
            <a:r>
              <a:rPr lang="it-IT" sz="1600" b="1" kern="1200" dirty="0">
                <a:latin typeface="Helvetica Neue"/>
                <a:cs typeface="Helvetica Neue"/>
              </a:rPr>
              <a:t>si posiziona al</a:t>
            </a:r>
          </a:p>
          <a:p>
            <a:pPr marL="0" lvl="0" indent="0" defTabSz="844550">
              <a:lnSpc>
                <a:spcPct val="90000"/>
              </a:lnSpc>
              <a:spcBef>
                <a:spcPct val="0"/>
              </a:spcBef>
              <a:buFont typeface="Wingdings" panose="05000000000000000000" pitchFamily="2" charset="2"/>
              <a:buNone/>
            </a:pPr>
            <a:r>
              <a:rPr lang="it-IT" sz="1600" b="1" kern="1200" dirty="0">
                <a:latin typeface="Helvetica Neue"/>
                <a:cs typeface="Helvetica Neue"/>
              </a:rPr>
              <a:t>secondo posto, preceduta dalla Lombardia.</a:t>
            </a:r>
          </a:p>
        </p:txBody>
      </p:sp>
      <p:sp>
        <p:nvSpPr>
          <p:cNvPr id="26" name="Freccia a sinistra 11">
            <a:extLst>
              <a:ext uri="{FF2B5EF4-FFF2-40B4-BE49-F238E27FC236}">
                <a16:creationId xmlns:a16="http://schemas.microsoft.com/office/drawing/2014/main" id="{AB0FFB39-8E49-45AF-BA2F-9300A46DD58D}"/>
              </a:ext>
            </a:extLst>
          </p:cNvPr>
          <p:cNvSpPr/>
          <p:nvPr/>
        </p:nvSpPr>
        <p:spPr>
          <a:xfrm>
            <a:off x="4814381" y="4572000"/>
            <a:ext cx="3859719" cy="1409700"/>
          </a:xfrm>
          <a:custGeom>
            <a:avLst/>
            <a:gdLst>
              <a:gd name="connsiteX0" fmla="*/ 0 w 4834637"/>
              <a:gd name="connsiteY0" fmla="*/ 559950 h 1119900"/>
              <a:gd name="connsiteX1" fmla="*/ 559950 w 4834637"/>
              <a:gd name="connsiteY1" fmla="*/ 0 h 1119900"/>
              <a:gd name="connsiteX2" fmla="*/ 559950 w 4834637"/>
              <a:gd name="connsiteY2" fmla="*/ 0 h 1119900"/>
              <a:gd name="connsiteX3" fmla="*/ 4834637 w 4834637"/>
              <a:gd name="connsiteY3" fmla="*/ 0 h 1119900"/>
              <a:gd name="connsiteX4" fmla="*/ 4834637 w 4834637"/>
              <a:gd name="connsiteY4" fmla="*/ 1119900 h 1119900"/>
              <a:gd name="connsiteX5" fmla="*/ 559950 w 4834637"/>
              <a:gd name="connsiteY5" fmla="*/ 1119900 h 1119900"/>
              <a:gd name="connsiteX6" fmla="*/ 559950 w 4834637"/>
              <a:gd name="connsiteY6" fmla="*/ 1119900 h 1119900"/>
              <a:gd name="connsiteX7" fmla="*/ 0 w 4834637"/>
              <a:gd name="connsiteY7" fmla="*/ 559950 h 1119900"/>
              <a:gd name="connsiteX0" fmla="*/ 0 w 4834638"/>
              <a:gd name="connsiteY0" fmla="*/ 559950 h 1119900"/>
              <a:gd name="connsiteX1" fmla="*/ 559950 w 4834638"/>
              <a:gd name="connsiteY1" fmla="*/ 0 h 1119900"/>
              <a:gd name="connsiteX2" fmla="*/ 559950 w 4834638"/>
              <a:gd name="connsiteY2" fmla="*/ 0 h 1119900"/>
              <a:gd name="connsiteX3" fmla="*/ 4834637 w 4834638"/>
              <a:gd name="connsiteY3" fmla="*/ 0 h 1119900"/>
              <a:gd name="connsiteX4" fmla="*/ 4263754 w 4834638"/>
              <a:gd name="connsiteY4" fmla="*/ 549688 h 1119900"/>
              <a:gd name="connsiteX5" fmla="*/ 4834637 w 4834638"/>
              <a:gd name="connsiteY5" fmla="*/ 1119900 h 1119900"/>
              <a:gd name="connsiteX6" fmla="*/ 559950 w 4834638"/>
              <a:gd name="connsiteY6" fmla="*/ 1119900 h 1119900"/>
              <a:gd name="connsiteX7" fmla="*/ 559950 w 4834638"/>
              <a:gd name="connsiteY7" fmla="*/ 1119900 h 1119900"/>
              <a:gd name="connsiteX8" fmla="*/ 0 w 4834638"/>
              <a:gd name="connsiteY8" fmla="*/ 559950 h 1119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34638" h="1119900">
                <a:moveTo>
                  <a:pt x="0" y="559950"/>
                </a:moveTo>
                <a:lnTo>
                  <a:pt x="559950" y="0"/>
                </a:lnTo>
                <a:lnTo>
                  <a:pt x="559950" y="0"/>
                </a:lnTo>
                <a:lnTo>
                  <a:pt x="4834637" y="0"/>
                </a:lnTo>
                <a:cubicBezTo>
                  <a:pt x="4835653" y="160531"/>
                  <a:pt x="4262738" y="389157"/>
                  <a:pt x="4263754" y="549688"/>
                </a:cubicBezTo>
                <a:lnTo>
                  <a:pt x="4834637" y="1119900"/>
                </a:lnTo>
                <a:lnTo>
                  <a:pt x="559950" y="1119900"/>
                </a:lnTo>
                <a:lnTo>
                  <a:pt x="559950" y="1119900"/>
                </a:lnTo>
                <a:lnTo>
                  <a:pt x="0" y="559950"/>
                </a:lnTo>
                <a:close/>
              </a:path>
            </a:pathLst>
          </a:custGeom>
          <a:effectLst>
            <a:outerShdw blurRad="50800" dist="139700" dir="540000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6758543"/>
              <a:satOff val="-17419"/>
              <a:lumOff val="-11765"/>
              <a:alphaOff val="0"/>
            </a:schemeClr>
          </a:fillRef>
          <a:effectRef idx="2">
            <a:schemeClr val="accent5">
              <a:hueOff val="-6758543"/>
              <a:satOff val="-17419"/>
              <a:lumOff val="-11765"/>
              <a:alphaOff val="0"/>
            </a:schemeClr>
          </a:effectRef>
          <a:fontRef idx="minor">
            <a:schemeClr val="lt1"/>
          </a:fontRef>
        </p:style>
        <p:txBody>
          <a:bodyPr spcFirstLastPara="0" vert="horz" wrap="none" lIns="584080" tIns="12065" rIns="559950" bIns="12065" numCol="1" spcCol="1270" anchor="ctr" anchorCtr="0">
            <a:noAutofit/>
          </a:bodyPr>
          <a:lstStyle/>
          <a:p>
            <a:pPr marL="0" lvl="0" indent="0" defTabSz="844550">
              <a:lnSpc>
                <a:spcPct val="90000"/>
              </a:lnSpc>
              <a:spcBef>
                <a:spcPct val="0"/>
              </a:spcBef>
              <a:buFont typeface="Wingdings" panose="05000000000000000000" pitchFamily="2" charset="2"/>
              <a:buNone/>
            </a:pPr>
            <a:r>
              <a:rPr lang="it-IT" sz="1600" b="1" kern="1200" dirty="0">
                <a:latin typeface="Helvetica Neue"/>
              </a:rPr>
              <a:t>Il 57% delle manifestazioni</a:t>
            </a:r>
          </a:p>
          <a:p>
            <a:pPr marL="0" lvl="0" indent="0" defTabSz="844550">
              <a:lnSpc>
                <a:spcPct val="90000"/>
              </a:lnSpc>
              <a:spcBef>
                <a:spcPct val="0"/>
              </a:spcBef>
              <a:buFont typeface="Wingdings" panose="05000000000000000000" pitchFamily="2" charset="2"/>
              <a:buNone/>
            </a:pPr>
            <a:r>
              <a:rPr lang="it-IT" sz="1600" b="1" kern="1200" dirty="0">
                <a:latin typeface="Helvetica Neue"/>
              </a:rPr>
              <a:t>internazionali sono</a:t>
            </a:r>
          </a:p>
          <a:p>
            <a:pPr marL="0" lvl="0" indent="0" defTabSz="844550">
              <a:lnSpc>
                <a:spcPct val="90000"/>
              </a:lnSpc>
              <a:spcBef>
                <a:spcPct val="0"/>
              </a:spcBef>
              <a:buFont typeface="Wingdings" panose="05000000000000000000" pitchFamily="2" charset="2"/>
              <a:buNone/>
            </a:pPr>
            <a:r>
              <a:rPr lang="it-IT" sz="1600" b="1" kern="1200" dirty="0">
                <a:latin typeface="Helvetica Neue"/>
              </a:rPr>
              <a:t>realizzate</a:t>
            </a:r>
          </a:p>
          <a:p>
            <a:pPr marL="0" lvl="0" indent="0" defTabSz="844550">
              <a:lnSpc>
                <a:spcPct val="90000"/>
              </a:lnSpc>
              <a:spcBef>
                <a:spcPct val="0"/>
              </a:spcBef>
              <a:buFont typeface="Wingdings" panose="05000000000000000000" pitchFamily="2" charset="2"/>
              <a:buNone/>
            </a:pPr>
            <a:r>
              <a:rPr lang="it-IT" sz="1600" b="1" kern="1200" dirty="0">
                <a:latin typeface="Helvetica Neue"/>
              </a:rPr>
              <a:t>in Lombardia (35%)</a:t>
            </a:r>
          </a:p>
          <a:p>
            <a:pPr marL="0" lvl="0" indent="0" defTabSz="844550">
              <a:lnSpc>
                <a:spcPct val="90000"/>
              </a:lnSpc>
              <a:spcBef>
                <a:spcPct val="0"/>
              </a:spcBef>
              <a:buFont typeface="Wingdings" panose="05000000000000000000" pitchFamily="2" charset="2"/>
              <a:buNone/>
            </a:pPr>
            <a:r>
              <a:rPr lang="it-IT" sz="1600" b="1" kern="1200" dirty="0">
                <a:latin typeface="Helvetica Neue"/>
              </a:rPr>
              <a:t>e in Emilia-Romagna (22%).</a:t>
            </a:r>
            <a:endParaRPr lang="it-IT" sz="1600" kern="1200" dirty="0">
              <a:latin typeface="Helvetica Neue"/>
            </a:endParaRPr>
          </a:p>
        </p:txBody>
      </p:sp>
    </p:spTree>
    <p:extLst>
      <p:ext uri="{BB962C8B-B14F-4D97-AF65-F5344CB8AC3E}">
        <p14:creationId xmlns:p14="http://schemas.microsoft.com/office/powerpoint/2010/main" val="1905501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1"/>
            <a:ext cx="8359707" cy="1691324"/>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200" i="1" dirty="0">
                <a:solidFill>
                  <a:srgbClr val="3366FF"/>
                </a:solidFill>
                <a:latin typeface="Helvetica Neue"/>
                <a:cs typeface="Helvetica Neue"/>
              </a:rPr>
              <a:t>I SETTORI MERCEOLOGICI E LE TIPOLOGIE </a:t>
            </a:r>
            <a:r>
              <a:rPr lang="it-IT" sz="2200" i="1" dirty="0" err="1">
                <a:solidFill>
                  <a:srgbClr val="3366FF"/>
                </a:solidFill>
                <a:latin typeface="Helvetica Neue"/>
                <a:cs typeface="Helvetica Neue"/>
              </a:rPr>
              <a:t>DI</a:t>
            </a:r>
            <a:r>
              <a:rPr lang="it-IT" sz="2200" i="1" dirty="0">
                <a:solidFill>
                  <a:srgbClr val="3366FF"/>
                </a:solidFill>
                <a:latin typeface="Helvetica Neue"/>
                <a:cs typeface="Helvetica Neue"/>
              </a:rPr>
              <a:t> DESTINATARI</a:t>
            </a:r>
          </a:p>
          <a:p>
            <a:pPr algn="ctr"/>
            <a:r>
              <a:rPr lang="it-IT" sz="2000" b="1" i="1" dirty="0">
                <a:solidFill>
                  <a:srgbClr val="3366FF"/>
                </a:solidFill>
                <a:latin typeface="Helvetica Neue"/>
                <a:cs typeface="Helvetica Neue"/>
              </a:rPr>
              <a:t>La superficie espositiva affittata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30" name="Rettangolo 29"/>
          <p:cNvSpPr/>
          <p:nvPr/>
        </p:nvSpPr>
        <p:spPr>
          <a:xfrm>
            <a:off x="596797" y="2892398"/>
            <a:ext cx="7967134" cy="3539066"/>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8" name="Grafico 17">
            <a:extLst>
              <a:ext uri="{FF2B5EF4-FFF2-40B4-BE49-F238E27FC236}">
                <a16:creationId xmlns:a16="http://schemas.microsoft.com/office/drawing/2014/main" id="{00000000-0008-0000-1A00-000005000000}"/>
              </a:ext>
            </a:extLst>
          </p:cNvPr>
          <p:cNvGraphicFramePr>
            <a:graphicFrameLocks/>
          </p:cNvGraphicFramePr>
          <p:nvPr>
            <p:extLst>
              <p:ext uri="{D42A27DB-BD31-4B8C-83A1-F6EECF244321}">
                <p14:modId xmlns:p14="http://schemas.microsoft.com/office/powerpoint/2010/main" val="3586548533"/>
              </p:ext>
            </p:extLst>
          </p:nvPr>
        </p:nvGraphicFramePr>
        <p:xfrm>
          <a:off x="580069" y="2892399"/>
          <a:ext cx="7983862" cy="358654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31136" y="607606"/>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2200" i="1" dirty="0">
                <a:solidFill>
                  <a:srgbClr val="3366FF"/>
                </a:solidFill>
                <a:latin typeface="Helvetica Neue"/>
                <a:cs typeface="Helvetica Neue"/>
              </a:rPr>
              <a:t>I SETTORI MERCEOLOGICI E LE TIPOLOGIE </a:t>
            </a:r>
            <a:r>
              <a:rPr lang="it-IT" sz="2200" i="1" dirty="0" err="1">
                <a:solidFill>
                  <a:srgbClr val="3366FF"/>
                </a:solidFill>
                <a:latin typeface="Helvetica Neue"/>
                <a:cs typeface="Helvetica Neue"/>
              </a:rPr>
              <a:t>DI</a:t>
            </a:r>
            <a:r>
              <a:rPr lang="it-IT" sz="2200" i="1" dirty="0">
                <a:solidFill>
                  <a:srgbClr val="3366FF"/>
                </a:solidFill>
                <a:latin typeface="Helvetica Neue"/>
                <a:cs typeface="Helvetica Neue"/>
              </a:rPr>
              <a:t> DESTINATARI</a:t>
            </a:r>
          </a:p>
          <a:p>
            <a:pPr algn="ctr"/>
            <a:r>
              <a:rPr lang="it-IT" sz="2000" b="1" i="1" dirty="0">
                <a:solidFill>
                  <a:srgbClr val="3366FF"/>
                </a:solidFill>
                <a:latin typeface="Helvetica Neue"/>
                <a:cs typeface="Helvetica Neue"/>
              </a:rPr>
              <a:t>La superficie espositiva affittata</a:t>
            </a:r>
          </a:p>
        </p:txBody>
      </p:sp>
      <p:sp>
        <p:nvSpPr>
          <p:cNvPr id="19" name="Rettangolo 18"/>
          <p:cNvSpPr/>
          <p:nvPr/>
        </p:nvSpPr>
        <p:spPr>
          <a:xfrm>
            <a:off x="5112993" y="214674"/>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pSp>
        <p:nvGrpSpPr>
          <p:cNvPr id="22" name="Gruppo 21"/>
          <p:cNvGrpSpPr/>
          <p:nvPr/>
        </p:nvGrpSpPr>
        <p:grpSpPr>
          <a:xfrm>
            <a:off x="413815" y="3412303"/>
            <a:ext cx="7966555" cy="935572"/>
            <a:chOff x="0" y="0"/>
            <a:chExt cx="7972326" cy="954720"/>
          </a:xfrm>
          <a:solidFill>
            <a:schemeClr val="accent1">
              <a:lumMod val="50000"/>
            </a:schemeClr>
          </a:solidFill>
        </p:grpSpPr>
        <p:sp>
          <p:nvSpPr>
            <p:cNvPr id="23" name="Rettangolo arrotondato 22"/>
            <p:cNvSpPr/>
            <p:nvPr/>
          </p:nvSpPr>
          <p:spPr>
            <a:xfrm>
              <a:off x="0" y="0"/>
              <a:ext cx="7972326" cy="954720"/>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4" name="Rettangolo 23"/>
            <p:cNvSpPr/>
            <p:nvPr/>
          </p:nvSpPr>
          <p:spPr>
            <a:xfrm>
              <a:off x="46606" y="46606"/>
              <a:ext cx="7879114" cy="86150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a:solidFill>
                    <a:schemeClr val="bg1"/>
                  </a:solidFill>
                  <a:latin typeface="Helvetica Neue"/>
                  <a:cs typeface="Helvetica Neue"/>
                </a:rPr>
                <a:t>Nel 2019 tra le </a:t>
              </a:r>
              <a:r>
                <a:rPr lang="it-IT" sz="1600" b="1" kern="1200" dirty="0">
                  <a:solidFill>
                    <a:schemeClr val="bg1"/>
                  </a:solidFill>
                  <a:latin typeface="Helvetica Neue"/>
                  <a:cs typeface="Helvetica Neue"/>
                </a:rPr>
                <a:t>manifestazioni internazionali si conferma la prevalenza di eventi rivolti al B2B nella maggior parte dei settori merceologici. </a:t>
              </a:r>
              <a:endParaRPr lang="it-IT" sz="1600" kern="1200" dirty="0">
                <a:solidFill>
                  <a:schemeClr val="bg1"/>
                </a:solidFill>
                <a:latin typeface="Helvetica Neue"/>
                <a:cs typeface="Helvetica Neue"/>
              </a:endParaRPr>
            </a:p>
          </p:txBody>
        </p:sp>
      </p:grpSp>
      <p:grpSp>
        <p:nvGrpSpPr>
          <p:cNvPr id="25" name="Gruppo 24"/>
          <p:cNvGrpSpPr/>
          <p:nvPr/>
        </p:nvGrpSpPr>
        <p:grpSpPr>
          <a:xfrm>
            <a:off x="410929" y="4392013"/>
            <a:ext cx="7972326" cy="954720"/>
            <a:chOff x="0" y="0"/>
            <a:chExt cx="7972326" cy="954720"/>
          </a:xfrm>
          <a:solidFill>
            <a:schemeClr val="accent1">
              <a:lumMod val="75000"/>
            </a:schemeClr>
          </a:solidFill>
        </p:grpSpPr>
        <p:sp>
          <p:nvSpPr>
            <p:cNvPr id="26" name="Rettangolo arrotondato 25"/>
            <p:cNvSpPr/>
            <p:nvPr/>
          </p:nvSpPr>
          <p:spPr>
            <a:xfrm>
              <a:off x="0" y="0"/>
              <a:ext cx="7972326" cy="954720"/>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Rettangolo 26"/>
            <p:cNvSpPr/>
            <p:nvPr/>
          </p:nvSpPr>
          <p:spPr>
            <a:xfrm>
              <a:off x="46606" y="46606"/>
              <a:ext cx="7879114" cy="86150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a:solidFill>
                    <a:schemeClr val="bg1"/>
                  </a:solidFill>
                  <a:latin typeface="Helvetica Neue"/>
                  <a:cs typeface="Helvetica Neue"/>
                </a:rPr>
                <a:t>Il </a:t>
              </a:r>
              <a:r>
                <a:rPr lang="it-IT" sz="1600" b="1" kern="1200" dirty="0">
                  <a:solidFill>
                    <a:schemeClr val="bg1"/>
                  </a:solidFill>
                  <a:latin typeface="Helvetica Neue"/>
                  <a:cs typeface="Helvetica Neue"/>
                </a:rPr>
                <a:t>B2C</a:t>
              </a:r>
              <a:r>
                <a:rPr lang="it-IT" sz="1600" kern="1200" dirty="0">
                  <a:solidFill>
                    <a:schemeClr val="bg1"/>
                  </a:solidFill>
                  <a:latin typeface="Helvetica Neue"/>
                  <a:cs typeface="Helvetica Neue"/>
                </a:rPr>
                <a:t> prevale nelle manifestazioni del settore «Viaggi, trasporti», «Automobili, motocicli», «Sport, Hobby Intrattenimento, Arte</a:t>
              </a:r>
              <a:r>
                <a:rPr lang="it-IT" sz="1600" dirty="0">
                  <a:solidFill>
                    <a:schemeClr val="bg1"/>
                  </a:solidFill>
                  <a:latin typeface="Helvetica Neue"/>
                  <a:cs typeface="Helvetica Neue"/>
                </a:rPr>
                <a:t>», «</a:t>
              </a:r>
              <a:r>
                <a:rPr lang="it-IT" sz="1600" kern="1200" dirty="0">
                  <a:solidFill>
                    <a:schemeClr val="bg1"/>
                  </a:solidFill>
                  <a:latin typeface="Helvetica Neue"/>
                  <a:cs typeface="Helvetica Neue"/>
                </a:rPr>
                <a:t>Arredamento Design d’interni» e «Campionarie»</a:t>
              </a:r>
            </a:p>
          </p:txBody>
        </p:sp>
      </p:grpSp>
      <p:grpSp>
        <p:nvGrpSpPr>
          <p:cNvPr id="36" name="Gruppo 35"/>
          <p:cNvGrpSpPr/>
          <p:nvPr/>
        </p:nvGrpSpPr>
        <p:grpSpPr>
          <a:xfrm>
            <a:off x="500377" y="5403389"/>
            <a:ext cx="7848021" cy="709686"/>
            <a:chOff x="0" y="0"/>
            <a:chExt cx="7972326" cy="957494"/>
          </a:xfrm>
          <a:solidFill>
            <a:schemeClr val="accent1">
              <a:lumMod val="60000"/>
              <a:lumOff val="40000"/>
            </a:schemeClr>
          </a:solidFill>
        </p:grpSpPr>
        <p:sp>
          <p:nvSpPr>
            <p:cNvPr id="37" name="Rettangolo arrotondato 36"/>
            <p:cNvSpPr/>
            <p:nvPr/>
          </p:nvSpPr>
          <p:spPr>
            <a:xfrm>
              <a:off x="0" y="0"/>
              <a:ext cx="7972326" cy="954720"/>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8" name="Rettangolo 37"/>
            <p:cNvSpPr/>
            <p:nvPr/>
          </p:nvSpPr>
          <p:spPr>
            <a:xfrm>
              <a:off x="74333" y="95986"/>
              <a:ext cx="7879114" cy="86150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dirty="0">
                  <a:solidFill>
                    <a:schemeClr val="bg1"/>
                  </a:solidFill>
                </a:rPr>
                <a:t>Tra </a:t>
              </a:r>
              <a:r>
                <a:rPr lang="it-IT" b="1" dirty="0">
                  <a:solidFill>
                    <a:schemeClr val="bg1"/>
                  </a:solidFill>
                </a:rPr>
                <a:t>le manifestazioni nazionali </a:t>
              </a:r>
              <a:r>
                <a:rPr lang="it-IT" sz="1800" dirty="0">
                  <a:solidFill>
                    <a:schemeClr val="bg1"/>
                  </a:solidFill>
                  <a:effectLst/>
                  <a:latin typeface="Calibri Light" panose="020F0302020204030204" pitchFamily="34" charset="0"/>
                  <a:ea typeface="Cambria" panose="02040503050406030204" pitchFamily="18" charset="0"/>
                  <a:cs typeface="Times New Roman" panose="02020603050405020304" pitchFamily="18" charset="0"/>
                </a:rPr>
                <a:t>aumenta la superficie espositiva dedicata al B2C</a:t>
              </a:r>
              <a:r>
                <a:rPr lang="it-IT" sz="1600" dirty="0">
                  <a:solidFill>
                    <a:schemeClr val="bg1"/>
                  </a:solidFill>
                </a:rPr>
                <a:t>.</a:t>
              </a:r>
              <a:endParaRPr lang="it-IT" sz="1600" kern="1200" dirty="0">
                <a:solidFill>
                  <a:schemeClr val="bg1"/>
                </a:solidFill>
                <a:latin typeface="Helvetica Neue"/>
                <a:cs typeface="Helvetica Neue"/>
              </a:endParaRPr>
            </a:p>
          </p:txBody>
        </p:sp>
      </p:grpSp>
    </p:spTree>
    <p:extLst>
      <p:ext uri="{BB962C8B-B14F-4D97-AF65-F5344CB8AC3E}">
        <p14:creationId xmlns:p14="http://schemas.microsoft.com/office/powerpoint/2010/main" val="1905501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1900" i="1" dirty="0">
                <a:solidFill>
                  <a:srgbClr val="3366FF"/>
                </a:solidFill>
                <a:latin typeface="Helvetica Neue"/>
                <a:cs typeface="Helvetica Neue"/>
              </a:rPr>
              <a:t>LIVELLO </a:t>
            </a:r>
            <a:r>
              <a:rPr lang="it-IT" sz="1900" i="1" dirty="0" err="1">
                <a:solidFill>
                  <a:srgbClr val="3366FF"/>
                </a:solidFill>
                <a:latin typeface="Helvetica Neue"/>
                <a:cs typeface="Helvetica Neue"/>
              </a:rPr>
              <a:t>DI</a:t>
            </a:r>
            <a:r>
              <a:rPr lang="it-IT" sz="1900" i="1" dirty="0">
                <a:solidFill>
                  <a:srgbClr val="3366FF"/>
                </a:solidFill>
                <a:latin typeface="Helvetica Neue"/>
                <a:cs typeface="Helvetica Neue"/>
              </a:rPr>
              <a:t> INTERNAZIONALIZZAZIONE NEI SETTORI MERCEOLOGICI</a:t>
            </a:r>
          </a:p>
          <a:p>
            <a:pPr algn="ctr"/>
            <a:r>
              <a:rPr lang="it-IT" sz="2000" b="1" i="1" dirty="0">
                <a:solidFill>
                  <a:srgbClr val="3366FF"/>
                </a:solidFill>
                <a:latin typeface="Helvetica Neue"/>
                <a:cs typeface="Helvetica Neue"/>
              </a:rPr>
              <a:t>Espositori  esteri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30" name="Rettangolo 29"/>
          <p:cNvSpPr/>
          <p:nvPr/>
        </p:nvSpPr>
        <p:spPr>
          <a:xfrm>
            <a:off x="2404533" y="2658533"/>
            <a:ext cx="4199467" cy="3810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8" name="Grafico 17">
            <a:extLst>
              <a:ext uri="{FF2B5EF4-FFF2-40B4-BE49-F238E27FC236}">
                <a16:creationId xmlns:a16="http://schemas.microsoft.com/office/drawing/2014/main" id="{00000000-0008-0000-1100-000002000000}"/>
              </a:ext>
            </a:extLst>
          </p:cNvPr>
          <p:cNvGraphicFramePr>
            <a:graphicFrameLocks/>
          </p:cNvGraphicFramePr>
          <p:nvPr>
            <p:extLst>
              <p:ext uri="{D42A27DB-BD31-4B8C-83A1-F6EECF244321}">
                <p14:modId xmlns:p14="http://schemas.microsoft.com/office/powerpoint/2010/main" val="1849076884"/>
              </p:ext>
            </p:extLst>
          </p:nvPr>
        </p:nvGraphicFramePr>
        <p:xfrm>
          <a:off x="2404532" y="2658533"/>
          <a:ext cx="4199468" cy="382041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1900" i="1" dirty="0">
                <a:solidFill>
                  <a:srgbClr val="3366FF"/>
                </a:solidFill>
                <a:latin typeface="Helvetica Neue"/>
                <a:cs typeface="Helvetica Neue"/>
              </a:rPr>
              <a:t>LIVELLO </a:t>
            </a:r>
            <a:r>
              <a:rPr lang="it-IT" sz="1900" i="1" dirty="0" err="1">
                <a:solidFill>
                  <a:srgbClr val="3366FF"/>
                </a:solidFill>
                <a:latin typeface="Helvetica Neue"/>
                <a:cs typeface="Helvetica Neue"/>
              </a:rPr>
              <a:t>DI</a:t>
            </a:r>
            <a:r>
              <a:rPr lang="it-IT" sz="1900" i="1" dirty="0">
                <a:solidFill>
                  <a:srgbClr val="3366FF"/>
                </a:solidFill>
                <a:latin typeface="Helvetica Neue"/>
                <a:cs typeface="Helvetica Neue"/>
              </a:rPr>
              <a:t> INTERNAZIONALIZZAZIONE NEI SETTORI MERCEOLOGICI</a:t>
            </a:r>
          </a:p>
          <a:p>
            <a:pPr algn="ctr"/>
            <a:r>
              <a:rPr lang="it-IT" sz="2000" b="1" i="1" dirty="0">
                <a:solidFill>
                  <a:srgbClr val="3366FF"/>
                </a:solidFill>
                <a:latin typeface="Helvetica Neue"/>
                <a:cs typeface="Helvetica Neue"/>
              </a:rPr>
              <a:t>Visitatori esteri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30" name="Rettangolo 29"/>
          <p:cNvSpPr/>
          <p:nvPr/>
        </p:nvSpPr>
        <p:spPr>
          <a:xfrm>
            <a:off x="2472267" y="2592056"/>
            <a:ext cx="4199467" cy="3960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6" name="Grafico 15">
            <a:extLst>
              <a:ext uri="{FF2B5EF4-FFF2-40B4-BE49-F238E27FC236}">
                <a16:creationId xmlns:a16="http://schemas.microsoft.com/office/drawing/2014/main" id="{00000000-0008-0000-1200-000002000000}"/>
              </a:ext>
            </a:extLst>
          </p:cNvPr>
          <p:cNvGraphicFramePr>
            <a:graphicFrameLocks/>
          </p:cNvGraphicFramePr>
          <p:nvPr>
            <p:extLst>
              <p:ext uri="{D42A27DB-BD31-4B8C-83A1-F6EECF244321}">
                <p14:modId xmlns:p14="http://schemas.microsoft.com/office/powerpoint/2010/main" val="2657614384"/>
              </p:ext>
            </p:extLst>
          </p:nvPr>
        </p:nvGraphicFramePr>
        <p:xfrm>
          <a:off x="2472267" y="2568293"/>
          <a:ext cx="4199467" cy="398376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PER SETTORE MERCEOLOGICO - (2016-2017-2018-2019)</a:t>
            </a:r>
          </a:p>
          <a:p>
            <a:pPr lvl="0" algn="ctr" defTabSz="914400">
              <a:lnSpc>
                <a:spcPct val="90000"/>
              </a:lnSpc>
              <a:spcBef>
                <a:spcPct val="0"/>
              </a:spcBef>
            </a:pPr>
            <a:endParaRPr lang="it-IT" sz="2400" dirty="0">
              <a:ln w="0"/>
              <a:solidFill>
                <a:srgbClr val="3366FF"/>
              </a:solidFill>
              <a:effectLst>
                <a:outerShdw blurRad="38100" dist="19050" dir="2700000" algn="tl" rotWithShape="0">
                  <a:schemeClr val="dk1">
                    <a:alpha val="40000"/>
                  </a:schemeClr>
                </a:outerShdw>
              </a:effectLst>
              <a:latin typeface="Helvetica Neue"/>
              <a:cs typeface="Helvetica Neue"/>
            </a:endParaRPr>
          </a:p>
          <a:p>
            <a:pPr algn="ctr"/>
            <a:r>
              <a:rPr lang="it-IT" sz="1900" i="1" dirty="0">
                <a:solidFill>
                  <a:srgbClr val="3366FF"/>
                </a:solidFill>
                <a:latin typeface="Helvetica Neue"/>
                <a:cs typeface="Helvetica Neue"/>
              </a:rPr>
              <a:t>LIVELLO </a:t>
            </a:r>
            <a:r>
              <a:rPr lang="it-IT" sz="1900" i="1" dirty="0" err="1">
                <a:solidFill>
                  <a:srgbClr val="3366FF"/>
                </a:solidFill>
                <a:latin typeface="Helvetica Neue"/>
                <a:cs typeface="Helvetica Neue"/>
              </a:rPr>
              <a:t>DI</a:t>
            </a:r>
            <a:r>
              <a:rPr lang="it-IT" sz="1900" i="1" dirty="0">
                <a:solidFill>
                  <a:srgbClr val="3366FF"/>
                </a:solidFill>
                <a:latin typeface="Helvetica Neue"/>
                <a:cs typeface="Helvetica Neue"/>
              </a:rPr>
              <a:t> INTERNAZIONALIZZAZIONE NEI SETTORI MERCEOLOGICI</a:t>
            </a:r>
          </a:p>
          <a:p>
            <a:pPr algn="ctr"/>
            <a:r>
              <a:rPr lang="it-IT" sz="2000" b="1" i="1" dirty="0">
                <a:solidFill>
                  <a:srgbClr val="3366FF"/>
                </a:solidFill>
                <a:latin typeface="Helvetica Neue"/>
                <a:cs typeface="Helvetica Neue"/>
              </a:rPr>
              <a:t>Espositori  e visitatori esteri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26" name="Diagramma 25">
            <a:extLst>
              <a:ext uri="{FF2B5EF4-FFF2-40B4-BE49-F238E27FC236}">
                <a16:creationId xmlns:a16="http://schemas.microsoft.com/office/drawing/2014/main" id="{0FA88213-56EE-460D-8ADB-42DC047685EE}"/>
              </a:ext>
            </a:extLst>
          </p:cNvPr>
          <p:cNvGraphicFramePr/>
          <p:nvPr>
            <p:extLst>
              <p:ext uri="{D42A27DB-BD31-4B8C-83A1-F6EECF244321}">
                <p14:modId xmlns:p14="http://schemas.microsoft.com/office/powerpoint/2010/main" val="2842936383"/>
              </p:ext>
            </p:extLst>
          </p:nvPr>
        </p:nvGraphicFramePr>
        <p:xfrm>
          <a:off x="893042" y="3093156"/>
          <a:ext cx="7234957" cy="29576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05501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sp>
        <p:nvSpPr>
          <p:cNvPr id="22" name="Rettangolo 21"/>
          <p:cNvSpPr/>
          <p:nvPr/>
        </p:nvSpPr>
        <p:spPr>
          <a:xfrm flipV="1">
            <a:off x="1211918" y="2342065"/>
            <a:ext cx="6694487" cy="217387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1"/>
            <a:ext cx="8359707" cy="1353102"/>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NEI SINGOLI POLI ESPOSITIVI</a:t>
            </a:r>
            <a:br>
              <a:rPr lang="it-IT" sz="2400"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(2016-2017-2018-2019)</a:t>
            </a:r>
          </a:p>
          <a:p>
            <a:pPr lvl="0" algn="ctr" defTabSz="914400">
              <a:lnSpc>
                <a:spcPct val="90000"/>
              </a:lnSpc>
              <a:spcBef>
                <a:spcPct val="0"/>
              </a:spcBef>
            </a:pP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latin typeface="Helvetica Neue"/>
                <a:cs typeface="Helvetica Neue"/>
              </a:rPr>
              <a:t>DISTRIBUZIONE DELL’ATTIVITÀ FIERISTICA PER SEDI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2" name="Diagramma 1">
            <a:extLst>
              <a:ext uri="{FF2B5EF4-FFF2-40B4-BE49-F238E27FC236}">
                <a16:creationId xmlns:a16="http://schemas.microsoft.com/office/drawing/2014/main" id="{46B3EC6F-F0A1-4528-A7B7-04E88A43A35D}"/>
              </a:ext>
            </a:extLst>
          </p:cNvPr>
          <p:cNvGraphicFramePr/>
          <p:nvPr>
            <p:extLst>
              <p:ext uri="{D42A27DB-BD31-4B8C-83A1-F6EECF244321}">
                <p14:modId xmlns:p14="http://schemas.microsoft.com/office/powerpoint/2010/main" val="3616879219"/>
              </p:ext>
            </p:extLst>
          </p:nvPr>
        </p:nvGraphicFramePr>
        <p:xfrm>
          <a:off x="1202267" y="4581048"/>
          <a:ext cx="6704138" cy="19710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Grafico 15">
            <a:extLst>
              <a:ext uri="{FF2B5EF4-FFF2-40B4-BE49-F238E27FC236}">
                <a16:creationId xmlns:a16="http://schemas.microsoft.com/office/drawing/2014/main" id="{92220540-23A4-4C7F-B7BE-49D066E3BC73}"/>
              </a:ext>
            </a:extLst>
          </p:cNvPr>
          <p:cNvGraphicFramePr>
            <a:graphicFrameLocks/>
          </p:cNvGraphicFramePr>
          <p:nvPr>
            <p:extLst>
              <p:ext uri="{D42A27DB-BD31-4B8C-83A1-F6EECF244321}">
                <p14:modId xmlns:p14="http://schemas.microsoft.com/office/powerpoint/2010/main" val="213831879"/>
              </p:ext>
            </p:extLst>
          </p:nvPr>
        </p:nvGraphicFramePr>
        <p:xfrm>
          <a:off x="1230312" y="2339509"/>
          <a:ext cx="6652155" cy="2166296"/>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1905501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1"/>
            <a:ext cx="8359707" cy="1662714"/>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NEI SINGOLI POLI ESPOSITIVI</a:t>
            </a:r>
            <a:br>
              <a:rPr lang="it-IT" sz="2400"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(2016-2017-2018-2019)</a:t>
            </a:r>
          </a:p>
          <a:p>
            <a:pPr lvl="0" algn="ctr" defTabSz="914400">
              <a:lnSpc>
                <a:spcPct val="90000"/>
              </a:lnSpc>
              <a:spcBef>
                <a:spcPct val="0"/>
              </a:spcBef>
            </a:pP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latin typeface="Helvetica Neue"/>
                <a:cs typeface="Helvetica Neue"/>
              </a:rPr>
              <a:t>DISTRIBUZIONE DELL’ATTIVITÀ FIERISTICA PER SEDI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416313"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pSp>
        <p:nvGrpSpPr>
          <p:cNvPr id="2" name="Gruppo 1"/>
          <p:cNvGrpSpPr/>
          <p:nvPr/>
        </p:nvGrpSpPr>
        <p:grpSpPr>
          <a:xfrm>
            <a:off x="102213" y="2305679"/>
            <a:ext cx="8640000" cy="4262612"/>
            <a:chOff x="102213" y="2341304"/>
            <a:chExt cx="8640000" cy="4262612"/>
          </a:xfrm>
        </p:grpSpPr>
        <p:sp>
          <p:nvSpPr>
            <p:cNvPr id="22" name="Rettangolo 21"/>
            <p:cNvSpPr/>
            <p:nvPr/>
          </p:nvSpPr>
          <p:spPr>
            <a:xfrm flipV="1">
              <a:off x="102213" y="2341304"/>
              <a:ext cx="8640000" cy="2160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0" name="Rettangolo 29"/>
            <p:cNvSpPr/>
            <p:nvPr/>
          </p:nvSpPr>
          <p:spPr>
            <a:xfrm flipV="1">
              <a:off x="102213" y="4443916"/>
              <a:ext cx="8640000" cy="2160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aphicFrame>
        <p:nvGraphicFramePr>
          <p:cNvPr id="16" name="Grafico 15">
            <a:extLst>
              <a:ext uri="{FF2B5EF4-FFF2-40B4-BE49-F238E27FC236}">
                <a16:creationId xmlns:a16="http://schemas.microsoft.com/office/drawing/2014/main" id="{2B174424-7198-412F-9405-58EEF91930F5}"/>
              </a:ext>
            </a:extLst>
          </p:cNvPr>
          <p:cNvGraphicFramePr>
            <a:graphicFrameLocks/>
          </p:cNvGraphicFramePr>
          <p:nvPr>
            <p:extLst>
              <p:ext uri="{D42A27DB-BD31-4B8C-83A1-F6EECF244321}">
                <p14:modId xmlns:p14="http://schemas.microsoft.com/office/powerpoint/2010/main" val="2476584266"/>
              </p:ext>
            </p:extLst>
          </p:nvPr>
        </p:nvGraphicFramePr>
        <p:xfrm>
          <a:off x="102213" y="2305678"/>
          <a:ext cx="8640000" cy="216000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Grafico 17">
            <a:extLst>
              <a:ext uri="{FF2B5EF4-FFF2-40B4-BE49-F238E27FC236}">
                <a16:creationId xmlns:a16="http://schemas.microsoft.com/office/drawing/2014/main" id="{5F468E77-FEAC-44F9-9505-0893085595C0}"/>
              </a:ext>
            </a:extLst>
          </p:cNvPr>
          <p:cNvGraphicFramePr>
            <a:graphicFrameLocks/>
          </p:cNvGraphicFramePr>
          <p:nvPr>
            <p:extLst>
              <p:ext uri="{D42A27DB-BD31-4B8C-83A1-F6EECF244321}">
                <p14:modId xmlns:p14="http://schemas.microsoft.com/office/powerpoint/2010/main" val="926296069"/>
              </p:ext>
            </p:extLst>
          </p:nvPr>
        </p:nvGraphicFramePr>
        <p:xfrm>
          <a:off x="102212" y="4392055"/>
          <a:ext cx="8625475" cy="2160001"/>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905501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NEI SINGOLI POLI ESPOSITIVI</a:t>
            </a:r>
            <a:br>
              <a:rPr lang="it-IT" sz="2400"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2019</a:t>
            </a:r>
          </a:p>
          <a:p>
            <a:pPr lvl="0" algn="ctr" defTabSz="914400">
              <a:lnSpc>
                <a:spcPct val="90000"/>
              </a:lnSpc>
              <a:spcBef>
                <a:spcPct val="0"/>
              </a:spcBef>
            </a:pP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latin typeface="Helvetica Neue"/>
                <a:cs typeface="Helvetica Neue"/>
              </a:rPr>
              <a:t>CARATTERISTICHE DELLE STRUTTURE ESPOSITIVE</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2" name="Tabella 1">
            <a:extLst>
              <a:ext uri="{FF2B5EF4-FFF2-40B4-BE49-F238E27FC236}">
                <a16:creationId xmlns:a16="http://schemas.microsoft.com/office/drawing/2014/main" id="{ECEC244A-C3E6-4854-943A-B093EA59B97B}"/>
              </a:ext>
            </a:extLst>
          </p:cNvPr>
          <p:cNvGraphicFramePr>
            <a:graphicFrameLocks noGrp="1"/>
          </p:cNvGraphicFramePr>
          <p:nvPr>
            <p:extLst>
              <p:ext uri="{D42A27DB-BD31-4B8C-83A1-F6EECF244321}">
                <p14:modId xmlns:p14="http://schemas.microsoft.com/office/powerpoint/2010/main" val="1367425108"/>
              </p:ext>
            </p:extLst>
          </p:nvPr>
        </p:nvGraphicFramePr>
        <p:xfrm>
          <a:off x="444347" y="2737835"/>
          <a:ext cx="7936626" cy="2632779"/>
        </p:xfrm>
        <a:graphic>
          <a:graphicData uri="http://schemas.openxmlformats.org/drawingml/2006/table">
            <a:tbl>
              <a:tblPr firstRow="1" firstCol="1" bandRow="1">
                <a:tableStyleId>{37CE84F3-28C3-443E-9E96-99CF82512B78}</a:tableStyleId>
              </a:tblPr>
              <a:tblGrid>
                <a:gridCol w="1862550">
                  <a:extLst>
                    <a:ext uri="{9D8B030D-6E8A-4147-A177-3AD203B41FA5}">
                      <a16:colId xmlns:a16="http://schemas.microsoft.com/office/drawing/2014/main" val="2686496546"/>
                    </a:ext>
                  </a:extLst>
                </a:gridCol>
                <a:gridCol w="1320415">
                  <a:extLst>
                    <a:ext uri="{9D8B030D-6E8A-4147-A177-3AD203B41FA5}">
                      <a16:colId xmlns:a16="http://schemas.microsoft.com/office/drawing/2014/main" val="617964459"/>
                    </a:ext>
                  </a:extLst>
                </a:gridCol>
                <a:gridCol w="1031055">
                  <a:extLst>
                    <a:ext uri="{9D8B030D-6E8A-4147-A177-3AD203B41FA5}">
                      <a16:colId xmlns:a16="http://schemas.microsoft.com/office/drawing/2014/main" val="2492461372"/>
                    </a:ext>
                  </a:extLst>
                </a:gridCol>
                <a:gridCol w="1065977">
                  <a:extLst>
                    <a:ext uri="{9D8B030D-6E8A-4147-A177-3AD203B41FA5}">
                      <a16:colId xmlns:a16="http://schemas.microsoft.com/office/drawing/2014/main" val="688327116"/>
                    </a:ext>
                  </a:extLst>
                </a:gridCol>
                <a:gridCol w="1060157">
                  <a:extLst>
                    <a:ext uri="{9D8B030D-6E8A-4147-A177-3AD203B41FA5}">
                      <a16:colId xmlns:a16="http://schemas.microsoft.com/office/drawing/2014/main" val="363495710"/>
                    </a:ext>
                  </a:extLst>
                </a:gridCol>
                <a:gridCol w="798236">
                  <a:extLst>
                    <a:ext uri="{9D8B030D-6E8A-4147-A177-3AD203B41FA5}">
                      <a16:colId xmlns:a16="http://schemas.microsoft.com/office/drawing/2014/main" val="2004068906"/>
                    </a:ext>
                  </a:extLst>
                </a:gridCol>
                <a:gridCol w="798236">
                  <a:extLst>
                    <a:ext uri="{9D8B030D-6E8A-4147-A177-3AD203B41FA5}">
                      <a16:colId xmlns:a16="http://schemas.microsoft.com/office/drawing/2014/main" val="761577121"/>
                    </a:ext>
                  </a:extLst>
                </a:gridCol>
              </a:tblGrid>
              <a:tr h="278323">
                <a:tc>
                  <a:txBody>
                    <a:bodyPr/>
                    <a:lstStyle/>
                    <a:p>
                      <a:pPr marL="21590" algn="ctr"/>
                      <a:r>
                        <a:rPr lang="it-IT" sz="1000">
                          <a:effectLst/>
                        </a:rPr>
                        <a:t>QUARTIERE</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r>
                        <a:rPr lang="it-IT" sz="1000" dirty="0">
                          <a:effectLst/>
                        </a:rPr>
                        <a:t>SUPERFICIE OCC. DAL QUARTIERE MQ</a:t>
                      </a:r>
                      <a:endParaRPr lang="it-IT" sz="1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r>
                        <a:rPr lang="it-IT" sz="1000">
                          <a:effectLst/>
                        </a:rPr>
                        <a:t>N. PADIGLIONI</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r>
                        <a:rPr lang="it-IT" sz="1000">
                          <a:effectLst/>
                        </a:rPr>
                        <a:t>MQ. AREA COPERTA ESP.</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r>
                        <a:rPr lang="it-IT" sz="1000">
                          <a:effectLst/>
                        </a:rPr>
                        <a:t>MQ. AREA SCOPERTA ESP.</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r>
                        <a:rPr lang="it-IT" sz="1000">
                          <a:effectLst/>
                        </a:rPr>
                        <a:t>N.SALE CONVEGNI</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r>
                        <a:rPr lang="it-IT" sz="1000">
                          <a:effectLst/>
                        </a:rPr>
                        <a:t>CAPIENZA SALE</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0619161"/>
                  </a:ext>
                </a:extLst>
              </a:tr>
              <a:tr h="164529">
                <a:tc>
                  <a:txBody>
                    <a:bodyPr/>
                    <a:lstStyle/>
                    <a:p>
                      <a:pPr algn="l"/>
                      <a:r>
                        <a:rPr lang="it-IT" sz="1000">
                          <a:effectLst/>
                        </a:rPr>
                        <a:t>BOLOGNA FIERE SPA</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295.000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18</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180.000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80.000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21</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3.500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9428756"/>
                  </a:ext>
                </a:extLst>
              </a:tr>
              <a:tr h="164529">
                <a:tc>
                  <a:txBody>
                    <a:bodyPr/>
                    <a:lstStyle/>
                    <a:p>
                      <a:pPr algn="l"/>
                      <a:r>
                        <a:rPr lang="it-IT" sz="1000">
                          <a:effectLst/>
                        </a:rPr>
                        <a:t>RIMINIFIERA</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173.000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16</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113.000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19</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1.980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4864117"/>
                  </a:ext>
                </a:extLst>
              </a:tr>
              <a:tr h="164529">
                <a:tc>
                  <a:txBody>
                    <a:bodyPr/>
                    <a:lstStyle/>
                    <a:p>
                      <a:pPr algn="l"/>
                      <a:r>
                        <a:rPr lang="it-IT" sz="1000">
                          <a:effectLst/>
                        </a:rPr>
                        <a:t>FIERE DI PARMA SPA</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135.000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7</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111.000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800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63548509"/>
                  </a:ext>
                </a:extLst>
              </a:tr>
              <a:tr h="164529">
                <a:tc>
                  <a:txBody>
                    <a:bodyPr/>
                    <a:lstStyle/>
                    <a:p>
                      <a:pPr algn="l"/>
                      <a:r>
                        <a:rPr lang="it-IT" sz="1000">
                          <a:effectLst/>
                        </a:rPr>
                        <a:t>FIERA DI FORLI'</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50.000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4</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16.000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30.000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880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2894676"/>
                  </a:ext>
                </a:extLst>
              </a:tr>
              <a:tr h="164529">
                <a:tc>
                  <a:txBody>
                    <a:bodyPr/>
                    <a:lstStyle/>
                    <a:p>
                      <a:pPr algn="l"/>
                      <a:r>
                        <a:rPr lang="it-IT" sz="1000">
                          <a:effectLst/>
                        </a:rPr>
                        <a:t>PALA DE ANDRE' - RAVENNA</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33.600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5</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22.000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11.600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5</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3.846</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22347398"/>
                  </a:ext>
                </a:extLst>
              </a:tr>
              <a:tr h="164529">
                <a:tc>
                  <a:txBody>
                    <a:bodyPr/>
                    <a:lstStyle/>
                    <a:p>
                      <a:pPr algn="l"/>
                      <a:r>
                        <a:rPr lang="it-IT" sz="1000">
                          <a:effectLst/>
                        </a:rPr>
                        <a:t>PIACENZA EXPO SPA</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30.000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14.000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8.000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474</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3102728"/>
                  </a:ext>
                </a:extLst>
              </a:tr>
              <a:tr h="164529">
                <a:tc>
                  <a:txBody>
                    <a:bodyPr/>
                    <a:lstStyle/>
                    <a:p>
                      <a:pPr algn="l"/>
                      <a:r>
                        <a:rPr lang="it-IT" sz="1000">
                          <a:effectLst/>
                        </a:rPr>
                        <a:t>FERRARA FIERE CONGRESSI</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26.000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6</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16.000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10.000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4</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1.150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1084988"/>
                  </a:ext>
                </a:extLst>
              </a:tr>
              <a:tr h="278323">
                <a:tc>
                  <a:txBody>
                    <a:bodyPr/>
                    <a:lstStyle/>
                    <a:p>
                      <a:pPr algn="r"/>
                      <a:r>
                        <a:rPr lang="it-IT" sz="1000" i="1" dirty="0">
                          <a:solidFill>
                            <a:schemeClr val="tx1"/>
                          </a:solidFill>
                          <a:effectLst/>
                        </a:rPr>
                        <a:t>Sub totale quartieri ospitanti manifestazioni internazionali</a:t>
                      </a:r>
                      <a:endParaRPr lang="it-IT" sz="1400" i="1" dirty="0">
                        <a:solidFill>
                          <a:schemeClr val="tx1"/>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i="1" dirty="0">
                          <a:solidFill>
                            <a:schemeClr val="tx1"/>
                          </a:solidFill>
                          <a:effectLst/>
                        </a:rPr>
                        <a:t>742.600</a:t>
                      </a:r>
                      <a:endParaRPr lang="it-IT" sz="1400" i="1" dirty="0">
                        <a:solidFill>
                          <a:schemeClr val="tx1"/>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i="1" dirty="0">
                          <a:solidFill>
                            <a:schemeClr val="tx1"/>
                          </a:solidFill>
                          <a:effectLst/>
                        </a:rPr>
                        <a:t>59</a:t>
                      </a:r>
                      <a:endParaRPr lang="it-IT" sz="1400" i="1" dirty="0">
                        <a:solidFill>
                          <a:schemeClr val="tx1"/>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i="1" dirty="0">
                          <a:solidFill>
                            <a:schemeClr val="tx1"/>
                          </a:solidFill>
                          <a:effectLst/>
                        </a:rPr>
                        <a:t>472.000</a:t>
                      </a:r>
                      <a:endParaRPr lang="it-IT" sz="1400" i="1" dirty="0">
                        <a:solidFill>
                          <a:schemeClr val="tx1"/>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i="1" dirty="0">
                          <a:solidFill>
                            <a:schemeClr val="tx1"/>
                          </a:solidFill>
                          <a:effectLst/>
                        </a:rPr>
                        <a:t>139.600</a:t>
                      </a:r>
                      <a:endParaRPr lang="it-IT" sz="1400" i="1" dirty="0">
                        <a:solidFill>
                          <a:schemeClr val="tx1"/>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i="1" dirty="0">
                          <a:solidFill>
                            <a:schemeClr val="tx1"/>
                          </a:solidFill>
                          <a:effectLst/>
                        </a:rPr>
                        <a:t>56</a:t>
                      </a:r>
                      <a:endParaRPr lang="it-IT" sz="1400" i="1" dirty="0">
                        <a:solidFill>
                          <a:schemeClr val="tx1"/>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i="1" dirty="0">
                          <a:solidFill>
                            <a:schemeClr val="tx1"/>
                          </a:solidFill>
                          <a:effectLst/>
                        </a:rPr>
                        <a:t>12.630</a:t>
                      </a:r>
                      <a:endParaRPr lang="it-IT" sz="1400" i="1" dirty="0">
                        <a:solidFill>
                          <a:schemeClr val="tx1"/>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5514585"/>
                  </a:ext>
                </a:extLst>
              </a:tr>
              <a:tr h="164529">
                <a:tc>
                  <a:txBody>
                    <a:bodyPr/>
                    <a:lstStyle/>
                    <a:p>
                      <a:pPr algn="l"/>
                      <a:r>
                        <a:rPr lang="it-IT" sz="1000">
                          <a:effectLst/>
                        </a:rPr>
                        <a:t>MODENA FIERE SRL</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49.000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dirty="0">
                          <a:effectLst/>
                        </a:rPr>
                        <a:t>3</a:t>
                      </a:r>
                      <a:endParaRPr lang="it-IT" sz="1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18.000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20.000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360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023829"/>
                  </a:ext>
                </a:extLst>
              </a:tr>
              <a:tr h="191347">
                <a:tc>
                  <a:txBody>
                    <a:bodyPr/>
                    <a:lstStyle/>
                    <a:p>
                      <a:pPr algn="l"/>
                      <a:r>
                        <a:rPr lang="it-IT" sz="1000">
                          <a:effectLst/>
                        </a:rPr>
                        <a:t>REGGIO EMILIA</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25.000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4</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24.000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l"/>
                      <a:r>
                        <a:rPr lang="it-IT" sz="1400">
                          <a:effectLst/>
                        </a:rPr>
                        <a:t> </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97450394"/>
                  </a:ext>
                </a:extLst>
              </a:tr>
              <a:tr h="164529">
                <a:tc>
                  <a:txBody>
                    <a:bodyPr/>
                    <a:lstStyle/>
                    <a:p>
                      <a:pPr algn="l"/>
                      <a:r>
                        <a:rPr lang="it-IT" sz="1000">
                          <a:effectLst/>
                        </a:rPr>
                        <a:t>CESENA FIERA SPA</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17.000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4</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16.000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400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3199656"/>
                  </a:ext>
                </a:extLst>
              </a:tr>
              <a:tr h="164529">
                <a:tc>
                  <a:txBody>
                    <a:bodyPr/>
                    <a:lstStyle/>
                    <a:p>
                      <a:pPr algn="l"/>
                      <a:r>
                        <a:rPr lang="it-IT" sz="1000">
                          <a:effectLst/>
                        </a:rPr>
                        <a:t>FIERA DI FAENZA</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12.000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3.638</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8.000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2</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330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3877094"/>
                  </a:ext>
                </a:extLst>
              </a:tr>
              <a:tr h="164529">
                <a:tc>
                  <a:txBody>
                    <a:bodyPr/>
                    <a:lstStyle/>
                    <a:p>
                      <a:pPr algn="l"/>
                      <a:r>
                        <a:rPr lang="it-IT" sz="1000">
                          <a:effectLst/>
                        </a:rPr>
                        <a:t>TOTALE QUARTIERI</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845.600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72</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533.638</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168.600</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a:effectLst/>
                        </a:rPr>
                        <a:t>63</a:t>
                      </a:r>
                      <a:endParaRPr lang="it-IT" sz="1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tc>
                  <a:txBody>
                    <a:bodyPr/>
                    <a:lstStyle/>
                    <a:p>
                      <a:pPr algn="r"/>
                      <a:r>
                        <a:rPr lang="it-IT" sz="1000" dirty="0">
                          <a:effectLst/>
                        </a:rPr>
                        <a:t>13.920</a:t>
                      </a:r>
                      <a:endParaRPr lang="it-IT" sz="1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6288692"/>
                  </a:ext>
                </a:extLst>
              </a:tr>
            </a:tbl>
          </a:graphicData>
        </a:graphic>
      </p:graphicFrame>
      <p:sp>
        <p:nvSpPr>
          <p:cNvPr id="3" name="Rectangle 1">
            <a:extLst>
              <a:ext uri="{FF2B5EF4-FFF2-40B4-BE49-F238E27FC236}">
                <a16:creationId xmlns:a16="http://schemas.microsoft.com/office/drawing/2014/main" id="{AAAC32EA-ABED-4EED-B692-FD0E1385A79C}"/>
              </a:ext>
            </a:extLst>
          </p:cNvPr>
          <p:cNvSpPr>
            <a:spLocks noChangeArrowheads="1"/>
          </p:cNvSpPr>
          <p:nvPr/>
        </p:nvSpPr>
        <p:spPr bwMode="auto">
          <a:xfrm>
            <a:off x="535020" y="2615764"/>
            <a:ext cx="119735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5501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NEI SINGOLI POLI ESPOSITIVI</a:t>
            </a:r>
            <a:br>
              <a:rPr lang="it-IT" sz="2400"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2019</a:t>
            </a:r>
          </a:p>
          <a:p>
            <a:pPr lvl="0" algn="ctr" defTabSz="914400">
              <a:lnSpc>
                <a:spcPct val="90000"/>
              </a:lnSpc>
              <a:spcBef>
                <a:spcPct val="0"/>
              </a:spcBef>
            </a:pP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latin typeface="Helvetica Neue"/>
                <a:cs typeface="Helvetica Neue"/>
              </a:rPr>
              <a:t>CARATTERISTICHE DELLE STRUTTURE ESPOSITIVE</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25" name="Diagramma 24">
            <a:extLst>
              <a:ext uri="{FF2B5EF4-FFF2-40B4-BE49-F238E27FC236}">
                <a16:creationId xmlns:a16="http://schemas.microsoft.com/office/drawing/2014/main" id="{1281E54F-36A6-4DB6-8FE4-00F2F46C5DF6}"/>
              </a:ext>
            </a:extLst>
          </p:cNvPr>
          <p:cNvGraphicFramePr/>
          <p:nvPr>
            <p:extLst>
              <p:ext uri="{D42A27DB-BD31-4B8C-83A1-F6EECF244321}">
                <p14:modId xmlns:p14="http://schemas.microsoft.com/office/powerpoint/2010/main" val="3356397068"/>
              </p:ext>
            </p:extLst>
          </p:nvPr>
        </p:nvGraphicFramePr>
        <p:xfrm>
          <a:off x="587329" y="2582345"/>
          <a:ext cx="7989404" cy="36999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05501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sp>
        <p:nvSpPr>
          <p:cNvPr id="16" name="Rettangolo 15"/>
          <p:cNvSpPr/>
          <p:nvPr/>
        </p:nvSpPr>
        <p:spPr>
          <a:xfrm flipV="1">
            <a:off x="719667" y="2946399"/>
            <a:ext cx="7687733" cy="3174997"/>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181724" y="834826"/>
            <a:ext cx="8359707" cy="1876985"/>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NEI SINGOLI POLI ESPOSITIVI</a:t>
            </a:r>
            <a:br>
              <a:rPr lang="it-IT" sz="2400"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2019</a:t>
            </a:r>
          </a:p>
          <a:p>
            <a:pPr lvl="0" algn="ctr" defTabSz="914400">
              <a:lnSpc>
                <a:spcPct val="90000"/>
              </a:lnSpc>
              <a:spcBef>
                <a:spcPct val="0"/>
              </a:spcBef>
            </a:pP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latin typeface="Helvetica Neue"/>
                <a:cs typeface="Helvetica Neue"/>
              </a:rPr>
              <a:t>GLI ORGANIZZATORI FIERISTICI OPERANTI IN REGIONE</a:t>
            </a:r>
          </a:p>
          <a:p>
            <a:pPr algn="ctr"/>
            <a:r>
              <a:rPr lang="it-IT" sz="2000" i="1" dirty="0">
                <a:solidFill>
                  <a:srgbClr val="3366FF"/>
                </a:solidFill>
                <a:latin typeface="Helvetica Neue"/>
                <a:cs typeface="Helvetica Neue"/>
              </a:rPr>
              <a:t>EMILIA-ROMAGNA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20" name="Grafico 19">
            <a:extLst>
              <a:ext uri="{FF2B5EF4-FFF2-40B4-BE49-F238E27FC236}">
                <a16:creationId xmlns:a16="http://schemas.microsoft.com/office/drawing/2014/main" id="{00000000-0008-0000-1700-000002000000}"/>
              </a:ext>
            </a:extLst>
          </p:cNvPr>
          <p:cNvGraphicFramePr>
            <a:graphicFrameLocks/>
          </p:cNvGraphicFramePr>
          <p:nvPr>
            <p:extLst>
              <p:ext uri="{D42A27DB-BD31-4B8C-83A1-F6EECF244321}">
                <p14:modId xmlns:p14="http://schemas.microsoft.com/office/powerpoint/2010/main" val="2458373728"/>
              </p:ext>
            </p:extLst>
          </p:nvPr>
        </p:nvGraphicFramePr>
        <p:xfrm>
          <a:off x="693762" y="2952713"/>
          <a:ext cx="7713638" cy="316868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4234" y="59723"/>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0774"/>
            <a:ext cx="8359707" cy="695189"/>
          </a:xfrm>
          <a:prstGeom prst="rect">
            <a:avLst/>
          </a:prstGeom>
        </p:spPr>
        <p:txBody>
          <a:bodyPr vert="horz" lIns="91440" tIns="45720" rIns="91440" bIns="45720" rtlCol="0" anchor="t">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2400" b="1"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Helvetica Neue"/>
                <a:ea typeface="+mj-ea"/>
                <a:cs typeface="Helvetica Neue"/>
              </a:rPr>
              <a:t>POSIZIONAMENTO DELL’EMILIA-ROMAGNA NEL MERCATO FIERISTICO NAZIONALE</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24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Helvetica Neue"/>
                <a:ea typeface="+mj-ea"/>
                <a:cs typeface="Helvetica Neue"/>
              </a:rPr>
              <a:t>ANNO 2019</a:t>
            </a:r>
          </a:p>
        </p:txBody>
      </p:sp>
      <p:sp>
        <p:nvSpPr>
          <p:cNvPr id="16" name="CasellaDiTesto 15">
            <a:extLst>
              <a:ext uri="{FF2B5EF4-FFF2-40B4-BE49-F238E27FC236}">
                <a16:creationId xmlns:a16="http://schemas.microsoft.com/office/drawing/2014/main" id="{9B4FBB5F-F22A-4A12-8118-5A634A3EDB94}"/>
              </a:ext>
            </a:extLst>
          </p:cNvPr>
          <p:cNvSpPr txBox="1"/>
          <p:nvPr/>
        </p:nvSpPr>
        <p:spPr>
          <a:xfrm>
            <a:off x="609600" y="2463800"/>
            <a:ext cx="7916333" cy="1225868"/>
          </a:xfrm>
          <a:prstGeom prst="downArrowCallou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500" b="1" dirty="0"/>
              <a:t>Settori in cui </a:t>
            </a:r>
            <a:r>
              <a:rPr lang="en-US" sz="1500" b="1" dirty="0" err="1"/>
              <a:t>predomina</a:t>
            </a:r>
            <a:r>
              <a:rPr lang="en-US" sz="1500" b="1" dirty="0"/>
              <a:t> </a:t>
            </a:r>
            <a:r>
              <a:rPr lang="en-US" sz="1500" b="1" dirty="0" err="1"/>
              <a:t>l’Emilia</a:t>
            </a:r>
            <a:r>
              <a:rPr lang="en-US" sz="1500" b="1" dirty="0"/>
              <a:t>-Romagna </a:t>
            </a:r>
            <a:r>
              <a:rPr lang="en-US" sz="1500" b="1" dirty="0" err="1"/>
              <a:t>tra</a:t>
            </a:r>
            <a:r>
              <a:rPr lang="en-US" sz="1500" b="1" dirty="0"/>
              <a:t>  le </a:t>
            </a:r>
            <a:r>
              <a:rPr lang="it-IT" sz="1500" b="1" dirty="0"/>
              <a:t>manifestazioni internazionali </a:t>
            </a:r>
            <a:br>
              <a:rPr lang="it-IT" sz="1500" b="1" dirty="0"/>
            </a:br>
            <a:r>
              <a:rPr lang="it-IT" sz="1500" b="1" dirty="0"/>
              <a:t>2019</a:t>
            </a:r>
          </a:p>
          <a:p>
            <a:pPr algn="ctr"/>
            <a:r>
              <a:rPr lang="it-IT" sz="1600" b="1" dirty="0"/>
              <a:t>AREE LOCATE</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rapporti UFI Euro </a:t>
            </a:r>
            <a:r>
              <a:rPr lang="it-IT" sz="1000" dirty="0" err="1">
                <a:solidFill>
                  <a:schemeClr val="bg1"/>
                </a:solidFill>
                <a:latin typeface="Helvetica Neue"/>
                <a:cs typeface="Helvetica Neue"/>
              </a:rPr>
              <a:t>Fairs</a:t>
            </a:r>
            <a:r>
              <a:rPr lang="it-IT" sz="1000" dirty="0">
                <a:solidFill>
                  <a:schemeClr val="bg1"/>
                </a:solidFill>
                <a:latin typeface="Helvetica Neue"/>
                <a:cs typeface="Helvetica Neue"/>
              </a:rPr>
              <a:t> </a:t>
            </a:r>
            <a:r>
              <a:rPr lang="it-IT" sz="1000" dirty="0" err="1">
                <a:solidFill>
                  <a:schemeClr val="bg1"/>
                </a:solidFill>
                <a:latin typeface="Helvetica Neue"/>
                <a:cs typeface="Helvetica Neue"/>
              </a:rPr>
              <a:t>Statistics</a:t>
            </a:r>
            <a:r>
              <a:rPr lang="it-IT" sz="1000" dirty="0">
                <a:solidFill>
                  <a:schemeClr val="bg1"/>
                </a:solidFill>
                <a:latin typeface="Helvetica Neue"/>
                <a:cs typeface="Helvetica Neue"/>
              </a:rPr>
              <a:t> (2016-2017-2018) e Osservatorio Fieristico della Regione Emilia-Romagna</a:t>
            </a:r>
          </a:p>
        </p:txBody>
      </p:sp>
      <p:graphicFrame>
        <p:nvGraphicFramePr>
          <p:cNvPr id="3" name="Diagramma 2">
            <a:extLst>
              <a:ext uri="{FF2B5EF4-FFF2-40B4-BE49-F238E27FC236}">
                <a16:creationId xmlns:a16="http://schemas.microsoft.com/office/drawing/2014/main" id="{9944BD56-743A-4C9E-B309-97AE3F3FDABD}"/>
              </a:ext>
            </a:extLst>
          </p:cNvPr>
          <p:cNvGraphicFramePr/>
          <p:nvPr>
            <p:extLst>
              <p:ext uri="{D42A27DB-BD31-4B8C-83A1-F6EECF244321}">
                <p14:modId xmlns:p14="http://schemas.microsoft.com/office/powerpoint/2010/main" val="3622572075"/>
              </p:ext>
            </p:extLst>
          </p:nvPr>
        </p:nvGraphicFramePr>
        <p:xfrm>
          <a:off x="91211" y="4309170"/>
          <a:ext cx="8660641" cy="16280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05501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NEI SINGOLI POLI ESPOSITIVI</a:t>
            </a:r>
            <a:br>
              <a:rPr lang="it-IT" sz="2400" dirty="0">
                <a:ln w="0"/>
                <a:effectLst>
                  <a:outerShdw blurRad="38100" dist="19050" dir="2700000" algn="tl" rotWithShape="0">
                    <a:schemeClr val="dk1">
                      <a:alpha val="40000"/>
                    </a:schemeClr>
                  </a:outerShdw>
                </a:effectLst>
                <a:latin typeface="Helvetica Neue"/>
                <a:cs typeface="Helvetica Neue"/>
              </a:rPr>
            </a:br>
            <a:r>
              <a:rPr lang="it-IT" sz="2400" b="1" dirty="0">
                <a:ln w="0"/>
                <a:effectLst>
                  <a:outerShdw blurRad="38100" dist="19050" dir="2700000" algn="tl" rotWithShape="0">
                    <a:schemeClr val="dk1">
                      <a:alpha val="40000"/>
                    </a:schemeClr>
                  </a:outerShdw>
                </a:effectLst>
                <a:latin typeface="Helvetica Neue"/>
                <a:cs typeface="Helvetica Neue"/>
              </a:rPr>
              <a:t>2019</a:t>
            </a:r>
          </a:p>
          <a:p>
            <a:pPr lvl="0" algn="ctr" defTabSz="914400">
              <a:lnSpc>
                <a:spcPct val="90000"/>
              </a:lnSpc>
              <a:spcBef>
                <a:spcPct val="0"/>
              </a:spcBef>
            </a:pP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latin typeface="Helvetica Neue"/>
                <a:cs typeface="Helvetica Neue"/>
              </a:rPr>
              <a:t>GLI ORGANIZZATORI FIERISTICI OPERANTI IN REGIONE</a:t>
            </a:r>
          </a:p>
          <a:p>
            <a:pPr algn="ctr"/>
            <a:r>
              <a:rPr lang="it-IT" sz="2000" i="1" dirty="0">
                <a:solidFill>
                  <a:srgbClr val="3366FF"/>
                </a:solidFill>
                <a:latin typeface="Helvetica Neue"/>
                <a:cs typeface="Helvetica Neue"/>
              </a:rPr>
              <a:t>EMILIA-ROMAGNA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52771" y="6538410"/>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18" name="CasellaDiTesto 17">
            <a:extLst>
              <a:ext uri="{FF2B5EF4-FFF2-40B4-BE49-F238E27FC236}">
                <a16:creationId xmlns:a16="http://schemas.microsoft.com/office/drawing/2014/main" id="{58753DAD-1D78-457C-9E21-DC68B64BC04A}"/>
              </a:ext>
            </a:extLst>
          </p:cNvPr>
          <p:cNvSpPr txBox="1"/>
          <p:nvPr/>
        </p:nvSpPr>
        <p:spPr>
          <a:xfrm>
            <a:off x="553026" y="3327400"/>
            <a:ext cx="8055540" cy="1021556"/>
          </a:xfrm>
          <a:prstGeom prst="round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it-IT" dirty="0">
                <a:solidFill>
                  <a:schemeClr val="bg1"/>
                </a:solidFill>
                <a:effectLst/>
                <a:latin typeface="Helvetica Neue"/>
                <a:ea typeface="Cambria" panose="02040503050406030204" pitchFamily="18" charset="0"/>
                <a:cs typeface="Times New Roman" panose="02020603050405020304" pitchFamily="18" charset="0"/>
              </a:rPr>
              <a:t>Nel 2019 sono 36 gli</a:t>
            </a:r>
            <a:r>
              <a:rPr lang="it-IT" b="1" dirty="0">
                <a:solidFill>
                  <a:schemeClr val="bg1"/>
                </a:solidFill>
                <a:effectLst/>
                <a:latin typeface="Helvetica Neue"/>
                <a:ea typeface="Cambria" panose="02040503050406030204" pitchFamily="18" charset="0"/>
                <a:cs typeface="Times New Roman" panose="02020603050405020304" pitchFamily="18" charset="0"/>
              </a:rPr>
              <a:t> organizzatori titolari di manifestazioni</a:t>
            </a:r>
            <a:r>
              <a:rPr lang="it-IT" dirty="0">
                <a:solidFill>
                  <a:schemeClr val="bg1"/>
                </a:solidFill>
                <a:effectLst/>
                <a:latin typeface="Helvetica Neue"/>
                <a:ea typeface="Cambria" panose="02040503050406030204" pitchFamily="18" charset="0"/>
                <a:cs typeface="Times New Roman" panose="02020603050405020304" pitchFamily="18" charset="0"/>
              </a:rPr>
              <a:t> anche se, in termini di superficie espositive affittate, </a:t>
            </a:r>
            <a:r>
              <a:rPr lang="it-IT" b="1" dirty="0">
                <a:solidFill>
                  <a:schemeClr val="bg1"/>
                </a:solidFill>
                <a:effectLst/>
                <a:latin typeface="Helvetica Neue"/>
                <a:ea typeface="Cambria" panose="02040503050406030204" pitchFamily="18" charset="0"/>
                <a:cs typeface="Times New Roman" panose="02020603050405020304" pitchFamily="18" charset="0"/>
              </a:rPr>
              <a:t>i primi 10 organizzatori controllano l’80,2% del mercato complessivo</a:t>
            </a:r>
            <a:r>
              <a:rPr lang="it-IT" dirty="0">
                <a:solidFill>
                  <a:schemeClr val="bg1"/>
                </a:solidFill>
                <a:latin typeface="Helvetica Neue"/>
                <a:cs typeface="Helvetica Neue"/>
              </a:rPr>
              <a:t>.</a:t>
            </a:r>
            <a:endParaRPr lang="it-IT" sz="2400" dirty="0">
              <a:solidFill>
                <a:schemeClr val="bg1"/>
              </a:solidFill>
              <a:latin typeface="Helvetica Neue"/>
              <a:cs typeface="Helvetica Neue"/>
            </a:endParaRPr>
          </a:p>
        </p:txBody>
      </p:sp>
      <p:sp>
        <p:nvSpPr>
          <p:cNvPr id="20" name="CasellaDiTesto 19">
            <a:extLst>
              <a:ext uri="{FF2B5EF4-FFF2-40B4-BE49-F238E27FC236}">
                <a16:creationId xmlns:a16="http://schemas.microsoft.com/office/drawing/2014/main" id="{66FB7D91-508C-4BB9-BB60-24ABFDF0A247}"/>
              </a:ext>
            </a:extLst>
          </p:cNvPr>
          <p:cNvSpPr txBox="1"/>
          <p:nvPr/>
        </p:nvSpPr>
        <p:spPr>
          <a:xfrm>
            <a:off x="553026" y="4727499"/>
            <a:ext cx="8030705" cy="919401"/>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it-IT" sz="1600" dirty="0">
                <a:solidFill>
                  <a:schemeClr val="bg1"/>
                </a:solidFill>
                <a:latin typeface="Helvetica Neue"/>
                <a:cs typeface="Helvetica Neue"/>
              </a:rPr>
              <a:t>La graduatoria degli organizzatori, secondo le </a:t>
            </a:r>
            <a:r>
              <a:rPr lang="it-IT" sz="1600" b="1" dirty="0">
                <a:solidFill>
                  <a:schemeClr val="bg1"/>
                </a:solidFill>
                <a:latin typeface="Helvetica Neue"/>
                <a:cs typeface="Helvetica Neue"/>
              </a:rPr>
              <a:t>superfici espositive affittate</a:t>
            </a:r>
            <a:r>
              <a:rPr lang="it-IT" sz="1600" dirty="0">
                <a:solidFill>
                  <a:schemeClr val="bg1"/>
                </a:solidFill>
                <a:latin typeface="Helvetica Neue"/>
                <a:cs typeface="Helvetica Neue"/>
              </a:rPr>
              <a:t>, </a:t>
            </a:r>
            <a:r>
              <a:rPr lang="it-IT" sz="1600" dirty="0">
                <a:solidFill>
                  <a:schemeClr val="bg1"/>
                </a:solidFill>
                <a:effectLst/>
                <a:latin typeface="Helvetica Neue"/>
                <a:ea typeface="Cambria" panose="02040503050406030204" pitchFamily="18" charset="0"/>
                <a:cs typeface="Times New Roman" panose="02020603050405020304" pitchFamily="18" charset="0"/>
              </a:rPr>
              <a:t>vede in testa </a:t>
            </a:r>
            <a:r>
              <a:rPr lang="it-IT" sz="1600" b="1" dirty="0">
                <a:solidFill>
                  <a:schemeClr val="bg1"/>
                </a:solidFill>
                <a:effectLst/>
                <a:latin typeface="Helvetica Neue"/>
                <a:ea typeface="Cambria" panose="02040503050406030204" pitchFamily="18" charset="0"/>
                <a:cs typeface="Times New Roman" panose="02020603050405020304" pitchFamily="18" charset="0"/>
              </a:rPr>
              <a:t>IEG-RiminiFiera con il 21%,</a:t>
            </a:r>
            <a:r>
              <a:rPr lang="it-IT" sz="1600" dirty="0">
                <a:solidFill>
                  <a:schemeClr val="bg1"/>
                </a:solidFill>
                <a:effectLst/>
                <a:latin typeface="Helvetica Neue"/>
                <a:ea typeface="Cambria" panose="02040503050406030204" pitchFamily="18" charset="0"/>
                <a:cs typeface="Times New Roman" panose="02020603050405020304" pitchFamily="18" charset="0"/>
              </a:rPr>
              <a:t> immediatamente seguito dal </a:t>
            </a:r>
            <a:r>
              <a:rPr lang="it-IT" sz="1600" b="1" dirty="0">
                <a:solidFill>
                  <a:schemeClr val="bg1"/>
                </a:solidFill>
                <a:effectLst/>
                <a:latin typeface="Helvetica Neue"/>
                <a:ea typeface="Cambria" panose="02040503050406030204" pitchFamily="18" charset="0"/>
                <a:cs typeface="Times New Roman" panose="02020603050405020304" pitchFamily="18" charset="0"/>
              </a:rPr>
              <a:t>Gruppo Bologna Fiere (20%)</a:t>
            </a:r>
            <a:r>
              <a:rPr lang="it-IT" sz="1600" dirty="0">
                <a:solidFill>
                  <a:schemeClr val="bg1"/>
                </a:solidFill>
                <a:effectLst/>
                <a:latin typeface="Helvetica Neue"/>
                <a:ea typeface="Cambria" panose="02040503050406030204" pitchFamily="18" charset="0"/>
                <a:cs typeface="Times New Roman" panose="02020603050405020304" pitchFamily="18" charset="0"/>
              </a:rPr>
              <a:t>. </a:t>
            </a:r>
            <a:endParaRPr lang="it-IT" sz="1600" dirty="0">
              <a:solidFill>
                <a:schemeClr val="bg1"/>
              </a:solidFill>
              <a:latin typeface="Helvetica Neue"/>
              <a:cs typeface="Helvetica Neue"/>
            </a:endParaRPr>
          </a:p>
        </p:txBody>
      </p:sp>
    </p:spTree>
    <p:extLst>
      <p:ext uri="{BB962C8B-B14F-4D97-AF65-F5344CB8AC3E}">
        <p14:creationId xmlns:p14="http://schemas.microsoft.com/office/powerpoint/2010/main" val="1905501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sp>
        <p:nvSpPr>
          <p:cNvPr id="16" name="Rettangolo 15"/>
          <p:cNvSpPr/>
          <p:nvPr/>
        </p:nvSpPr>
        <p:spPr>
          <a:xfrm flipV="1">
            <a:off x="1236133" y="2946397"/>
            <a:ext cx="6663267" cy="2302935"/>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1914077"/>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NEI SINGOLI POLI ESPOSITIVI</a:t>
            </a:r>
            <a:br>
              <a:rPr lang="it-IT" sz="2400" dirty="0">
                <a:ln w="0"/>
                <a:effectLst>
                  <a:outerShdw blurRad="38100" dist="19050" dir="2700000" algn="tl" rotWithShape="0">
                    <a:schemeClr val="dk1">
                      <a:alpha val="40000"/>
                    </a:schemeClr>
                  </a:outerShdw>
                </a:effectLst>
                <a:latin typeface="Helvetica Neue"/>
                <a:cs typeface="Helvetica Neue"/>
              </a:rPr>
            </a:br>
            <a:r>
              <a:rPr lang="it-IT" sz="2400" dirty="0">
                <a:ln w="0"/>
                <a:effectLst>
                  <a:outerShdw blurRad="38100" dist="19050" dir="2700000" algn="tl" rotWithShape="0">
                    <a:schemeClr val="dk1">
                      <a:alpha val="40000"/>
                    </a:schemeClr>
                  </a:outerShdw>
                </a:effectLst>
                <a:latin typeface="Helvetica Neue"/>
                <a:cs typeface="Helvetica Neue"/>
              </a:rPr>
              <a:t>(2016-2017-2018-2019)</a:t>
            </a: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latin typeface="Helvetica Neue"/>
                <a:cs typeface="Helvetica Neue"/>
              </a:rPr>
              <a:t>GLI ORGANIZZATORI FIERISTICI OPERANTI IN REGIONE</a:t>
            </a:r>
          </a:p>
          <a:p>
            <a:pPr algn="ctr"/>
            <a:r>
              <a:rPr lang="it-IT" sz="2000" i="1" dirty="0">
                <a:solidFill>
                  <a:srgbClr val="3366FF"/>
                </a:solidFill>
                <a:latin typeface="Helvetica Neue"/>
                <a:cs typeface="Helvetica Neue"/>
              </a:rPr>
              <a:t>EMILIA-ROMAGNA</a:t>
            </a:r>
          </a:p>
          <a:p>
            <a:pPr algn="ctr"/>
            <a:r>
              <a:rPr lang="it-IT" sz="2000" b="1" i="1" dirty="0">
                <a:solidFill>
                  <a:srgbClr val="3366FF"/>
                </a:solidFill>
                <a:latin typeface="Helvetica Neue"/>
                <a:cs typeface="Helvetica Neue"/>
              </a:rPr>
              <a:t>Le tipologie</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pSp>
        <p:nvGrpSpPr>
          <p:cNvPr id="20" name="Gruppo 19"/>
          <p:cNvGrpSpPr/>
          <p:nvPr/>
        </p:nvGrpSpPr>
        <p:grpSpPr>
          <a:xfrm>
            <a:off x="1185336" y="5380679"/>
            <a:ext cx="6763278" cy="977787"/>
            <a:chOff x="0" y="7657"/>
            <a:chExt cx="5010692" cy="973440"/>
          </a:xfrm>
          <a:scene3d>
            <a:camera prst="orthographicFront"/>
            <a:lightRig rig="threePt" dir="t">
              <a:rot lat="0" lon="0" rev="7500000"/>
            </a:lightRig>
          </a:scene3d>
        </p:grpSpPr>
        <p:sp>
          <p:nvSpPr>
            <p:cNvPr id="22" name="Rettangolo arrotondato 21"/>
            <p:cNvSpPr/>
            <p:nvPr/>
          </p:nvSpPr>
          <p:spPr>
            <a:xfrm>
              <a:off x="0" y="7657"/>
              <a:ext cx="5010692" cy="973440"/>
            </a:xfrm>
            <a:prstGeom prst="roundRect">
              <a:avLst/>
            </a:prstGeom>
            <a:sp3d prstMaterial="plastic">
              <a:bevelT w="127000" h="25400" prst="relaxedInset"/>
            </a:sp3d>
          </p:spPr>
          <p:style>
            <a:lnRef idx="0">
              <a:schemeClr val="lt1">
                <a:hueOff val="0"/>
                <a:satOff val="0"/>
                <a:lumOff val="0"/>
                <a:alphaOff val="0"/>
              </a:schemeClr>
            </a:lnRef>
            <a:fillRef idx="3">
              <a:schemeClr val="accent2">
                <a:shade val="80000"/>
                <a:hueOff val="0"/>
                <a:satOff val="0"/>
                <a:lumOff val="0"/>
                <a:alphaOff val="0"/>
              </a:schemeClr>
            </a:fillRef>
            <a:effectRef idx="2">
              <a:schemeClr val="accent2">
                <a:shade val="80000"/>
                <a:hueOff val="0"/>
                <a:satOff val="0"/>
                <a:lumOff val="0"/>
                <a:alphaOff val="0"/>
              </a:schemeClr>
            </a:effectRef>
            <a:fontRef idx="minor">
              <a:schemeClr val="lt1"/>
            </a:fontRef>
          </p:style>
        </p:sp>
        <p:sp>
          <p:nvSpPr>
            <p:cNvPr id="23" name="Rettangolo 22"/>
            <p:cNvSpPr/>
            <p:nvPr/>
          </p:nvSpPr>
          <p:spPr>
            <a:xfrm>
              <a:off x="47519" y="55176"/>
              <a:ext cx="4915654" cy="87840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600" kern="1200" dirty="0">
                  <a:solidFill>
                    <a:schemeClr val="bg1"/>
                  </a:solidFill>
                  <a:latin typeface="Helvetica Neue"/>
                  <a:cs typeface="Helvetica Neue"/>
                </a:rPr>
                <a:t>L’analisi condotta sulla </a:t>
              </a:r>
              <a:r>
                <a:rPr lang="it-IT" sz="1600" b="1" kern="1200" dirty="0">
                  <a:solidFill>
                    <a:schemeClr val="bg1"/>
                  </a:solidFill>
                  <a:latin typeface="Helvetica Neue"/>
                  <a:cs typeface="Helvetica Neue"/>
                </a:rPr>
                <a:t>tipologia di organizzatori</a:t>
              </a:r>
              <a:r>
                <a:rPr lang="it-IT" sz="1600" kern="1200" dirty="0">
                  <a:solidFill>
                    <a:schemeClr val="bg1"/>
                  </a:solidFill>
                  <a:latin typeface="Helvetica Neue"/>
                  <a:cs typeface="Helvetica Neue"/>
                </a:rPr>
                <a:t> rileva, anche nel 2019, la </a:t>
              </a:r>
              <a:r>
                <a:rPr lang="it-IT" sz="1600" b="1" kern="1200" dirty="0">
                  <a:solidFill>
                    <a:schemeClr val="bg1"/>
                  </a:solidFill>
                  <a:latin typeface="Helvetica Neue"/>
                  <a:cs typeface="Helvetica Neue"/>
                </a:rPr>
                <a:t>netta prevalenza dei quartieri fieristici; </a:t>
              </a:r>
              <a:r>
                <a:rPr lang="it-IT" sz="1600" dirty="0">
                  <a:solidFill>
                    <a:schemeClr val="bg1"/>
                  </a:solidFill>
                  <a:effectLst/>
                  <a:latin typeface="Helvetica Neue"/>
                  <a:ea typeface="Cambria" panose="02040503050406030204" pitchFamily="18" charset="0"/>
                  <a:cs typeface="Times New Roman" panose="02020603050405020304" pitchFamily="18" charset="0"/>
                </a:rPr>
                <a:t>rispetto agli anni precedenti</a:t>
              </a:r>
              <a:r>
                <a:rPr lang="it-IT" sz="1600" b="1" dirty="0">
                  <a:solidFill>
                    <a:schemeClr val="bg1"/>
                  </a:solidFill>
                  <a:effectLst/>
                  <a:latin typeface="Helvetica Neue"/>
                  <a:ea typeface="Cambria" panose="02040503050406030204" pitchFamily="18" charset="0"/>
                  <a:cs typeface="Times New Roman" panose="02020603050405020304" pitchFamily="18" charset="0"/>
                </a:rPr>
                <a:t> </a:t>
              </a:r>
              <a:r>
                <a:rPr lang="it-IT" sz="1600" dirty="0">
                  <a:solidFill>
                    <a:schemeClr val="bg1"/>
                  </a:solidFill>
                  <a:effectLst/>
                  <a:latin typeface="Helvetica Neue"/>
                  <a:ea typeface="Cambria" panose="02040503050406030204" pitchFamily="18" charset="0"/>
                  <a:cs typeface="Times New Roman" panose="02020603050405020304" pitchFamily="18" charset="0"/>
                </a:rPr>
                <a:t>però</a:t>
              </a:r>
              <a:r>
                <a:rPr lang="it-IT" sz="1600" b="1" dirty="0">
                  <a:solidFill>
                    <a:schemeClr val="bg1"/>
                  </a:solidFill>
                  <a:effectLst/>
                  <a:latin typeface="Helvetica Neue"/>
                  <a:ea typeface="Cambria" panose="02040503050406030204" pitchFamily="18" charset="0"/>
                  <a:cs typeface="Times New Roman" panose="02020603050405020304" pitchFamily="18" charset="0"/>
                </a:rPr>
                <a:t> </a:t>
              </a:r>
              <a:r>
                <a:rPr lang="it-IT" sz="1600" dirty="0">
                  <a:solidFill>
                    <a:schemeClr val="bg1"/>
                  </a:solidFill>
                  <a:effectLst/>
                  <a:latin typeface="Helvetica Neue"/>
                  <a:ea typeface="Cambria" panose="02040503050406030204" pitchFamily="18" charset="0"/>
                  <a:cs typeface="Times New Roman" panose="02020603050405020304" pitchFamily="18" charset="0"/>
                </a:rPr>
                <a:t>il loro peso risulta diminuito</a:t>
              </a:r>
              <a:r>
                <a:rPr lang="it-IT" sz="1600" b="1" dirty="0">
                  <a:solidFill>
                    <a:schemeClr val="bg1"/>
                  </a:solidFill>
                  <a:effectLst/>
                  <a:latin typeface="Helvetica Neue"/>
                  <a:ea typeface="Cambria" panose="02040503050406030204" pitchFamily="18" charset="0"/>
                  <a:cs typeface="Times New Roman" panose="02020603050405020304" pitchFamily="18" charset="0"/>
                </a:rPr>
                <a:t> </a:t>
              </a:r>
              <a:r>
                <a:rPr lang="it-IT" sz="1600" dirty="0">
                  <a:solidFill>
                    <a:schemeClr val="bg1"/>
                  </a:solidFill>
                  <a:effectLst/>
                  <a:latin typeface="Helvetica Neue"/>
                  <a:ea typeface="Cambria" panose="02040503050406030204" pitchFamily="18" charset="0"/>
                  <a:cs typeface="Times New Roman" panose="02020603050405020304" pitchFamily="18" charset="0"/>
                </a:rPr>
                <a:t>mentre è aumentata la superficie locata gestita da </a:t>
              </a:r>
              <a:r>
                <a:rPr lang="it-IT" sz="1600" b="1" dirty="0">
                  <a:solidFill>
                    <a:schemeClr val="bg1"/>
                  </a:solidFill>
                  <a:effectLst/>
                  <a:latin typeface="Helvetica Neue"/>
                  <a:ea typeface="Cambria" panose="02040503050406030204" pitchFamily="18" charset="0"/>
                  <a:cs typeface="Times New Roman" panose="02020603050405020304" pitchFamily="18" charset="0"/>
                </a:rPr>
                <a:t>società private</a:t>
              </a:r>
              <a:endParaRPr lang="it-IT" sz="1600" kern="1200" dirty="0">
                <a:solidFill>
                  <a:schemeClr val="bg1"/>
                </a:solidFill>
                <a:latin typeface="Helvetica Neue"/>
                <a:cs typeface="Helvetica Neue"/>
              </a:endParaRPr>
            </a:p>
          </p:txBody>
        </p:sp>
      </p:grpSp>
      <p:graphicFrame>
        <p:nvGraphicFramePr>
          <p:cNvPr id="18" name="Grafico 17">
            <a:extLst>
              <a:ext uri="{FF2B5EF4-FFF2-40B4-BE49-F238E27FC236}">
                <a16:creationId xmlns:a16="http://schemas.microsoft.com/office/drawing/2014/main" id="{00000000-0008-0000-1800-000002000000}"/>
              </a:ext>
            </a:extLst>
          </p:cNvPr>
          <p:cNvGraphicFramePr>
            <a:graphicFrameLocks/>
          </p:cNvGraphicFramePr>
          <p:nvPr>
            <p:extLst>
              <p:ext uri="{D42A27DB-BD31-4B8C-83A1-F6EECF244321}">
                <p14:modId xmlns:p14="http://schemas.microsoft.com/office/powerpoint/2010/main" val="3765187636"/>
              </p:ext>
            </p:extLst>
          </p:nvPr>
        </p:nvGraphicFramePr>
        <p:xfrm>
          <a:off x="1244600" y="2863879"/>
          <a:ext cx="6663267" cy="238545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sp>
        <p:nvSpPr>
          <p:cNvPr id="16" name="Rettangolo 15"/>
          <p:cNvSpPr/>
          <p:nvPr/>
        </p:nvSpPr>
        <p:spPr>
          <a:xfrm flipV="1">
            <a:off x="643467" y="2302928"/>
            <a:ext cx="3056466" cy="4157137"/>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NEI SINGOLI POLI ESPOSITIVI</a:t>
            </a:r>
            <a:br>
              <a:rPr lang="it-IT" sz="2400" dirty="0">
                <a:ln w="0"/>
                <a:effectLst>
                  <a:outerShdw blurRad="38100" dist="19050" dir="2700000" algn="tl" rotWithShape="0">
                    <a:schemeClr val="dk1">
                      <a:alpha val="40000"/>
                    </a:schemeClr>
                  </a:outerShdw>
                </a:effectLst>
                <a:latin typeface="Helvetica Neue"/>
                <a:cs typeface="Helvetica Neue"/>
              </a:rPr>
            </a:br>
            <a:r>
              <a:rPr lang="it-IT" sz="2400" dirty="0">
                <a:ln w="0"/>
                <a:effectLst>
                  <a:outerShdw blurRad="38100" dist="19050" dir="2700000" algn="tl" rotWithShape="0">
                    <a:schemeClr val="dk1">
                      <a:alpha val="40000"/>
                    </a:schemeClr>
                  </a:outerShdw>
                </a:effectLst>
                <a:latin typeface="Helvetica Neue"/>
                <a:cs typeface="Helvetica Neue"/>
              </a:rPr>
              <a:t>(2016-2017-2018-2019)</a:t>
            </a: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i="1" dirty="0">
                <a:solidFill>
                  <a:srgbClr val="3366FF"/>
                </a:solidFill>
                <a:latin typeface="Helvetica Neue"/>
                <a:cs typeface="Helvetica Neue"/>
              </a:rPr>
              <a:t>GLI ORGANIZZATORI FIERISTICI OPERANTI IN EMILIA-ROMAGNA</a:t>
            </a:r>
          </a:p>
          <a:p>
            <a:pPr algn="ctr"/>
            <a:r>
              <a:rPr lang="it-IT" sz="2000" b="1" i="1" dirty="0">
                <a:solidFill>
                  <a:srgbClr val="3366FF"/>
                </a:solidFill>
                <a:latin typeface="Helvetica Neue"/>
                <a:cs typeface="Helvetica Neue"/>
              </a:rPr>
              <a:t>Le tipologie</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pSp>
        <p:nvGrpSpPr>
          <p:cNvPr id="2" name="Gruppo 19"/>
          <p:cNvGrpSpPr/>
          <p:nvPr/>
        </p:nvGrpSpPr>
        <p:grpSpPr>
          <a:xfrm>
            <a:off x="3869661" y="2637480"/>
            <a:ext cx="4766731" cy="1206387"/>
            <a:chOff x="0" y="7657"/>
            <a:chExt cx="5010692" cy="973440"/>
          </a:xfrm>
          <a:scene3d>
            <a:camera prst="orthographicFront"/>
            <a:lightRig rig="threePt" dir="t">
              <a:rot lat="0" lon="0" rev="7500000"/>
            </a:lightRig>
          </a:scene3d>
        </p:grpSpPr>
        <p:sp>
          <p:nvSpPr>
            <p:cNvPr id="22" name="Rettangolo arrotondato 21"/>
            <p:cNvSpPr/>
            <p:nvPr/>
          </p:nvSpPr>
          <p:spPr>
            <a:xfrm>
              <a:off x="0" y="7657"/>
              <a:ext cx="5010692" cy="973440"/>
            </a:xfrm>
            <a:prstGeom prst="roundRect">
              <a:avLst/>
            </a:prstGeom>
            <a:sp3d prstMaterial="plastic">
              <a:bevelT w="127000" h="25400" prst="relaxedInset"/>
            </a:sp3d>
          </p:spPr>
          <p:style>
            <a:lnRef idx="0">
              <a:schemeClr val="lt1">
                <a:hueOff val="0"/>
                <a:satOff val="0"/>
                <a:lumOff val="0"/>
                <a:alphaOff val="0"/>
              </a:schemeClr>
            </a:lnRef>
            <a:fillRef idx="3">
              <a:schemeClr val="accent2">
                <a:shade val="80000"/>
                <a:hueOff val="0"/>
                <a:satOff val="0"/>
                <a:lumOff val="0"/>
                <a:alphaOff val="0"/>
              </a:schemeClr>
            </a:fillRef>
            <a:effectRef idx="2">
              <a:schemeClr val="accent2">
                <a:shade val="80000"/>
                <a:hueOff val="0"/>
                <a:satOff val="0"/>
                <a:lumOff val="0"/>
                <a:alphaOff val="0"/>
              </a:schemeClr>
            </a:effectRef>
            <a:fontRef idx="minor">
              <a:schemeClr val="lt1"/>
            </a:fontRef>
          </p:style>
        </p:sp>
        <p:sp>
          <p:nvSpPr>
            <p:cNvPr id="23" name="Rettangolo 22"/>
            <p:cNvSpPr/>
            <p:nvPr/>
          </p:nvSpPr>
          <p:spPr>
            <a:xfrm>
              <a:off x="47519" y="55176"/>
              <a:ext cx="4915654" cy="87840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800" dirty="0">
                  <a:effectLst/>
                  <a:latin typeface="Calibri" panose="020F0502020204030204" pitchFamily="34" charset="0"/>
                  <a:ea typeface="Cambria" panose="02040503050406030204" pitchFamily="18" charset="0"/>
                  <a:cs typeface="Times New Roman" panose="02020603050405020304" pitchFamily="18" charset="0"/>
                </a:rPr>
                <a:t>Nel 2019 il confronto tra conduttori diretti (i quartieri) e i terzi nei principali centri considerati vede il prevalere dei terzi fatta eccezione per i quartieri di Rimini, Modena, Ferrara e Cesena</a:t>
              </a:r>
              <a:endParaRPr lang="it-IT" sz="1500" dirty="0">
                <a:latin typeface="Helvetica Neue"/>
                <a:cs typeface="Helvetica Neue"/>
              </a:endParaRPr>
            </a:p>
          </p:txBody>
        </p:sp>
      </p:grpSp>
      <p:grpSp>
        <p:nvGrpSpPr>
          <p:cNvPr id="27" name="Gruppo 26"/>
          <p:cNvGrpSpPr/>
          <p:nvPr/>
        </p:nvGrpSpPr>
        <p:grpSpPr>
          <a:xfrm>
            <a:off x="3857353" y="3929913"/>
            <a:ext cx="4791347" cy="498148"/>
            <a:chOff x="0" y="2029417"/>
            <a:chExt cx="5010692" cy="302029"/>
          </a:xfrm>
          <a:scene3d>
            <a:camera prst="orthographicFront"/>
            <a:lightRig rig="threePt" dir="t">
              <a:rot lat="0" lon="0" rev="7500000"/>
            </a:lightRig>
          </a:scene3d>
        </p:grpSpPr>
        <p:sp>
          <p:nvSpPr>
            <p:cNvPr id="28" name="Rettangolo arrotondato 27"/>
            <p:cNvSpPr/>
            <p:nvPr/>
          </p:nvSpPr>
          <p:spPr>
            <a:xfrm>
              <a:off x="0" y="2029417"/>
              <a:ext cx="5010692" cy="302029"/>
            </a:xfrm>
            <a:prstGeom prst="roundRect">
              <a:avLst/>
            </a:prstGeom>
            <a:sp3d prstMaterial="plastic">
              <a:bevelT w="127000" h="25400" prst="relaxedInset"/>
            </a:sp3d>
          </p:spPr>
          <p:style>
            <a:lnRef idx="0">
              <a:schemeClr val="lt1">
                <a:hueOff val="0"/>
                <a:satOff val="0"/>
                <a:lumOff val="0"/>
                <a:alphaOff val="0"/>
              </a:schemeClr>
            </a:lnRef>
            <a:fillRef idx="3">
              <a:schemeClr val="accent2">
                <a:shade val="80000"/>
                <a:hueOff val="-481414"/>
                <a:satOff val="10166"/>
                <a:lumOff val="27081"/>
                <a:alphaOff val="0"/>
              </a:schemeClr>
            </a:fillRef>
            <a:effectRef idx="2">
              <a:schemeClr val="accent2">
                <a:shade val="80000"/>
                <a:hueOff val="-481414"/>
                <a:satOff val="10166"/>
                <a:lumOff val="27081"/>
                <a:alphaOff val="0"/>
              </a:schemeClr>
            </a:effectRef>
            <a:fontRef idx="minor">
              <a:schemeClr val="lt1"/>
            </a:fontRef>
          </p:style>
        </p:sp>
        <p:sp>
          <p:nvSpPr>
            <p:cNvPr id="30" name="Rettangolo 29"/>
            <p:cNvSpPr/>
            <p:nvPr/>
          </p:nvSpPr>
          <p:spPr>
            <a:xfrm>
              <a:off x="14744" y="2044161"/>
              <a:ext cx="4981204" cy="2725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2000" kern="1200" dirty="0">
                  <a:solidFill>
                    <a:srgbClr val="000000"/>
                  </a:solidFill>
                  <a:latin typeface="Helvetica Neue"/>
                  <a:cs typeface="Helvetica Neue"/>
                </a:rPr>
                <a:t>In particolare: </a:t>
              </a:r>
            </a:p>
          </p:txBody>
        </p:sp>
      </p:grpSp>
      <p:grpSp>
        <p:nvGrpSpPr>
          <p:cNvPr id="34" name="Gruppo 33"/>
          <p:cNvGrpSpPr/>
          <p:nvPr/>
        </p:nvGrpSpPr>
        <p:grpSpPr>
          <a:xfrm>
            <a:off x="3857354" y="4509902"/>
            <a:ext cx="4791345" cy="1264366"/>
            <a:chOff x="0" y="2339105"/>
            <a:chExt cx="5010692" cy="1157130"/>
          </a:xfrm>
        </p:grpSpPr>
        <p:sp>
          <p:nvSpPr>
            <p:cNvPr id="35" name="Rettangolo 34"/>
            <p:cNvSpPr/>
            <p:nvPr/>
          </p:nvSpPr>
          <p:spPr>
            <a:xfrm>
              <a:off x="0" y="2339105"/>
              <a:ext cx="5010692" cy="115713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Rettangolo 35"/>
            <p:cNvSpPr/>
            <p:nvPr/>
          </p:nvSpPr>
          <p:spPr>
            <a:xfrm>
              <a:off x="0" y="2339105"/>
              <a:ext cx="5010692" cy="115713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59089" tIns="13970" rIns="78232" bIns="13970" numCol="1" spcCol="1270" anchor="t" anchorCtr="0">
              <a:noAutofit/>
            </a:bodyPr>
            <a:lstStyle/>
            <a:p>
              <a:pPr marL="57150" lvl="1" indent="-57150" algn="l" defTabSz="488950">
                <a:lnSpc>
                  <a:spcPct val="90000"/>
                </a:lnSpc>
                <a:spcBef>
                  <a:spcPct val="0"/>
                </a:spcBef>
                <a:spcAft>
                  <a:spcPct val="20000"/>
                </a:spcAft>
                <a:buChar char="••"/>
              </a:pPr>
              <a:r>
                <a:rPr lang="it-IT" sz="1200" kern="1200" dirty="0"/>
                <a:t>a </a:t>
              </a:r>
              <a:r>
                <a:rPr lang="it-IT" sz="1200" b="1" kern="1200" dirty="0"/>
                <a:t>Bologna</a:t>
              </a:r>
              <a:r>
                <a:rPr lang="it-IT" sz="1200" kern="1200" dirty="0"/>
                <a:t> negli anni 2016, 2018 e  gli organizzatori terzi gestiscono la maggioranza delle aree locate, solo nel 2017 si ha una prevalenza di conduzione diretta dal quartiere; </a:t>
              </a:r>
            </a:p>
            <a:p>
              <a:pPr marL="57150" lvl="1" indent="-57150" algn="l" defTabSz="488950">
                <a:lnSpc>
                  <a:spcPct val="90000"/>
                </a:lnSpc>
                <a:spcBef>
                  <a:spcPct val="0"/>
                </a:spcBef>
                <a:spcAft>
                  <a:spcPct val="20000"/>
                </a:spcAft>
                <a:buChar char="••"/>
              </a:pPr>
              <a:r>
                <a:rPr lang="it-IT" sz="1200" kern="1200" dirty="0"/>
                <a:t>a </a:t>
              </a:r>
              <a:r>
                <a:rPr lang="it-IT" sz="1200" b="1" kern="1200" dirty="0"/>
                <a:t>Rimini</a:t>
              </a:r>
              <a:r>
                <a:rPr lang="it-IT" sz="1200" kern="1200" dirty="0"/>
                <a:t> il quartiere organizza direttamente la stragrande maggioranza dell’attività ospitata (il 97% dell’area locata nel 2019); </a:t>
              </a:r>
            </a:p>
            <a:p>
              <a:pPr marL="57150" lvl="1" indent="-57150" algn="l" defTabSz="488950">
                <a:lnSpc>
                  <a:spcPct val="90000"/>
                </a:lnSpc>
                <a:spcBef>
                  <a:spcPct val="0"/>
                </a:spcBef>
                <a:spcAft>
                  <a:spcPct val="20000"/>
                </a:spcAft>
                <a:buChar char="••"/>
              </a:pPr>
              <a:r>
                <a:rPr lang="it-IT" sz="1200" kern="1200" dirty="0"/>
                <a:t>a </a:t>
              </a:r>
              <a:r>
                <a:rPr lang="it-IT" sz="1200" b="1" kern="1200" dirty="0"/>
                <a:t>Parma </a:t>
              </a:r>
              <a:r>
                <a:rPr lang="it-IT" sz="1200" kern="1200" dirty="0"/>
                <a:t>nel 2016 e nel 2018 prevale la conduzione propria; nel 2017 e nel2019, assente CIBUS, si registra una prevalenza di terzi. </a:t>
              </a:r>
            </a:p>
          </p:txBody>
        </p:sp>
      </p:grpSp>
      <p:sp>
        <p:nvSpPr>
          <p:cNvPr id="37" name="CasellaDiTesto 36">
            <a:extLst>
              <a:ext uri="{FF2B5EF4-FFF2-40B4-BE49-F238E27FC236}">
                <a16:creationId xmlns:a16="http://schemas.microsoft.com/office/drawing/2014/main" id="{BE42378E-92B0-46BE-9D14-10D6412E9C88}"/>
              </a:ext>
            </a:extLst>
          </p:cNvPr>
          <p:cNvSpPr txBox="1"/>
          <p:nvPr/>
        </p:nvSpPr>
        <p:spPr>
          <a:xfrm>
            <a:off x="3962314" y="6174314"/>
            <a:ext cx="4581424" cy="230832"/>
          </a:xfrm>
          <a:prstGeom prst="rect">
            <a:avLst/>
          </a:prstGeom>
          <a:solidFill>
            <a:schemeClr val="bg2"/>
          </a:solidFill>
          <a:ln>
            <a:solidFill>
              <a:schemeClr val="bg1">
                <a:lumMod val="65000"/>
              </a:schemeClr>
            </a:solidFill>
          </a:ln>
        </p:spPr>
        <p:txBody>
          <a:bodyPr wrap="square" rtlCol="0">
            <a:spAutoFit/>
          </a:bodyPr>
          <a:lstStyle/>
          <a:p>
            <a:pPr algn="just"/>
            <a:r>
              <a:rPr lang="it-IT" sz="900" i="1" dirty="0"/>
              <a:t>* Rientrano nei Terzi: gli organizzatori privati, le associazioni, gli enti locali e pro-loco</a:t>
            </a:r>
          </a:p>
        </p:txBody>
      </p:sp>
      <p:graphicFrame>
        <p:nvGraphicFramePr>
          <p:cNvPr id="25" name="Grafico 24">
            <a:extLst>
              <a:ext uri="{FF2B5EF4-FFF2-40B4-BE49-F238E27FC236}">
                <a16:creationId xmlns:a16="http://schemas.microsoft.com/office/drawing/2014/main" id="{0F22804E-7290-449F-BA33-96D2BF433208}"/>
              </a:ext>
            </a:extLst>
          </p:cNvPr>
          <p:cNvGraphicFramePr>
            <a:graphicFrameLocks/>
          </p:cNvGraphicFramePr>
          <p:nvPr>
            <p:extLst>
              <p:ext uri="{D42A27DB-BD31-4B8C-83A1-F6EECF244321}">
                <p14:modId xmlns:p14="http://schemas.microsoft.com/office/powerpoint/2010/main" val="3588522935"/>
              </p:ext>
            </p:extLst>
          </p:nvPr>
        </p:nvGraphicFramePr>
        <p:xfrm>
          <a:off x="643467" y="2228294"/>
          <a:ext cx="3098424" cy="426403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8466" y="4932"/>
            <a:ext cx="9144000" cy="6858000"/>
          </a:xfrm>
          <a:prstGeom prst="rect">
            <a:avLst/>
          </a:prstGeom>
        </p:spPr>
      </p:pic>
      <p:sp>
        <p:nvSpPr>
          <p:cNvPr id="16" name="Rettangolo 15"/>
          <p:cNvSpPr/>
          <p:nvPr/>
        </p:nvSpPr>
        <p:spPr>
          <a:xfrm flipV="1">
            <a:off x="889000" y="1727200"/>
            <a:ext cx="7382933" cy="3039531"/>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1602293"/>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rPr>
              <a:t>LA CERTIFICAZIONE ISO 25639:2008</a:t>
            </a:r>
            <a:r>
              <a:rPr lang="it-IT" sz="2400" b="1" dirty="0">
                <a:ln w="0"/>
                <a:effectLst>
                  <a:outerShdw blurRad="38100" dist="19050" dir="2700000" algn="tl" rotWithShape="0">
                    <a:schemeClr val="dk1">
                      <a:alpha val="40000"/>
                    </a:schemeClr>
                  </a:outerShdw>
                </a:effectLst>
                <a:latin typeface="Helvetica Neue"/>
                <a:cs typeface="Helvetica Neue"/>
              </a:rPr>
              <a:t> </a:t>
            </a:r>
            <a:r>
              <a:rPr lang="it-IT" sz="2400" dirty="0">
                <a:ln w="0"/>
                <a:effectLst>
                  <a:outerShdw blurRad="38100" dist="19050" dir="2700000" algn="tl" rotWithShape="0">
                    <a:schemeClr val="dk1">
                      <a:alpha val="40000"/>
                    </a:schemeClr>
                  </a:outerShdw>
                </a:effectLst>
                <a:latin typeface="Helvetica Neue"/>
                <a:cs typeface="Helvetica Neue"/>
              </a:rPr>
              <a:t>(2016-2017-2018-2019)</a:t>
            </a: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latin typeface="Helvetica Neue"/>
                <a:cs typeface="Helvetica Neue"/>
              </a:rPr>
              <a:t>I QUARTIERI CERTIFICATI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25" name="CasellaDiTesto 24">
            <a:extLst>
              <a:ext uri="{FF2B5EF4-FFF2-40B4-BE49-F238E27FC236}">
                <a16:creationId xmlns:a16="http://schemas.microsoft.com/office/drawing/2014/main" id="{40CE8472-1975-4D6F-B633-FF9E10C0A684}"/>
              </a:ext>
            </a:extLst>
          </p:cNvPr>
          <p:cNvSpPr txBox="1"/>
          <p:nvPr/>
        </p:nvSpPr>
        <p:spPr>
          <a:xfrm>
            <a:off x="247538" y="4825999"/>
            <a:ext cx="8421448" cy="1625604"/>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rtlCol="0">
            <a:noAutofit/>
          </a:bodyPr>
          <a:lstStyle/>
          <a:p>
            <a:pPr algn="just"/>
            <a:r>
              <a:rPr lang="it-IT" sz="1300" dirty="0">
                <a:solidFill>
                  <a:schemeClr val="bg1"/>
                </a:solidFill>
                <a:latin typeface="Helvetica Neue"/>
                <a:cs typeface="Helvetica Neue"/>
              </a:rPr>
              <a:t>Nel 2019 la quota di manifestazioni di livello internazionali che hanno aderito </a:t>
            </a:r>
            <a:r>
              <a:rPr lang="it-IT" sz="1300" b="1" dirty="0">
                <a:solidFill>
                  <a:schemeClr val="bg1"/>
                </a:solidFill>
                <a:latin typeface="Helvetica Neue"/>
                <a:cs typeface="Helvetica Neue"/>
              </a:rPr>
              <a:t>alla certificazione</a:t>
            </a:r>
            <a:r>
              <a:rPr lang="it-IT" sz="1300" dirty="0">
                <a:solidFill>
                  <a:schemeClr val="bg1"/>
                </a:solidFill>
                <a:latin typeface="Helvetica Neue"/>
                <a:cs typeface="Helvetica Neue"/>
              </a:rPr>
              <a:t> ISO 25693:2008 in Emilia-Romagna </a:t>
            </a:r>
            <a:r>
              <a:rPr lang="it-IT" sz="1400" dirty="0">
                <a:solidFill>
                  <a:schemeClr val="bg1"/>
                </a:solidFill>
                <a:effectLst/>
                <a:latin typeface="Calibri" panose="020F0502020204030204" pitchFamily="34" charset="0"/>
                <a:ea typeface="Cambria" panose="02040503050406030204" pitchFamily="18" charset="0"/>
                <a:cs typeface="Times New Roman" panose="02020603050405020304" pitchFamily="18" charset="0"/>
              </a:rPr>
              <a:t>evidenzia una lieve flessione rispetto agli anni precedenti. In particolare, tale flessione si registra nei due maggiori quartieri, BolognaFiere e RiminiFiera. </a:t>
            </a:r>
            <a:r>
              <a:rPr lang="it-IT" sz="1400" dirty="0">
                <a:solidFill>
                  <a:schemeClr val="bg1"/>
                </a:solidFill>
                <a:latin typeface="Calibri" panose="020F0502020204030204" pitchFamily="34" charset="0"/>
                <a:ea typeface="Cambria" panose="02040503050406030204" pitchFamily="18" charset="0"/>
                <a:cs typeface="Times New Roman" panose="02020603050405020304" pitchFamily="18" charset="0"/>
              </a:rPr>
              <a:t>I</a:t>
            </a:r>
            <a:r>
              <a:rPr lang="it-IT" sz="1400" dirty="0">
                <a:solidFill>
                  <a:schemeClr val="bg1"/>
                </a:solidFill>
                <a:effectLst/>
                <a:latin typeface="Calibri" panose="020F0502020204030204" pitchFamily="34" charset="0"/>
                <a:ea typeface="Cambria" panose="02040503050406030204" pitchFamily="18" charset="0"/>
                <a:cs typeface="Times New Roman" panose="02020603050405020304" pitchFamily="18" charset="0"/>
              </a:rPr>
              <a:t>n crescita invece, rispetto al 2018, la quota di manifestazioni certificate di Fiera Parma .</a:t>
            </a:r>
            <a:endParaRPr lang="it-IT" sz="1400" dirty="0">
              <a:solidFill>
                <a:schemeClr val="bg1"/>
              </a:solidFill>
              <a:effectLst/>
              <a:latin typeface="Calibri Light" panose="020F0302020204030204" pitchFamily="34" charset="0"/>
              <a:ea typeface="Cambria" panose="02040503050406030204" pitchFamily="18" charset="0"/>
              <a:cs typeface="Times New Roman" panose="02020603050405020304" pitchFamily="18" charset="0"/>
            </a:endParaRPr>
          </a:p>
          <a:p>
            <a:pPr algn="just"/>
            <a:r>
              <a:rPr lang="it-IT" sz="1400" dirty="0">
                <a:solidFill>
                  <a:schemeClr val="bg1"/>
                </a:solidFill>
                <a:effectLst/>
                <a:latin typeface="Calibri" panose="020F0502020204030204" pitchFamily="34" charset="0"/>
                <a:ea typeface="Cambria" panose="02040503050406030204" pitchFamily="18" charset="0"/>
                <a:cs typeface="Times New Roman" panose="02020603050405020304" pitchFamily="18" charset="0"/>
              </a:rPr>
              <a:t>Da osservare la sensibilità dei quartieri minori che certificano tutte le poche o uniche manifestazioni internazionali. </a:t>
            </a:r>
            <a:endParaRPr lang="it-IT" sz="1400" dirty="0">
              <a:solidFill>
                <a:schemeClr val="bg1"/>
              </a:solidFill>
              <a:effectLst/>
              <a:latin typeface="Calibri Light" panose="020F0302020204030204" pitchFamily="34" charset="0"/>
              <a:ea typeface="Cambria" panose="02040503050406030204" pitchFamily="18" charset="0"/>
              <a:cs typeface="Times New Roman" panose="02020603050405020304" pitchFamily="18" charset="0"/>
            </a:endParaRPr>
          </a:p>
          <a:p>
            <a:pPr algn="ctr"/>
            <a:r>
              <a:rPr lang="it-IT" sz="1300" dirty="0">
                <a:solidFill>
                  <a:srgbClr val="FF0000"/>
                </a:solidFill>
                <a:latin typeface="Helvetica Neue"/>
                <a:cs typeface="Helvetica Neue"/>
              </a:rPr>
              <a:t> </a:t>
            </a:r>
          </a:p>
        </p:txBody>
      </p:sp>
      <p:graphicFrame>
        <p:nvGraphicFramePr>
          <p:cNvPr id="18" name="Grafico 17">
            <a:extLst>
              <a:ext uri="{FF2B5EF4-FFF2-40B4-BE49-F238E27FC236}">
                <a16:creationId xmlns:a16="http://schemas.microsoft.com/office/drawing/2014/main" id="{ED5EBBCF-6E24-4E23-B61D-FDC5CE713724}"/>
              </a:ext>
            </a:extLst>
          </p:cNvPr>
          <p:cNvGraphicFramePr>
            <a:graphicFrameLocks/>
          </p:cNvGraphicFramePr>
          <p:nvPr>
            <p:extLst>
              <p:ext uri="{D42A27DB-BD31-4B8C-83A1-F6EECF244321}">
                <p14:modId xmlns:p14="http://schemas.microsoft.com/office/powerpoint/2010/main" val="3632768549"/>
              </p:ext>
            </p:extLst>
          </p:nvPr>
        </p:nvGraphicFramePr>
        <p:xfrm>
          <a:off x="889000" y="1756833"/>
          <a:ext cx="7366000" cy="303953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91211" y="1008879"/>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91211" y="765099"/>
            <a:ext cx="8359707" cy="1291504"/>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rPr>
              <a:t>LA CERTIFICAZIONE ISO 25639:2008</a:t>
            </a:r>
          </a:p>
          <a:p>
            <a:pPr lvl="0" algn="ctr" defTabSz="914400">
              <a:lnSpc>
                <a:spcPct val="90000"/>
              </a:lnSpc>
              <a:spcBef>
                <a:spcPct val="0"/>
              </a:spcBef>
            </a:pPr>
            <a:endParaRPr lang="it-IT" sz="105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rPr>
              <a:t>La certificazione ISO 25639:2008 per le manifestazioni internazionali in programma nel 2020</a:t>
            </a:r>
            <a:endParaRPr lang="it-IT" sz="2000" dirty="0">
              <a:solidFill>
                <a:srgbClr val="3366FF"/>
              </a:solidFill>
            </a:endParaRP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36" name="Grafico 35">
            <a:extLst>
              <a:ext uri="{FF2B5EF4-FFF2-40B4-BE49-F238E27FC236}">
                <a16:creationId xmlns:a16="http://schemas.microsoft.com/office/drawing/2014/main" id="{B9120EFC-2FCE-4572-9901-4C3804F97F79}"/>
              </a:ext>
            </a:extLst>
          </p:cNvPr>
          <p:cNvGraphicFramePr>
            <a:graphicFrameLocks/>
          </p:cNvGraphicFramePr>
          <p:nvPr>
            <p:extLst>
              <p:ext uri="{D42A27DB-BD31-4B8C-83A1-F6EECF244321}">
                <p14:modId xmlns:p14="http://schemas.microsoft.com/office/powerpoint/2010/main" val="2520764444"/>
              </p:ext>
            </p:extLst>
          </p:nvPr>
        </p:nvGraphicFramePr>
        <p:xfrm>
          <a:off x="376770" y="1915138"/>
          <a:ext cx="8141755" cy="216534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9" name="Grafico 38">
            <a:extLst>
              <a:ext uri="{FF2B5EF4-FFF2-40B4-BE49-F238E27FC236}">
                <a16:creationId xmlns:a16="http://schemas.microsoft.com/office/drawing/2014/main" id="{B357F02C-79F1-4840-B98C-6A9AA3578634}"/>
              </a:ext>
            </a:extLst>
          </p:cNvPr>
          <p:cNvGraphicFramePr>
            <a:graphicFrameLocks/>
          </p:cNvGraphicFramePr>
          <p:nvPr>
            <p:extLst>
              <p:ext uri="{D42A27DB-BD31-4B8C-83A1-F6EECF244321}">
                <p14:modId xmlns:p14="http://schemas.microsoft.com/office/powerpoint/2010/main" val="2067049681"/>
              </p:ext>
            </p:extLst>
          </p:nvPr>
        </p:nvGraphicFramePr>
        <p:xfrm>
          <a:off x="376769" y="4123114"/>
          <a:ext cx="8141755" cy="2366464"/>
        </p:xfrm>
        <a:graphic>
          <a:graphicData uri="http://schemas.openxmlformats.org/drawingml/2006/chart">
            <c:chart xmlns:c="http://schemas.openxmlformats.org/drawingml/2006/chart" xmlns:r="http://schemas.openxmlformats.org/officeDocument/2006/relationships" r:id="rId8"/>
          </a:graphicData>
        </a:graphic>
      </p:graphicFrame>
      <p:sp>
        <p:nvSpPr>
          <p:cNvPr id="40" name="CasellaDiTesto 2">
            <a:extLst>
              <a:ext uri="{FF2B5EF4-FFF2-40B4-BE49-F238E27FC236}">
                <a16:creationId xmlns:a16="http://schemas.microsoft.com/office/drawing/2014/main" id="{6C5DF6A7-D396-426F-9643-6637A8BCB40F}"/>
              </a:ext>
            </a:extLst>
          </p:cNvPr>
          <p:cNvSpPr txBox="1"/>
          <p:nvPr/>
        </p:nvSpPr>
        <p:spPr>
          <a:xfrm>
            <a:off x="1988894" y="4598058"/>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37%</a:t>
            </a:r>
          </a:p>
        </p:txBody>
      </p:sp>
      <p:sp>
        <p:nvSpPr>
          <p:cNvPr id="41" name="CasellaDiTesto 6">
            <a:extLst>
              <a:ext uri="{FF2B5EF4-FFF2-40B4-BE49-F238E27FC236}">
                <a16:creationId xmlns:a16="http://schemas.microsoft.com/office/drawing/2014/main" id="{56E43A69-2817-453B-ADE0-934FD8ED0CCE}"/>
              </a:ext>
            </a:extLst>
          </p:cNvPr>
          <p:cNvSpPr txBox="1"/>
          <p:nvPr/>
        </p:nvSpPr>
        <p:spPr>
          <a:xfrm>
            <a:off x="1975691" y="5200485"/>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63%</a:t>
            </a:r>
          </a:p>
        </p:txBody>
      </p:sp>
      <p:sp>
        <p:nvSpPr>
          <p:cNvPr id="42" name="CasellaDiTesto 7">
            <a:extLst>
              <a:ext uri="{FF2B5EF4-FFF2-40B4-BE49-F238E27FC236}">
                <a16:creationId xmlns:a16="http://schemas.microsoft.com/office/drawing/2014/main" id="{22660519-DA1F-428C-A7DF-5CA3F8976C1A}"/>
              </a:ext>
            </a:extLst>
          </p:cNvPr>
          <p:cNvSpPr txBox="1"/>
          <p:nvPr/>
        </p:nvSpPr>
        <p:spPr>
          <a:xfrm>
            <a:off x="2543864" y="5105068"/>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70%</a:t>
            </a:r>
          </a:p>
        </p:txBody>
      </p:sp>
      <p:sp>
        <p:nvSpPr>
          <p:cNvPr id="43" name="CasellaDiTesto 8">
            <a:extLst>
              <a:ext uri="{FF2B5EF4-FFF2-40B4-BE49-F238E27FC236}">
                <a16:creationId xmlns:a16="http://schemas.microsoft.com/office/drawing/2014/main" id="{00E56E7B-4967-4280-9C24-27B0406049D3}"/>
              </a:ext>
            </a:extLst>
          </p:cNvPr>
          <p:cNvSpPr txBox="1"/>
          <p:nvPr/>
        </p:nvSpPr>
        <p:spPr>
          <a:xfrm>
            <a:off x="2543864" y="5513709"/>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30%</a:t>
            </a:r>
          </a:p>
        </p:txBody>
      </p:sp>
      <p:sp>
        <p:nvSpPr>
          <p:cNvPr id="44" name="CasellaDiTesto 9">
            <a:extLst>
              <a:ext uri="{FF2B5EF4-FFF2-40B4-BE49-F238E27FC236}">
                <a16:creationId xmlns:a16="http://schemas.microsoft.com/office/drawing/2014/main" id="{3764BD63-2FF7-47D8-98E2-D8EC41387740}"/>
              </a:ext>
            </a:extLst>
          </p:cNvPr>
          <p:cNvSpPr txBox="1"/>
          <p:nvPr/>
        </p:nvSpPr>
        <p:spPr>
          <a:xfrm>
            <a:off x="3126085" y="5079111"/>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25%</a:t>
            </a:r>
          </a:p>
        </p:txBody>
      </p:sp>
      <p:sp>
        <p:nvSpPr>
          <p:cNvPr id="45" name="CasellaDiTesto 10">
            <a:extLst>
              <a:ext uri="{FF2B5EF4-FFF2-40B4-BE49-F238E27FC236}">
                <a16:creationId xmlns:a16="http://schemas.microsoft.com/office/drawing/2014/main" id="{74192A3E-F95E-4A0A-8E41-33CC9155B05F}"/>
              </a:ext>
            </a:extLst>
          </p:cNvPr>
          <p:cNvSpPr txBox="1"/>
          <p:nvPr/>
        </p:nvSpPr>
        <p:spPr>
          <a:xfrm>
            <a:off x="3099872" y="5406623"/>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75%</a:t>
            </a:r>
          </a:p>
        </p:txBody>
      </p:sp>
      <p:sp>
        <p:nvSpPr>
          <p:cNvPr id="46" name="CasellaDiTesto 11">
            <a:extLst>
              <a:ext uri="{FF2B5EF4-FFF2-40B4-BE49-F238E27FC236}">
                <a16:creationId xmlns:a16="http://schemas.microsoft.com/office/drawing/2014/main" id="{8554668C-BD13-48D5-AD72-E2D496876BC1}"/>
              </a:ext>
            </a:extLst>
          </p:cNvPr>
          <p:cNvSpPr txBox="1"/>
          <p:nvPr/>
        </p:nvSpPr>
        <p:spPr>
          <a:xfrm>
            <a:off x="3682093" y="5268676"/>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21%</a:t>
            </a:r>
          </a:p>
        </p:txBody>
      </p:sp>
      <p:sp>
        <p:nvSpPr>
          <p:cNvPr id="47" name="CasellaDiTesto 12">
            <a:extLst>
              <a:ext uri="{FF2B5EF4-FFF2-40B4-BE49-F238E27FC236}">
                <a16:creationId xmlns:a16="http://schemas.microsoft.com/office/drawing/2014/main" id="{B06E9197-C6C0-469D-9DDB-8EE9224D2896}"/>
              </a:ext>
            </a:extLst>
          </p:cNvPr>
          <p:cNvSpPr txBox="1"/>
          <p:nvPr/>
        </p:nvSpPr>
        <p:spPr>
          <a:xfrm>
            <a:off x="3668045" y="5489682"/>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79%</a:t>
            </a:r>
          </a:p>
        </p:txBody>
      </p:sp>
      <p:sp>
        <p:nvSpPr>
          <p:cNvPr id="48" name="CasellaDiTesto 13">
            <a:extLst>
              <a:ext uri="{FF2B5EF4-FFF2-40B4-BE49-F238E27FC236}">
                <a16:creationId xmlns:a16="http://schemas.microsoft.com/office/drawing/2014/main" id="{B4663B97-473B-4A28-A897-1BA68566D871}"/>
              </a:ext>
            </a:extLst>
          </p:cNvPr>
          <p:cNvSpPr txBox="1"/>
          <p:nvPr/>
        </p:nvSpPr>
        <p:spPr>
          <a:xfrm>
            <a:off x="4222557" y="5442940"/>
            <a:ext cx="471055"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100%</a:t>
            </a:r>
          </a:p>
        </p:txBody>
      </p:sp>
      <p:sp>
        <p:nvSpPr>
          <p:cNvPr id="49" name="CasellaDiTesto 19">
            <a:extLst>
              <a:ext uri="{FF2B5EF4-FFF2-40B4-BE49-F238E27FC236}">
                <a16:creationId xmlns:a16="http://schemas.microsoft.com/office/drawing/2014/main" id="{DE717477-6145-411F-BA78-9825B4B0541F}"/>
              </a:ext>
            </a:extLst>
          </p:cNvPr>
          <p:cNvSpPr txBox="1"/>
          <p:nvPr/>
        </p:nvSpPr>
        <p:spPr>
          <a:xfrm>
            <a:off x="7061253" y="5606666"/>
            <a:ext cx="415638" cy="2424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it-IT" sz="900" b="1" dirty="0"/>
              <a:t>50%</a:t>
            </a:r>
          </a:p>
        </p:txBody>
      </p:sp>
    </p:spTree>
    <p:extLst>
      <p:ext uri="{BB962C8B-B14F-4D97-AF65-F5344CB8AC3E}">
        <p14:creationId xmlns:p14="http://schemas.microsoft.com/office/powerpoint/2010/main" val="1905501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1602293"/>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rPr>
              <a:t>LA CERTIFICAZIONE ISO 25639:2008</a:t>
            </a:r>
          </a:p>
          <a:p>
            <a:pPr lvl="0" algn="ctr" defTabSz="914400">
              <a:lnSpc>
                <a:spcPct val="90000"/>
              </a:lnSpc>
              <a:spcBef>
                <a:spcPct val="0"/>
              </a:spcBef>
            </a:pP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a:p>
            <a:pPr algn="ctr"/>
            <a:r>
              <a:rPr lang="it-IT" sz="2000" i="1" dirty="0">
                <a:solidFill>
                  <a:srgbClr val="3366FF"/>
                </a:solidFill>
              </a:rPr>
              <a:t>La certificazione ISO 25639:2008 per le manifestazioni internazionali in programma nel 2020</a:t>
            </a:r>
            <a:endParaRPr lang="it-IT" sz="2000" dirty="0">
              <a:solidFill>
                <a:srgbClr val="3366FF"/>
              </a:solidFill>
            </a:endParaRP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22" name="Diagramma 21">
            <a:extLst>
              <a:ext uri="{FF2B5EF4-FFF2-40B4-BE49-F238E27FC236}">
                <a16:creationId xmlns:a16="http://schemas.microsoft.com/office/drawing/2014/main" id="{D8CC5DA7-FD0B-4228-97F6-191E0D14BDA7}"/>
              </a:ext>
            </a:extLst>
          </p:cNvPr>
          <p:cNvGraphicFramePr/>
          <p:nvPr>
            <p:extLst>
              <p:ext uri="{D42A27DB-BD31-4B8C-83A1-F6EECF244321}">
                <p14:modId xmlns:p14="http://schemas.microsoft.com/office/powerpoint/2010/main" val="2167795844"/>
              </p:ext>
            </p:extLst>
          </p:nvPr>
        </p:nvGraphicFramePr>
        <p:xfrm>
          <a:off x="549434" y="2912533"/>
          <a:ext cx="8018834" cy="33735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05501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1602293"/>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VOLUME D’AFFARI DEI PRINCIPALI POLI FIERISTICI ITALIANI - </a:t>
            </a:r>
            <a:r>
              <a:rPr lang="it-IT" sz="2400" dirty="0">
                <a:ln w="0"/>
                <a:effectLst>
                  <a:outerShdw blurRad="38100" dist="19050" dir="2700000" algn="tl" rotWithShape="0">
                    <a:schemeClr val="dk1">
                      <a:alpha val="40000"/>
                    </a:schemeClr>
                  </a:outerShdw>
                </a:effectLst>
                <a:latin typeface="Helvetica Neue"/>
                <a:cs typeface="Helvetica Neue"/>
              </a:rPr>
              <a:t>(2016-2017-2018-2019)</a:t>
            </a: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18" name="CasellaDiTesto 17">
            <a:extLst>
              <a:ext uri="{FF2B5EF4-FFF2-40B4-BE49-F238E27FC236}">
                <a16:creationId xmlns:a16="http://schemas.microsoft.com/office/drawing/2014/main" id="{04468201-017D-4C9D-9DDD-3F17D440B993}"/>
              </a:ext>
            </a:extLst>
          </p:cNvPr>
          <p:cNvSpPr txBox="1"/>
          <p:nvPr/>
        </p:nvSpPr>
        <p:spPr>
          <a:xfrm>
            <a:off x="565787" y="5708476"/>
            <a:ext cx="7998106" cy="861774"/>
          </a:xfrm>
          <a:prstGeom prst="rect">
            <a:avLst/>
          </a:prstGeom>
          <a:solidFill>
            <a:schemeClr val="accent5">
              <a:lumMod val="40000"/>
              <a:lumOff val="60000"/>
            </a:schemeClr>
          </a:solidFill>
          <a:ln>
            <a:solidFill>
              <a:schemeClr val="bg1">
                <a:lumMod val="75000"/>
              </a:schemeClr>
            </a:solidFill>
          </a:ln>
        </p:spPr>
        <p:txBody>
          <a:bodyPr wrap="square" rtlCol="0">
            <a:spAutoFit/>
          </a:bodyPr>
          <a:lstStyle/>
          <a:p>
            <a:pPr marL="90170" indent="-90170" algn="just"/>
            <a:r>
              <a:rPr lang="it-IT" sz="1000" dirty="0">
                <a:solidFill>
                  <a:srgbClr val="000000"/>
                </a:solidFill>
                <a:effectLst/>
                <a:highlight>
                  <a:srgbClr val="D3D3D3"/>
                </a:highlight>
                <a:ea typeface="Cambria" panose="02040503050406030204" pitchFamily="18" charset="0"/>
                <a:cs typeface="Cambria" panose="02040503050406030204" pitchFamily="18" charset="0"/>
              </a:rPr>
              <a:t>In sfondo grigio i valori della produzione stimati in quanto non disponibili o non ancora pubblicati (Settembre 2020)</a:t>
            </a:r>
            <a:endParaRPr lang="it-IT" sz="1000" dirty="0">
              <a:solidFill>
                <a:srgbClr val="000000"/>
              </a:solidFill>
              <a:effectLst/>
              <a:ea typeface="Cambria" panose="02040503050406030204" pitchFamily="18" charset="0"/>
              <a:cs typeface="Times New Roman" panose="02020603050405020304" pitchFamily="18" charset="0"/>
            </a:endParaRPr>
          </a:p>
          <a:p>
            <a:pPr marL="90170" indent="-90170" algn="just"/>
            <a:r>
              <a:rPr lang="it-IT" sz="1000" dirty="0">
                <a:solidFill>
                  <a:srgbClr val="000000"/>
                </a:solidFill>
                <a:effectLst/>
                <a:ea typeface="Cambria" panose="02040503050406030204" pitchFamily="18" charset="0"/>
                <a:cs typeface="Cambria" panose="02040503050406030204" pitchFamily="18" charset="0"/>
              </a:rPr>
              <a:t>* IEGEXPO è il gruppo creato dalla fusione di </a:t>
            </a:r>
            <a:r>
              <a:rPr lang="it-IT" sz="1000" dirty="0" err="1">
                <a:solidFill>
                  <a:srgbClr val="000000"/>
                </a:solidFill>
                <a:effectLst/>
                <a:ea typeface="Cambria" panose="02040503050406030204" pitchFamily="18" charset="0"/>
                <a:cs typeface="Times New Roman" panose="02020603050405020304" pitchFamily="18" charset="0"/>
              </a:rPr>
              <a:t>RiminiFiere</a:t>
            </a:r>
            <a:r>
              <a:rPr lang="it-IT" sz="1000" dirty="0">
                <a:solidFill>
                  <a:srgbClr val="000000"/>
                </a:solidFill>
                <a:effectLst/>
                <a:ea typeface="Cambria" panose="02040503050406030204" pitchFamily="18" charset="0"/>
                <a:cs typeface="Times New Roman" panose="02020603050405020304" pitchFamily="18" charset="0"/>
              </a:rPr>
              <a:t> </a:t>
            </a:r>
            <a:r>
              <a:rPr lang="it-IT" sz="1000" dirty="0" err="1">
                <a:solidFill>
                  <a:srgbClr val="000000"/>
                </a:solidFill>
                <a:effectLst/>
                <a:ea typeface="Cambria" panose="02040503050406030204" pitchFamily="18" charset="0"/>
                <a:cs typeface="Times New Roman" panose="02020603050405020304" pitchFamily="18" charset="0"/>
              </a:rPr>
              <a:t>S.p.A</a:t>
            </a:r>
            <a:r>
              <a:rPr lang="it-IT" sz="1000" dirty="0">
                <a:solidFill>
                  <a:srgbClr val="000000"/>
                </a:solidFill>
                <a:effectLst/>
                <a:ea typeface="Cambria" panose="02040503050406030204" pitchFamily="18" charset="0"/>
                <a:cs typeface="Times New Roman" panose="02020603050405020304" pitchFamily="18" charset="0"/>
              </a:rPr>
              <a:t> e </a:t>
            </a:r>
            <a:r>
              <a:rPr lang="it-IT" sz="1000" dirty="0" err="1">
                <a:solidFill>
                  <a:srgbClr val="000000"/>
                </a:solidFill>
                <a:effectLst/>
                <a:ea typeface="Times New Roman" panose="02020603050405020304" pitchFamily="18" charset="0"/>
                <a:cs typeface="Cambria" panose="02040503050406030204" pitchFamily="18" charset="0"/>
              </a:rPr>
              <a:t>Vicenzafiere</a:t>
            </a:r>
            <a:r>
              <a:rPr lang="it-IT" sz="1000" dirty="0">
                <a:solidFill>
                  <a:srgbClr val="000000"/>
                </a:solidFill>
                <a:effectLst/>
                <a:ea typeface="Times New Roman" panose="02020603050405020304" pitchFamily="18" charset="0"/>
                <a:cs typeface="Cambria" panose="02040503050406030204" pitchFamily="18" charset="0"/>
              </a:rPr>
              <a:t> </a:t>
            </a:r>
            <a:r>
              <a:rPr lang="it-IT" sz="1000" dirty="0" err="1">
                <a:solidFill>
                  <a:srgbClr val="000000"/>
                </a:solidFill>
                <a:effectLst/>
                <a:ea typeface="Times New Roman" panose="02020603050405020304" pitchFamily="18" charset="0"/>
                <a:cs typeface="Cambria" panose="02040503050406030204" pitchFamily="18" charset="0"/>
              </a:rPr>
              <a:t>S.p.A</a:t>
            </a:r>
            <a:r>
              <a:rPr lang="it-IT" sz="1000" dirty="0">
                <a:solidFill>
                  <a:srgbClr val="000000"/>
                </a:solidFill>
                <a:effectLst/>
                <a:ea typeface="Times New Roman" panose="02020603050405020304" pitchFamily="18" charset="0"/>
                <a:cs typeface="Cambria" panose="02040503050406030204" pitchFamily="18" charset="0"/>
              </a:rPr>
              <a:t> con sede legale a Rimini</a:t>
            </a:r>
            <a:endParaRPr lang="it-IT" sz="1000" dirty="0">
              <a:solidFill>
                <a:srgbClr val="000000"/>
              </a:solidFill>
              <a:effectLst/>
              <a:ea typeface="Cambria" panose="02040503050406030204" pitchFamily="18" charset="0"/>
              <a:cs typeface="Times New Roman" panose="02020603050405020304" pitchFamily="18" charset="0"/>
            </a:endParaRPr>
          </a:p>
          <a:p>
            <a:pPr marL="90170" indent="-90170" algn="just"/>
            <a:r>
              <a:rPr lang="it-IT" sz="1000" dirty="0">
                <a:solidFill>
                  <a:srgbClr val="000000"/>
                </a:solidFill>
                <a:effectLst/>
                <a:ea typeface="Cambria" panose="02040503050406030204" pitchFamily="18" charset="0"/>
                <a:cs typeface="Cambria" panose="02040503050406030204" pitchFamily="18" charset="0"/>
              </a:rPr>
              <a:t>**dato non presente in quanto società proveniente da acquisizione del giugno 2019</a:t>
            </a:r>
            <a:endParaRPr lang="it-IT" sz="1000" dirty="0">
              <a:solidFill>
                <a:srgbClr val="000000"/>
              </a:solidFill>
              <a:effectLst/>
              <a:ea typeface="Cambria" panose="02040503050406030204" pitchFamily="18" charset="0"/>
              <a:cs typeface="Times New Roman" panose="02020603050405020304" pitchFamily="18" charset="0"/>
            </a:endParaRPr>
          </a:p>
          <a:p>
            <a:pPr marL="90170" indent="-90170" algn="just"/>
            <a:r>
              <a:rPr lang="it-IT" sz="1000" dirty="0">
                <a:solidFill>
                  <a:srgbClr val="000000"/>
                </a:solidFill>
                <a:effectLst/>
                <a:ea typeface="Cambria" panose="02040503050406030204" pitchFamily="18" charset="0"/>
                <a:cs typeface="Cambria" panose="02040503050406030204" pitchFamily="18" charset="0"/>
              </a:rPr>
              <a:t>***Il bilancio annuale di Longarone Fiere va dal’1/07 al 30/06</a:t>
            </a:r>
            <a:endParaRPr lang="it-IT" sz="1000" dirty="0">
              <a:solidFill>
                <a:srgbClr val="000000"/>
              </a:solidFill>
              <a:effectLst/>
              <a:ea typeface="Cambria" panose="02040503050406030204" pitchFamily="18" charset="0"/>
              <a:cs typeface="Times New Roman" panose="02020603050405020304" pitchFamily="18" charset="0"/>
            </a:endParaRPr>
          </a:p>
          <a:p>
            <a:pPr marL="90170" indent="-90170" algn="just"/>
            <a:r>
              <a:rPr lang="it-IT" sz="1000" dirty="0">
                <a:solidFill>
                  <a:srgbClr val="000000"/>
                </a:solidFill>
                <a:effectLst/>
                <a:ea typeface="Cambria" panose="02040503050406030204" pitchFamily="18" charset="0"/>
                <a:cs typeface="Cambria" panose="02040503050406030204" pitchFamily="18" charset="0"/>
              </a:rPr>
              <a:t>**** In assenza del bilancio consuntivo per il 2019 è stato considerato il bilancio preventivo</a:t>
            </a:r>
            <a:endParaRPr lang="it-IT" sz="1000" dirty="0">
              <a:solidFill>
                <a:srgbClr val="000000"/>
              </a:solidFill>
              <a:effectLst/>
              <a:ea typeface="Cambria" panose="02040503050406030204" pitchFamily="18" charset="0"/>
              <a:cs typeface="Times New Roman" panose="02020603050405020304" pitchFamily="18" charset="0"/>
            </a:endParaRPr>
          </a:p>
        </p:txBody>
      </p:sp>
      <p:sp>
        <p:nvSpPr>
          <p:cNvPr id="3" name="Rettangolo 2">
            <a:extLst>
              <a:ext uri="{FF2B5EF4-FFF2-40B4-BE49-F238E27FC236}">
                <a16:creationId xmlns:a16="http://schemas.microsoft.com/office/drawing/2014/main" id="{674ADA4A-C2E1-45C9-8E80-6EA0B3177B20}"/>
              </a:ext>
            </a:extLst>
          </p:cNvPr>
          <p:cNvSpPr/>
          <p:nvPr/>
        </p:nvSpPr>
        <p:spPr>
          <a:xfrm>
            <a:off x="1136342" y="1686758"/>
            <a:ext cx="6897949" cy="402500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6" name="Tabella 5">
            <a:extLst>
              <a:ext uri="{FF2B5EF4-FFF2-40B4-BE49-F238E27FC236}">
                <a16:creationId xmlns:a16="http://schemas.microsoft.com/office/drawing/2014/main" id="{6DF07361-BDD8-4738-B1F4-1890EF1C8A5F}"/>
              </a:ext>
            </a:extLst>
          </p:cNvPr>
          <p:cNvGraphicFramePr>
            <a:graphicFrameLocks noGrp="1"/>
          </p:cNvGraphicFramePr>
          <p:nvPr>
            <p:extLst>
              <p:ext uri="{D42A27DB-BD31-4B8C-83A1-F6EECF244321}">
                <p14:modId xmlns:p14="http://schemas.microsoft.com/office/powerpoint/2010/main" val="2533690514"/>
              </p:ext>
            </p:extLst>
          </p:nvPr>
        </p:nvGraphicFramePr>
        <p:xfrm>
          <a:off x="1109709" y="1691281"/>
          <a:ext cx="6933981" cy="4025006"/>
        </p:xfrm>
        <a:graphic>
          <a:graphicData uri="http://schemas.openxmlformats.org/drawingml/2006/table">
            <a:tbl>
              <a:tblPr firstRow="1" firstCol="1" bandRow="1"/>
              <a:tblGrid>
                <a:gridCol w="1675503">
                  <a:extLst>
                    <a:ext uri="{9D8B030D-6E8A-4147-A177-3AD203B41FA5}">
                      <a16:colId xmlns:a16="http://schemas.microsoft.com/office/drawing/2014/main" val="1095583045"/>
                    </a:ext>
                  </a:extLst>
                </a:gridCol>
                <a:gridCol w="942654">
                  <a:extLst>
                    <a:ext uri="{9D8B030D-6E8A-4147-A177-3AD203B41FA5}">
                      <a16:colId xmlns:a16="http://schemas.microsoft.com/office/drawing/2014/main" val="1015233202"/>
                    </a:ext>
                  </a:extLst>
                </a:gridCol>
                <a:gridCol w="942654">
                  <a:extLst>
                    <a:ext uri="{9D8B030D-6E8A-4147-A177-3AD203B41FA5}">
                      <a16:colId xmlns:a16="http://schemas.microsoft.com/office/drawing/2014/main" val="3587259989"/>
                    </a:ext>
                  </a:extLst>
                </a:gridCol>
                <a:gridCol w="989935">
                  <a:extLst>
                    <a:ext uri="{9D8B030D-6E8A-4147-A177-3AD203B41FA5}">
                      <a16:colId xmlns:a16="http://schemas.microsoft.com/office/drawing/2014/main" val="2004951061"/>
                    </a:ext>
                  </a:extLst>
                </a:gridCol>
                <a:gridCol w="1004711">
                  <a:extLst>
                    <a:ext uri="{9D8B030D-6E8A-4147-A177-3AD203B41FA5}">
                      <a16:colId xmlns:a16="http://schemas.microsoft.com/office/drawing/2014/main" val="3676706034"/>
                    </a:ext>
                  </a:extLst>
                </a:gridCol>
                <a:gridCol w="689262">
                  <a:extLst>
                    <a:ext uri="{9D8B030D-6E8A-4147-A177-3AD203B41FA5}">
                      <a16:colId xmlns:a16="http://schemas.microsoft.com/office/drawing/2014/main" val="4178863813"/>
                    </a:ext>
                  </a:extLst>
                </a:gridCol>
                <a:gridCol w="689262">
                  <a:extLst>
                    <a:ext uri="{9D8B030D-6E8A-4147-A177-3AD203B41FA5}">
                      <a16:colId xmlns:a16="http://schemas.microsoft.com/office/drawing/2014/main" val="3237660654"/>
                    </a:ext>
                  </a:extLst>
                </a:gridCol>
              </a:tblGrid>
              <a:tr h="561062">
                <a:tc>
                  <a:txBody>
                    <a:bodyPr/>
                    <a:lstStyle/>
                    <a:p>
                      <a:pPr algn="l">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Regione/Quartiere Fieristico</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 Valore della produzione</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2017 Valore della produzione</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2018 Valore della produzione</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2019 Valore della produzione</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Variazione 2018-2019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Variazione biennio     2016-2017        2018-2019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817031"/>
                  </a:ext>
                </a:extLst>
              </a:tr>
              <a:tr h="133990">
                <a:tc>
                  <a:txBody>
                    <a:bodyPr/>
                    <a:lstStyle/>
                    <a:p>
                      <a:pPr algn="l">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EMILIA-ROMAGNA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€ 231.877.031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€ 286.614.405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€ 381.246.220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€ 416.102.592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9,14%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53,78%</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1677746376"/>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GRUPPO BOLOGNA FIERE</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€ 132.400.763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€ 126.040.895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€ 170.830.974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€ 195.534.545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14,46%</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41,76%</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4400507"/>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RIMINIFIERE/IEG SPA *</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€ 55.505.240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€ 127.937.162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€ 159.680.000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€ 178.601.000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11,85%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84,41%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402926"/>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FIERE DI PARMA SPA </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€ 35.167.500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€ 23.988.622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€ 41.403.075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€ 32.533.555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24,99%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15992"/>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CESENA FIERE SPA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€ 4.936.896</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€ 5.160.492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€ 5.422.805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€ 5.270.740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3827573"/>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PIACENZA EXPO SPA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€ 2.611.754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€ 1.841.653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€ 2.499.565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€ 2.026.687</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-18,92%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8205394"/>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FIERA DI FORLI' SPA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€ 1.254.878</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€ 1.645.581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€ 1.409.801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€ 2.136.065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51,52%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22,25%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6039494"/>
                  </a:ext>
                </a:extLst>
              </a:tr>
              <a:tr h="133990">
                <a:tc>
                  <a:txBody>
                    <a:bodyPr/>
                    <a:lstStyle/>
                    <a:p>
                      <a:pPr algn="l">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LOMBARDIA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€ 244.389.366</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€ 279.963.172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€ 271.498.704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€ 305.308.071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12,45%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2320963243"/>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FIERA MILANO GRUPPO</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€ 221.041.000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€ 256.348.000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€ 247.217.000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€ 279.711.000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10,38%</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2666476"/>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VILLA ERBA CERNOBBIO</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€ 6.554.623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€ 6.605.003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€ 7.331.553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€ 9.380.221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27,94%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26,99%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853432"/>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LarioFiere (Erba – CO)</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€ 6.000.000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€ 6.000.000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€ 6.000.000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€ 6.000.000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48431555"/>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CREMONA FIERE SPA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€ 4.456.759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€ 4.570.447</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€ 4.570.447</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€ 3.838.938</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982246"/>
                  </a:ext>
                </a:extLst>
              </a:tr>
              <a:tr h="276347">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Centro Fiera del Garda - Montichiari</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€ 4.340.642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€ 4.505.919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€ 4.505.919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€ 4.505.919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1,87%</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7661"/>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BERGAMO FIERA NUOVA SPA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€ 1.996.342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€ 1.933.803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€ 1.873.785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€ 1.871.993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-0,10%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8842392"/>
                  </a:ext>
                </a:extLst>
              </a:tr>
              <a:tr h="133990">
                <a:tc>
                  <a:txBody>
                    <a:bodyPr/>
                    <a:lstStyle/>
                    <a:p>
                      <a:pPr algn="l">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VENETO</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€ 122.995.665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€ 94.716.965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€ 107.915.080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€ 108.072.398</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0,15%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893483874"/>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Gruppo Veronafiere S.p.A.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€ 78.300.401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€ 79.858.775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€ 92.800.000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€ 105.500.000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25,38%</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0099855"/>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Fiera di Vicenza </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€ 35.486.957</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np</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np</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np</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480255"/>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PadovaFiere – Geo S.p.A.</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€ 6.822.273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€ 12.255.709</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€ 12.505.000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-100,00%</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-34,45%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170254"/>
                  </a:ext>
                </a:extLst>
              </a:tr>
              <a:tr h="133990">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Longarone Fiere S.r.l. ***</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€ 1.895.231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€ 2.071.225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€ 2.071.225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€ 2.098.452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2661723"/>
                  </a:ext>
                </a:extLst>
              </a:tr>
              <a:tr h="276347">
                <a:tc>
                  <a:txBody>
                    <a:bodyPr/>
                    <a:lstStyle/>
                    <a:p>
                      <a:pPr algn="l">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Fiere di Santa Lucia di Piave****</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€ 490.803</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€ 531.256</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€ 538.855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€ 473.946</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-12,05%</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pPr>
                      <a:r>
                        <a:rPr lang="it-I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980248"/>
                  </a:ext>
                </a:extLst>
              </a:tr>
              <a:tr h="133990">
                <a:tc>
                  <a:txBody>
                    <a:bodyPr/>
                    <a:lstStyle/>
                    <a:p>
                      <a:pPr algn="l">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Totale complessivo</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€ 599.262.062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€ 661.294.542</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€ 760.660.004</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€ 829.483.061</a:t>
                      </a:r>
                      <a:endParaRPr lang="it-IT" sz="11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9,05%</a:t>
                      </a:r>
                      <a:endParaRPr lang="it-IT" sz="11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r">
                        <a:lnSpc>
                          <a:spcPct val="115000"/>
                        </a:lnSpc>
                      </a:pPr>
                      <a:r>
                        <a:rPr lang="it-IT"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26,15%</a:t>
                      </a:r>
                      <a:endParaRPr lang="it-IT" sz="11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173887743"/>
                  </a:ext>
                </a:extLst>
              </a:tr>
            </a:tbl>
          </a:graphicData>
        </a:graphic>
      </p:graphicFrame>
    </p:spTree>
    <p:extLst>
      <p:ext uri="{BB962C8B-B14F-4D97-AF65-F5344CB8AC3E}">
        <p14:creationId xmlns:p14="http://schemas.microsoft.com/office/powerpoint/2010/main" val="1905501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1602293"/>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VOLUME D’AFFARI DEI PRINCIPALI POLI FIERISTICI ITALIANI - </a:t>
            </a:r>
            <a:r>
              <a:rPr lang="it-IT" sz="2400" dirty="0">
                <a:ln w="0"/>
                <a:effectLst>
                  <a:outerShdw blurRad="38100" dist="19050" dir="2700000" algn="tl" rotWithShape="0">
                    <a:schemeClr val="dk1">
                      <a:alpha val="40000"/>
                    </a:schemeClr>
                  </a:outerShdw>
                </a:effectLst>
                <a:latin typeface="Helvetica Neue"/>
                <a:cs typeface="Helvetica Neue"/>
              </a:rPr>
              <a:t>(2016-2017-2018-2019)</a:t>
            </a: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0" name="CasellaDiTesto 19">
            <a:extLst>
              <a:ext uri="{FF2B5EF4-FFF2-40B4-BE49-F238E27FC236}">
                <a16:creationId xmlns:a16="http://schemas.microsoft.com/office/drawing/2014/main" id="{63B15607-1CA5-4435-BC12-86B7D2BEF64B}"/>
              </a:ext>
            </a:extLst>
          </p:cNvPr>
          <p:cNvSpPr txBox="1"/>
          <p:nvPr/>
        </p:nvSpPr>
        <p:spPr>
          <a:xfrm>
            <a:off x="787391" y="2361499"/>
            <a:ext cx="7571999" cy="3785652"/>
          </a:xfrm>
          <a:prstGeom prst="rect">
            <a:avLst/>
          </a:prstGeom>
          <a:solidFill>
            <a:srgbClr val="BDD7EE"/>
          </a:solidFill>
        </p:spPr>
        <p:txBody>
          <a:bodyPr wrap="square" rtlCol="0">
            <a:spAutoFit/>
          </a:bodyPr>
          <a:lstStyle/>
          <a:p>
            <a:pPr algn="ctr"/>
            <a:r>
              <a:rPr lang="it-IT" sz="1600" dirty="0">
                <a:latin typeface="Helvetica Neue"/>
                <a:cs typeface="Helvetica Neue"/>
              </a:rPr>
              <a:t>Stante la difficoltà nel recuperare bilanci ufficiali e o dati attendibili per i valori di produzione nazionale sono stati esaminati i valori della produzione dei quartieri fieristici (delle regioni Lombardia, Emilia-Romagna e Veneto) idonei ad ospitare manifestazioni internazionali secondo i parametri stabiliti dalla “DISCIPLINA UNITARIA IN MATERIA FIERISTICA”, 6 febbraio 2014.</a:t>
            </a:r>
          </a:p>
          <a:p>
            <a:pPr algn="ctr"/>
            <a:endParaRPr lang="it-IT" sz="1600" dirty="0">
              <a:latin typeface="Helvetica Neue"/>
              <a:cs typeface="Helvetica Neue"/>
            </a:endParaRPr>
          </a:p>
          <a:p>
            <a:pPr algn="ctr"/>
            <a:r>
              <a:rPr lang="it-IT" sz="1600" dirty="0">
                <a:latin typeface="Helvetica Neue"/>
                <a:cs typeface="Helvetica Neue"/>
              </a:rPr>
              <a:t>Il dato non tiene conto né della “produzione fieristica” degli organizzatori terzi né dell’influenza degli effetti delle manifestazioni biennali organizzate direttamente dai gestori dei quartieri fieristici. Sono altresì state considerate le suddette tre regioni in quanto leader nell’ospitare le principali manifestazioni internazionali che si svolgono nel nostro paese in termini sia numerici che di dimensioni (mq locati, numero visitatori, numero espositori).</a:t>
            </a:r>
          </a:p>
          <a:p>
            <a:pPr algn="ctr"/>
            <a:endParaRPr lang="it-IT" sz="1600" dirty="0">
              <a:latin typeface="Helvetica Neue"/>
              <a:cs typeface="Helvetica Neue"/>
            </a:endParaRPr>
          </a:p>
          <a:p>
            <a:pPr algn="ctr"/>
            <a:r>
              <a:rPr lang="it-IT" sz="1600" dirty="0">
                <a:latin typeface="Helvetica Neue"/>
                <a:cs typeface="Helvetica Neue"/>
              </a:rPr>
              <a:t>Nonostante queste limitazioni il dato è utile per creare una classifica regionale e per sedi fieristiche, in termini di volume della produzione fieristica</a:t>
            </a:r>
            <a:r>
              <a:rPr lang="it-IT" sz="1600" dirty="0">
                <a:solidFill>
                  <a:schemeClr val="bg1"/>
                </a:solidFill>
                <a:latin typeface="Helvetica Neue"/>
                <a:cs typeface="Helvetica Neue"/>
              </a:rPr>
              <a:t>.</a:t>
            </a:r>
          </a:p>
        </p:txBody>
      </p:sp>
    </p:spTree>
    <p:extLst>
      <p:ext uri="{BB962C8B-B14F-4D97-AF65-F5344CB8AC3E}">
        <p14:creationId xmlns:p14="http://schemas.microsoft.com/office/powerpoint/2010/main" val="19055019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1602293"/>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VOLUME D’AFFARI DEI PRINCIPALI POLI FIERISTICI ITALIANI - </a:t>
            </a:r>
            <a:r>
              <a:rPr lang="it-IT" sz="2400" dirty="0">
                <a:ln w="0"/>
                <a:effectLst>
                  <a:outerShdw blurRad="38100" dist="19050" dir="2700000" algn="tl" rotWithShape="0">
                    <a:schemeClr val="dk1">
                      <a:alpha val="40000"/>
                    </a:schemeClr>
                  </a:outerShdw>
                </a:effectLst>
                <a:latin typeface="Helvetica Neue"/>
                <a:cs typeface="Helvetica Neue"/>
              </a:rPr>
              <a:t>(2016-2017-2018-2019)</a:t>
            </a:r>
            <a:endParaRPr lang="it-IT" sz="2400" dirty="0">
              <a:ln w="0"/>
              <a:solidFill>
                <a:srgbClr val="008000"/>
              </a:solidFill>
              <a:effectLst>
                <a:outerShdw blurRad="38100" dist="19050" dir="2700000" algn="tl" rotWithShape="0">
                  <a:schemeClr val="dk1">
                    <a:alpha val="40000"/>
                  </a:schemeClr>
                </a:outerShdw>
              </a:effectLst>
              <a:latin typeface="Helvetica Neue"/>
              <a:cs typeface="Helvetica Neue"/>
            </a:endParaRP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grpSp>
        <p:nvGrpSpPr>
          <p:cNvPr id="22" name="Gruppo 21"/>
          <p:cNvGrpSpPr/>
          <p:nvPr/>
        </p:nvGrpSpPr>
        <p:grpSpPr>
          <a:xfrm>
            <a:off x="177002" y="1755708"/>
            <a:ext cx="8620540" cy="822593"/>
            <a:chOff x="0" y="122311"/>
            <a:chExt cx="8565521" cy="1069453"/>
          </a:xfrm>
        </p:grpSpPr>
        <p:sp>
          <p:nvSpPr>
            <p:cNvPr id="23" name="Rettangolo arrotondato 22"/>
            <p:cNvSpPr/>
            <p:nvPr/>
          </p:nvSpPr>
          <p:spPr>
            <a:xfrm>
              <a:off x="0" y="122311"/>
              <a:ext cx="8513317" cy="106945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4" name="Rettangolo 23"/>
            <p:cNvSpPr/>
            <p:nvPr/>
          </p:nvSpPr>
          <p:spPr>
            <a:xfrm>
              <a:off x="52204" y="174517"/>
              <a:ext cx="8513317" cy="965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it-IT" sz="1800" dirty="0">
                  <a:effectLst/>
                  <a:latin typeface="Helvetica Neue"/>
                  <a:ea typeface="Cambria" panose="02040503050406030204" pitchFamily="18" charset="0"/>
                </a:rPr>
                <a:t>Secondo i bilanci presentati per il 2019, nelle tre regioni considerate (Emilia-Romagna, Lombardia, Veneto) il ricavo complessivo ammonta a euro </a:t>
              </a:r>
              <a:r>
                <a:rPr lang="it-IT" sz="1800" b="1" dirty="0">
                  <a:effectLst/>
                  <a:latin typeface="Helvetica Neue"/>
                  <a:ea typeface="Cambria" panose="02040503050406030204" pitchFamily="18" charset="0"/>
                </a:rPr>
                <a:t>829.483.061</a:t>
              </a:r>
              <a:r>
                <a:rPr lang="it-IT" sz="1800" dirty="0">
                  <a:effectLst/>
                  <a:latin typeface="Helvetica Neue"/>
                  <a:ea typeface="Cambria" panose="02040503050406030204" pitchFamily="18" charset="0"/>
                </a:rPr>
                <a:t>, il 9,05% in più rispetto al 2018.</a:t>
              </a:r>
              <a:endParaRPr lang="it-IT" sz="1400" dirty="0">
                <a:solidFill>
                  <a:srgbClr val="FF0000"/>
                </a:solidFill>
                <a:latin typeface="Helvetica Neue"/>
                <a:cs typeface="Helvetica Neue"/>
              </a:endParaRPr>
            </a:p>
          </p:txBody>
        </p:sp>
      </p:grpSp>
      <p:grpSp>
        <p:nvGrpSpPr>
          <p:cNvPr id="25" name="Gruppo 24"/>
          <p:cNvGrpSpPr/>
          <p:nvPr/>
        </p:nvGrpSpPr>
        <p:grpSpPr>
          <a:xfrm>
            <a:off x="148355" y="2679697"/>
            <a:ext cx="8622917" cy="1058340"/>
            <a:chOff x="0" y="1226560"/>
            <a:chExt cx="8197126" cy="1069453"/>
          </a:xfrm>
        </p:grpSpPr>
        <p:sp>
          <p:nvSpPr>
            <p:cNvPr id="26" name="Rettangolo arrotondato 25"/>
            <p:cNvSpPr/>
            <p:nvPr/>
          </p:nvSpPr>
          <p:spPr>
            <a:xfrm>
              <a:off x="0" y="1226560"/>
              <a:ext cx="8144921" cy="1069453"/>
            </a:xfrm>
            <a:prstGeom prst="roundRect">
              <a:avLst/>
            </a:prstGeom>
          </p:spPr>
          <p:style>
            <a:lnRef idx="2">
              <a:schemeClr val="lt1">
                <a:hueOff val="0"/>
                <a:satOff val="0"/>
                <a:lumOff val="0"/>
                <a:alphaOff val="0"/>
              </a:schemeClr>
            </a:lnRef>
            <a:fillRef idx="1">
              <a:schemeClr val="accent5">
                <a:hueOff val="-1689636"/>
                <a:satOff val="-4355"/>
                <a:lumOff val="-2941"/>
                <a:alphaOff val="0"/>
              </a:schemeClr>
            </a:fillRef>
            <a:effectRef idx="0">
              <a:schemeClr val="accent5">
                <a:hueOff val="-1689636"/>
                <a:satOff val="-4355"/>
                <a:lumOff val="-2941"/>
                <a:alphaOff val="0"/>
              </a:schemeClr>
            </a:effectRef>
            <a:fontRef idx="minor">
              <a:schemeClr val="lt1"/>
            </a:fontRef>
          </p:style>
        </p:sp>
        <p:sp>
          <p:nvSpPr>
            <p:cNvPr id="27" name="Rettangolo 26"/>
            <p:cNvSpPr/>
            <p:nvPr/>
          </p:nvSpPr>
          <p:spPr>
            <a:xfrm>
              <a:off x="52206" y="1278766"/>
              <a:ext cx="8144920" cy="965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algn="ctr"/>
              <a:r>
                <a:rPr lang="it-IT" sz="1800" b="1" dirty="0">
                  <a:solidFill>
                    <a:schemeClr val="bg1"/>
                  </a:solidFill>
                  <a:effectLst/>
                  <a:latin typeface="Helvetica Neue"/>
                  <a:ea typeface="Cambria" panose="02040503050406030204" pitchFamily="18" charset="0"/>
                  <a:cs typeface="Times New Roman" panose="02020603050405020304" pitchFamily="18" charset="0"/>
                </a:rPr>
                <a:t>Al primo posto di colloca il sistema fieristico dell’Emilia-Romagna</a:t>
              </a:r>
              <a:r>
                <a:rPr lang="it-IT" sz="1800" dirty="0">
                  <a:solidFill>
                    <a:schemeClr val="bg1"/>
                  </a:solidFill>
                  <a:effectLst/>
                  <a:latin typeface="Helvetica Neue"/>
                  <a:ea typeface="Cambria" panose="02040503050406030204" pitchFamily="18" charset="0"/>
                  <a:cs typeface="Times New Roman" panose="02020603050405020304" pitchFamily="18" charset="0"/>
                </a:rPr>
                <a:t> che, nel suo insieme, ammonta oltre 416 milioni di euro. A contribuire questo risultato sono principalmente il gruppo Bologna Fiere spa e IEGEXPO spa rispettivamente il secondo e il terzo gruppo fieristico italiano in termini di fatturato.</a:t>
              </a:r>
            </a:p>
          </p:txBody>
        </p:sp>
      </p:grpSp>
      <p:grpSp>
        <p:nvGrpSpPr>
          <p:cNvPr id="28" name="Gruppo 27"/>
          <p:cNvGrpSpPr/>
          <p:nvPr/>
        </p:nvGrpSpPr>
        <p:grpSpPr>
          <a:xfrm>
            <a:off x="160414" y="3778591"/>
            <a:ext cx="8610858" cy="643468"/>
            <a:chOff x="9087" y="2287007"/>
            <a:chExt cx="8663325" cy="1069454"/>
          </a:xfrm>
        </p:grpSpPr>
        <p:sp>
          <p:nvSpPr>
            <p:cNvPr id="29" name="Rettangolo arrotondato 28"/>
            <p:cNvSpPr/>
            <p:nvPr/>
          </p:nvSpPr>
          <p:spPr>
            <a:xfrm>
              <a:off x="9087" y="2287007"/>
              <a:ext cx="8620206" cy="1069453"/>
            </a:xfrm>
            <a:prstGeom prst="roundRect">
              <a:avLst/>
            </a:prstGeom>
          </p:spPr>
          <p:style>
            <a:lnRef idx="2">
              <a:schemeClr val="lt1">
                <a:hueOff val="0"/>
                <a:satOff val="0"/>
                <a:lumOff val="0"/>
                <a:alphaOff val="0"/>
              </a:schemeClr>
            </a:lnRef>
            <a:fillRef idx="1">
              <a:schemeClr val="accent5">
                <a:hueOff val="-3379271"/>
                <a:satOff val="-8710"/>
                <a:lumOff val="-5883"/>
                <a:alphaOff val="0"/>
              </a:schemeClr>
            </a:fillRef>
            <a:effectRef idx="0">
              <a:schemeClr val="accent5">
                <a:hueOff val="-3379271"/>
                <a:satOff val="-8710"/>
                <a:lumOff val="-5883"/>
                <a:alphaOff val="0"/>
              </a:schemeClr>
            </a:effectRef>
            <a:fontRef idx="minor">
              <a:schemeClr val="lt1"/>
            </a:fontRef>
          </p:style>
        </p:sp>
        <p:sp>
          <p:nvSpPr>
            <p:cNvPr id="30" name="Rettangolo 29"/>
            <p:cNvSpPr/>
            <p:nvPr/>
          </p:nvSpPr>
          <p:spPr>
            <a:xfrm>
              <a:off x="52206" y="2391419"/>
              <a:ext cx="8620206" cy="9650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a:r>
                <a:rPr lang="it-IT" sz="1800" dirty="0">
                  <a:effectLst/>
                  <a:latin typeface="Helvetica Neue"/>
                  <a:ea typeface="Cambria" panose="02040503050406030204" pitchFamily="18" charset="0"/>
                </a:rPr>
                <a:t>A sostenere la </a:t>
              </a:r>
              <a:r>
                <a:rPr lang="it-IT" sz="1800" b="1" dirty="0">
                  <a:effectLst/>
                  <a:latin typeface="Helvetica Neue"/>
                  <a:ea typeface="Cambria" panose="02040503050406030204" pitchFamily="18" charset="0"/>
                </a:rPr>
                <a:t>Lombardia</a:t>
              </a:r>
              <a:r>
                <a:rPr lang="it-IT" sz="1800" dirty="0">
                  <a:effectLst/>
                  <a:latin typeface="Helvetica Neue"/>
                  <a:ea typeface="Cambria" panose="02040503050406030204" pitchFamily="18" charset="0"/>
                </a:rPr>
                <a:t> è il Gruppo Fiera Milano spa, il principale gruppo fieristico italiano, che da solo genera oltre il 90% del bilancio fieristico regionale</a:t>
              </a:r>
              <a:r>
                <a:rPr lang="it-IT" sz="1800" dirty="0">
                  <a:effectLst/>
                  <a:latin typeface="Calibri" panose="020F0502020204030204" pitchFamily="34" charset="0"/>
                  <a:ea typeface="Cambria" panose="02040503050406030204" pitchFamily="18" charset="0"/>
                </a:rPr>
                <a:t>. </a:t>
              </a:r>
              <a:endParaRPr lang="it-IT" sz="1400" dirty="0">
                <a:solidFill>
                  <a:srgbClr val="FF0000"/>
                </a:solidFill>
                <a:latin typeface="Helvetica Neue"/>
                <a:cs typeface="Helvetica Neue"/>
              </a:endParaRPr>
            </a:p>
          </p:txBody>
        </p:sp>
      </p:grpSp>
      <p:grpSp>
        <p:nvGrpSpPr>
          <p:cNvPr id="31" name="Gruppo 30"/>
          <p:cNvGrpSpPr/>
          <p:nvPr/>
        </p:nvGrpSpPr>
        <p:grpSpPr>
          <a:xfrm>
            <a:off x="148624" y="4525432"/>
            <a:ext cx="8622648" cy="821267"/>
            <a:chOff x="0" y="3451866"/>
            <a:chExt cx="8237376" cy="1069453"/>
          </a:xfrm>
        </p:grpSpPr>
        <p:sp>
          <p:nvSpPr>
            <p:cNvPr id="32" name="Rettangolo arrotondato 31"/>
            <p:cNvSpPr/>
            <p:nvPr/>
          </p:nvSpPr>
          <p:spPr>
            <a:xfrm>
              <a:off x="0" y="3451866"/>
              <a:ext cx="8183740" cy="1069453"/>
            </a:xfrm>
            <a:prstGeom prst="roundRect">
              <a:avLst/>
            </a:prstGeom>
          </p:spPr>
          <p:style>
            <a:lnRef idx="2">
              <a:schemeClr val="lt1">
                <a:hueOff val="0"/>
                <a:satOff val="0"/>
                <a:lumOff val="0"/>
                <a:alphaOff val="0"/>
              </a:schemeClr>
            </a:lnRef>
            <a:fillRef idx="1">
              <a:schemeClr val="accent5">
                <a:hueOff val="-5068907"/>
                <a:satOff val="-13064"/>
                <a:lumOff val="-8824"/>
                <a:alphaOff val="0"/>
              </a:schemeClr>
            </a:fillRef>
            <a:effectRef idx="0">
              <a:schemeClr val="accent5">
                <a:hueOff val="-5068907"/>
                <a:satOff val="-13064"/>
                <a:lumOff val="-8824"/>
                <a:alphaOff val="0"/>
              </a:schemeClr>
            </a:effectRef>
            <a:fontRef idx="minor">
              <a:schemeClr val="lt1"/>
            </a:fontRef>
          </p:style>
        </p:sp>
        <p:sp>
          <p:nvSpPr>
            <p:cNvPr id="33" name="Rettangolo 32"/>
            <p:cNvSpPr/>
            <p:nvPr/>
          </p:nvSpPr>
          <p:spPr>
            <a:xfrm>
              <a:off x="52206" y="3504072"/>
              <a:ext cx="8185170" cy="965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a:r>
                <a:rPr lang="it-IT" sz="1600" dirty="0">
                  <a:solidFill>
                    <a:schemeClr val="bg1"/>
                  </a:solidFill>
                  <a:latin typeface="Helvetica Neue"/>
                  <a:cs typeface="Helvetica Neue"/>
                </a:rPr>
                <a:t>Considerando le società di gestione di quartieri fieristici internazionali delle altre regioni e province autonome, </a:t>
              </a:r>
              <a:r>
                <a:rPr lang="it-IT" sz="1600" b="1" dirty="0">
                  <a:solidFill>
                    <a:schemeClr val="bg1"/>
                  </a:solidFill>
                  <a:latin typeface="Helvetica Neue"/>
                  <a:cs typeface="Helvetica Neue"/>
                </a:rPr>
                <a:t>secondo una nostra stima</a:t>
              </a:r>
              <a:r>
                <a:rPr lang="it-IT" sz="1600" dirty="0">
                  <a:solidFill>
                    <a:schemeClr val="bg1"/>
                  </a:solidFill>
                  <a:latin typeface="Helvetica Neue"/>
                  <a:cs typeface="Helvetica Neue"/>
                </a:rPr>
                <a:t>, il valore della produzione complessiva nazionale per tali società non raggiunge 900milioni di euro. </a:t>
              </a:r>
            </a:p>
          </p:txBody>
        </p:sp>
      </p:grpSp>
      <p:grpSp>
        <p:nvGrpSpPr>
          <p:cNvPr id="34" name="Gruppo 33"/>
          <p:cNvGrpSpPr/>
          <p:nvPr/>
        </p:nvGrpSpPr>
        <p:grpSpPr>
          <a:xfrm>
            <a:off x="148463" y="5418664"/>
            <a:ext cx="8622809" cy="958061"/>
            <a:chOff x="0" y="4564519"/>
            <a:chExt cx="8213178" cy="1069453"/>
          </a:xfrm>
        </p:grpSpPr>
        <p:sp>
          <p:nvSpPr>
            <p:cNvPr id="35" name="Rettangolo arrotondato 34"/>
            <p:cNvSpPr/>
            <p:nvPr/>
          </p:nvSpPr>
          <p:spPr>
            <a:xfrm>
              <a:off x="0" y="4564519"/>
              <a:ext cx="8183740" cy="1069453"/>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36" name="Rettangolo 35"/>
            <p:cNvSpPr/>
            <p:nvPr/>
          </p:nvSpPr>
          <p:spPr>
            <a:xfrm>
              <a:off x="52205" y="4616725"/>
              <a:ext cx="8160973" cy="965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a:r>
                <a:rPr lang="it-IT" sz="1400" dirty="0">
                  <a:solidFill>
                    <a:schemeClr val="bg1"/>
                  </a:solidFill>
                  <a:latin typeface="Helvetica Neue"/>
                  <a:cs typeface="Helvetica Neue"/>
                </a:rPr>
                <a:t>Da tener presente che tale valore non rappresenta l’intero volume d’affari dell’industria fieristica italiana in quanto manca la quota generata dagli organizzatori privati operanti in tali quartieri, così come il volume generato dalle manifestazioni fieristiche regionali e locali che si svolgono, prevalentemente, in quartieri fieristici minori o altre strutture.</a:t>
              </a:r>
            </a:p>
          </p:txBody>
        </p:sp>
      </p:grpSp>
    </p:spTree>
    <p:extLst>
      <p:ext uri="{BB962C8B-B14F-4D97-AF65-F5344CB8AC3E}">
        <p14:creationId xmlns:p14="http://schemas.microsoft.com/office/powerpoint/2010/main" val="190550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152289" y="61783"/>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203330" y="950964"/>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DELLA REGIONE</a:t>
            </a:r>
          </a:p>
          <a:p>
            <a:pPr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EMILIA-ROMAGNA - </a:t>
            </a:r>
            <a:r>
              <a:rPr lang="it-IT" sz="2400" dirty="0">
                <a:ln w="0"/>
                <a:effectLst>
                  <a:outerShdw blurRad="38100" dist="19050" dir="2700000" algn="tl" rotWithShape="0">
                    <a:schemeClr val="dk1">
                      <a:alpha val="40000"/>
                    </a:schemeClr>
                  </a:outerShdw>
                </a:effectLst>
                <a:latin typeface="Helvetica Neue"/>
                <a:cs typeface="Helvetica Neue"/>
              </a:rPr>
              <a:t>ANNI 2016-2017-2018 -2019</a:t>
            </a:r>
          </a:p>
          <a:p>
            <a:pPr lvl="0" algn="ctr" defTabSz="914400">
              <a:lnSpc>
                <a:spcPct val="90000"/>
              </a:lnSpc>
              <a:spcBef>
                <a:spcPct val="0"/>
              </a:spcBef>
            </a:pPr>
            <a:endParaRPr lang="it-IT" sz="2400" b="1" dirty="0">
              <a:ln w="0"/>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IL MERCATO FIERISTICO DELL’EMILIA-ROMAGNA</a:t>
            </a:r>
          </a:p>
          <a:p>
            <a:pPr algn="ctr"/>
            <a:endParaRPr lang="it-IT" sz="1400" dirty="0">
              <a:latin typeface="Helvetica Neue"/>
              <a:cs typeface="Helvetica Neue"/>
            </a:endParaRPr>
          </a:p>
          <a:p>
            <a:pPr algn="ctr"/>
            <a:r>
              <a:rPr lang="it-IT" sz="1600" dirty="0">
                <a:latin typeface="Helvetica Neue"/>
                <a:cs typeface="Helvetica Neue"/>
              </a:rPr>
              <a:t>Nel corso del </a:t>
            </a:r>
            <a:r>
              <a:rPr lang="it-IT" sz="1600" b="1" dirty="0">
                <a:latin typeface="Helvetica Neue"/>
                <a:cs typeface="Helvetica Neue"/>
              </a:rPr>
              <a:t>2019 l’attività fieristica in Emilia-Romagna ha raggiunto i 1.114.565 mq di superficie espositiva affittata</a:t>
            </a:r>
            <a:r>
              <a:rPr lang="it-IT" sz="1600" dirty="0">
                <a:latin typeface="Helvetica Neue"/>
                <a:cs typeface="Helvetica Neue"/>
              </a:rPr>
              <a:t>, distribuiti su </a:t>
            </a:r>
            <a:r>
              <a:rPr lang="it-IT" sz="1600" b="1" dirty="0">
                <a:latin typeface="Helvetica Neue"/>
                <a:cs typeface="Helvetica Neue"/>
              </a:rPr>
              <a:t>89 manifestazioni</a:t>
            </a:r>
            <a:r>
              <a:rPr lang="it-IT" sz="1600" dirty="0">
                <a:latin typeface="Helvetica Neue"/>
                <a:cs typeface="Helvetica Neue"/>
              </a:rPr>
              <a:t> che hanno raccolto circa </a:t>
            </a:r>
            <a:r>
              <a:rPr lang="it-IT" sz="1600" b="1" dirty="0">
                <a:latin typeface="Helvetica Neue"/>
                <a:cs typeface="Helvetica Neue"/>
              </a:rPr>
              <a:t>35.000 espositori</a:t>
            </a:r>
            <a:r>
              <a:rPr lang="it-IT" sz="1600" dirty="0">
                <a:latin typeface="Helvetica Neue"/>
                <a:cs typeface="Helvetica Neue"/>
              </a:rPr>
              <a:t> e sono state visitate da oltre </a:t>
            </a:r>
            <a:r>
              <a:rPr lang="it-IT" sz="1600" b="1" dirty="0">
                <a:latin typeface="Helvetica Neue"/>
                <a:cs typeface="Helvetica Neue"/>
              </a:rPr>
              <a:t>2.215.000 persone</a:t>
            </a:r>
            <a:r>
              <a:rPr lang="it-IT" sz="1600" dirty="0">
                <a:latin typeface="Helvetica Neue"/>
                <a:cs typeface="Helvetica Neue"/>
              </a:rPr>
              <a:t>.</a:t>
            </a:r>
          </a:p>
          <a:p>
            <a:pPr algn="ctr"/>
            <a:endParaRPr lang="it-IT" sz="2400" i="1" dirty="0">
              <a:solidFill>
                <a:srgbClr val="3366FF"/>
              </a:solidFill>
              <a:latin typeface="Helvetica Neue"/>
              <a:cs typeface="Helvetica Neue"/>
            </a:endParaRP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2" name="Tabella 1">
            <a:extLst>
              <a:ext uri="{FF2B5EF4-FFF2-40B4-BE49-F238E27FC236}">
                <a16:creationId xmlns:a16="http://schemas.microsoft.com/office/drawing/2014/main" id="{28C83FBE-6CA4-4DF2-9EA4-2DC383A666AF}"/>
              </a:ext>
            </a:extLst>
          </p:cNvPr>
          <p:cNvGraphicFramePr>
            <a:graphicFrameLocks noGrp="1"/>
          </p:cNvGraphicFramePr>
          <p:nvPr>
            <p:extLst>
              <p:ext uri="{D42A27DB-BD31-4B8C-83A1-F6EECF244321}">
                <p14:modId xmlns:p14="http://schemas.microsoft.com/office/powerpoint/2010/main" val="3236771978"/>
              </p:ext>
            </p:extLst>
          </p:nvPr>
        </p:nvGraphicFramePr>
        <p:xfrm>
          <a:off x="711794" y="3598075"/>
          <a:ext cx="7396423" cy="2514440"/>
        </p:xfrm>
        <a:graphic>
          <a:graphicData uri="http://schemas.openxmlformats.org/drawingml/2006/table">
            <a:tbl>
              <a:tblPr firstRow="1" firstCol="1" bandRow="1">
                <a:tableStyleId>{21E4AEA4-8DFA-4A89-87EB-49C32662AFE0}</a:tableStyleId>
              </a:tblPr>
              <a:tblGrid>
                <a:gridCol w="2490587">
                  <a:extLst>
                    <a:ext uri="{9D8B030D-6E8A-4147-A177-3AD203B41FA5}">
                      <a16:colId xmlns:a16="http://schemas.microsoft.com/office/drawing/2014/main" val="3868703684"/>
                    </a:ext>
                  </a:extLst>
                </a:gridCol>
                <a:gridCol w="1082078">
                  <a:extLst>
                    <a:ext uri="{9D8B030D-6E8A-4147-A177-3AD203B41FA5}">
                      <a16:colId xmlns:a16="http://schemas.microsoft.com/office/drawing/2014/main" val="752484027"/>
                    </a:ext>
                  </a:extLst>
                </a:gridCol>
                <a:gridCol w="1274586">
                  <a:extLst>
                    <a:ext uri="{9D8B030D-6E8A-4147-A177-3AD203B41FA5}">
                      <a16:colId xmlns:a16="http://schemas.microsoft.com/office/drawing/2014/main" val="2991617096"/>
                    </a:ext>
                  </a:extLst>
                </a:gridCol>
                <a:gridCol w="1274586">
                  <a:extLst>
                    <a:ext uri="{9D8B030D-6E8A-4147-A177-3AD203B41FA5}">
                      <a16:colId xmlns:a16="http://schemas.microsoft.com/office/drawing/2014/main" val="3002569410"/>
                    </a:ext>
                  </a:extLst>
                </a:gridCol>
                <a:gridCol w="1274586">
                  <a:extLst>
                    <a:ext uri="{9D8B030D-6E8A-4147-A177-3AD203B41FA5}">
                      <a16:colId xmlns:a16="http://schemas.microsoft.com/office/drawing/2014/main" val="4277885670"/>
                    </a:ext>
                  </a:extLst>
                </a:gridCol>
              </a:tblGrid>
              <a:tr h="314305">
                <a:tc>
                  <a:txBody>
                    <a:bodyPr/>
                    <a:lstStyle/>
                    <a:p>
                      <a:pPr algn="l">
                        <a:lnSpc>
                          <a:spcPct val="115000"/>
                        </a:lnSpc>
                      </a:pPr>
                      <a:r>
                        <a:rPr lang="it-IT" sz="1600" dirty="0">
                          <a:effectLst/>
                        </a:rPr>
                        <a:t>Totale</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600">
                          <a:effectLst/>
                        </a:rPr>
                        <a:t>2016</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600">
                          <a:effectLst/>
                        </a:rPr>
                        <a:t>2017</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600">
                          <a:effectLst/>
                        </a:rPr>
                        <a:t>2018</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600">
                          <a:effectLst/>
                        </a:rPr>
                        <a:t>2019</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25349219"/>
                  </a:ext>
                </a:extLst>
              </a:tr>
              <a:tr h="314305">
                <a:tc>
                  <a:txBody>
                    <a:bodyPr/>
                    <a:lstStyle/>
                    <a:p>
                      <a:pPr indent="114300" algn="l">
                        <a:lnSpc>
                          <a:spcPct val="115000"/>
                        </a:lnSpc>
                      </a:pPr>
                      <a:r>
                        <a:rPr lang="it-IT" sz="1600" dirty="0">
                          <a:effectLst/>
                        </a:rPr>
                        <a:t>N. MANIFESTAZIONI</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92</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95</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89</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89</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17911545"/>
                  </a:ext>
                </a:extLst>
              </a:tr>
              <a:tr h="314305">
                <a:tc>
                  <a:txBody>
                    <a:bodyPr/>
                    <a:lstStyle/>
                    <a:p>
                      <a:pPr indent="114300" algn="l">
                        <a:lnSpc>
                          <a:spcPct val="115000"/>
                        </a:lnSpc>
                      </a:pPr>
                      <a:r>
                        <a:rPr lang="it-IT" sz="1600" dirty="0">
                          <a:effectLst/>
                        </a:rPr>
                        <a:t>SUPERFICIE AFFITTATA MQ</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1.128.833</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1.069.004</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1.222.630</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1.114.565</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36809542"/>
                  </a:ext>
                </a:extLst>
              </a:tr>
              <a:tr h="314305">
                <a:tc>
                  <a:txBody>
                    <a:bodyPr/>
                    <a:lstStyle/>
                    <a:p>
                      <a:pPr indent="114300" algn="l">
                        <a:lnSpc>
                          <a:spcPct val="115000"/>
                        </a:lnSpc>
                      </a:pPr>
                      <a:r>
                        <a:rPr lang="it-IT" sz="1600">
                          <a:effectLst/>
                        </a:rPr>
                        <a:t>N.ESPOSITORI TOTALI </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32.963</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32.940</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35.658</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34.930</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192397650"/>
                  </a:ext>
                </a:extLst>
              </a:tr>
              <a:tr h="314305">
                <a:tc>
                  <a:txBody>
                    <a:bodyPr/>
                    <a:lstStyle/>
                    <a:p>
                      <a:pPr indent="114300" algn="l">
                        <a:lnSpc>
                          <a:spcPct val="115000"/>
                        </a:lnSpc>
                      </a:pPr>
                      <a:r>
                        <a:rPr lang="it-IT" sz="1600">
                          <a:effectLst/>
                        </a:rPr>
                        <a:t>N.ESPOSITORI DIRETTI</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28.714</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29.369</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31.733</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31.035</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682676015"/>
                  </a:ext>
                </a:extLst>
              </a:tr>
              <a:tr h="314305">
                <a:tc>
                  <a:txBody>
                    <a:bodyPr/>
                    <a:lstStyle/>
                    <a:p>
                      <a:pPr indent="114300" algn="l">
                        <a:lnSpc>
                          <a:spcPct val="115000"/>
                        </a:lnSpc>
                      </a:pPr>
                      <a:r>
                        <a:rPr lang="it-IT" sz="1600">
                          <a:effectLst/>
                        </a:rPr>
                        <a:t>N.ESPOSITORI ESTERI</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8.132</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8.223</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8.512</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9.381</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59750656"/>
                  </a:ext>
                </a:extLst>
              </a:tr>
              <a:tr h="314305">
                <a:tc>
                  <a:txBody>
                    <a:bodyPr/>
                    <a:lstStyle/>
                    <a:p>
                      <a:pPr indent="114300" algn="l">
                        <a:lnSpc>
                          <a:spcPct val="115000"/>
                        </a:lnSpc>
                      </a:pPr>
                      <a:r>
                        <a:rPr lang="it-IT" sz="1600">
                          <a:effectLst/>
                        </a:rPr>
                        <a:t>N.VISITATORI</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2.686.388</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2.486.407</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2.577.873</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2.215.593</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070310870"/>
                  </a:ext>
                </a:extLst>
              </a:tr>
              <a:tr h="314305">
                <a:tc>
                  <a:txBody>
                    <a:bodyPr/>
                    <a:lstStyle/>
                    <a:p>
                      <a:pPr indent="114300" algn="l">
                        <a:lnSpc>
                          <a:spcPct val="115000"/>
                        </a:lnSpc>
                      </a:pPr>
                      <a:r>
                        <a:rPr lang="it-IT" sz="1600">
                          <a:effectLst/>
                        </a:rPr>
                        <a:t>N.VISITATORI ESTERI</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298.054</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238.899</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a:effectLst/>
                        </a:rPr>
                        <a:t>273.286</a:t>
                      </a:r>
                      <a:endParaRPr lang="it-IT" sz="24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600" dirty="0">
                          <a:effectLst/>
                        </a:rPr>
                        <a:t>207.950</a:t>
                      </a:r>
                      <a:endParaRPr lang="it-IT" sz="24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47992806"/>
                  </a:ext>
                </a:extLst>
              </a:tr>
            </a:tbl>
          </a:graphicData>
        </a:graphic>
      </p:graphicFrame>
    </p:spTree>
    <p:extLst>
      <p:ext uri="{BB962C8B-B14F-4D97-AF65-F5344CB8AC3E}">
        <p14:creationId xmlns:p14="http://schemas.microsoft.com/office/powerpoint/2010/main" val="190550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232807" y="784637"/>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DELLA REGIONE</a:t>
            </a:r>
          </a:p>
          <a:p>
            <a:pPr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EMILIA-ROMAGNA - </a:t>
            </a:r>
            <a:r>
              <a:rPr lang="it-IT" sz="2400" dirty="0">
                <a:ln w="0"/>
                <a:effectLst>
                  <a:outerShdw blurRad="38100" dist="19050" dir="2700000" algn="tl" rotWithShape="0">
                    <a:schemeClr val="dk1">
                      <a:alpha val="40000"/>
                    </a:schemeClr>
                  </a:outerShdw>
                </a:effectLst>
                <a:latin typeface="Helvetica Neue"/>
                <a:cs typeface="Helvetica Neue"/>
              </a:rPr>
              <a:t>ANNI 2016-2017-2018 -2019</a:t>
            </a:r>
          </a:p>
          <a:p>
            <a:pPr algn="ctr"/>
            <a:r>
              <a:rPr lang="it-IT" sz="2400" i="1" dirty="0">
                <a:solidFill>
                  <a:srgbClr val="3366FF"/>
                </a:solidFill>
                <a:latin typeface="Helvetica Neue"/>
                <a:cs typeface="Helvetica Neue"/>
              </a:rPr>
              <a:t>IL MERCATO FIERISTICO DELL’EMILIA-ROMAGNA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2" name="Tabella 1">
            <a:extLst>
              <a:ext uri="{FF2B5EF4-FFF2-40B4-BE49-F238E27FC236}">
                <a16:creationId xmlns:a16="http://schemas.microsoft.com/office/drawing/2014/main" id="{AF46F15C-CFBE-4DE0-818E-4AFCD1518F58}"/>
              </a:ext>
            </a:extLst>
          </p:cNvPr>
          <p:cNvGraphicFramePr>
            <a:graphicFrameLocks noGrp="1"/>
          </p:cNvGraphicFramePr>
          <p:nvPr>
            <p:extLst>
              <p:ext uri="{D42A27DB-BD31-4B8C-83A1-F6EECF244321}">
                <p14:modId xmlns:p14="http://schemas.microsoft.com/office/powerpoint/2010/main" val="273246922"/>
              </p:ext>
            </p:extLst>
          </p:nvPr>
        </p:nvGraphicFramePr>
        <p:xfrm>
          <a:off x="1413625" y="1997593"/>
          <a:ext cx="6316749" cy="4537075"/>
        </p:xfrm>
        <a:graphic>
          <a:graphicData uri="http://schemas.openxmlformats.org/drawingml/2006/table">
            <a:tbl>
              <a:tblPr firstRow="1" firstCol="1" bandRow="1">
                <a:tableStyleId>{5C22544A-7EE6-4342-B048-85BDC9FD1C3A}</a:tableStyleId>
              </a:tblPr>
              <a:tblGrid>
                <a:gridCol w="2369825">
                  <a:extLst>
                    <a:ext uri="{9D8B030D-6E8A-4147-A177-3AD203B41FA5}">
                      <a16:colId xmlns:a16="http://schemas.microsoft.com/office/drawing/2014/main" val="2007512303"/>
                    </a:ext>
                  </a:extLst>
                </a:gridCol>
                <a:gridCol w="986731">
                  <a:extLst>
                    <a:ext uri="{9D8B030D-6E8A-4147-A177-3AD203B41FA5}">
                      <a16:colId xmlns:a16="http://schemas.microsoft.com/office/drawing/2014/main" val="3972324184"/>
                    </a:ext>
                  </a:extLst>
                </a:gridCol>
                <a:gridCol w="986731">
                  <a:extLst>
                    <a:ext uri="{9D8B030D-6E8A-4147-A177-3AD203B41FA5}">
                      <a16:colId xmlns:a16="http://schemas.microsoft.com/office/drawing/2014/main" val="741469404"/>
                    </a:ext>
                  </a:extLst>
                </a:gridCol>
                <a:gridCol w="986731">
                  <a:extLst>
                    <a:ext uri="{9D8B030D-6E8A-4147-A177-3AD203B41FA5}">
                      <a16:colId xmlns:a16="http://schemas.microsoft.com/office/drawing/2014/main" val="3484068281"/>
                    </a:ext>
                  </a:extLst>
                </a:gridCol>
                <a:gridCol w="986731">
                  <a:extLst>
                    <a:ext uri="{9D8B030D-6E8A-4147-A177-3AD203B41FA5}">
                      <a16:colId xmlns:a16="http://schemas.microsoft.com/office/drawing/2014/main" val="1952121195"/>
                    </a:ext>
                  </a:extLst>
                </a:gridCol>
              </a:tblGrid>
              <a:tr h="175342">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ctr">
                        <a:lnSpc>
                          <a:spcPct val="115000"/>
                        </a:lnSpc>
                      </a:pPr>
                      <a:r>
                        <a:rPr lang="it-IT" sz="1100">
                          <a:effectLst/>
                        </a:rPr>
                        <a:t>2016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2017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2018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ctr">
                        <a:lnSpc>
                          <a:spcPct val="115000"/>
                        </a:lnSpc>
                      </a:pPr>
                      <a:r>
                        <a:rPr lang="it-IT" sz="1100">
                          <a:effectLst/>
                        </a:rPr>
                        <a:t>2019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48719433"/>
                  </a:ext>
                </a:extLst>
              </a:tr>
              <a:tr h="175342">
                <a:tc>
                  <a:txBody>
                    <a:bodyPr/>
                    <a:lstStyle/>
                    <a:p>
                      <a:pPr algn="l">
                        <a:lnSpc>
                          <a:spcPct val="115000"/>
                        </a:lnSpc>
                      </a:pPr>
                      <a:r>
                        <a:rPr lang="it-IT" sz="1100">
                          <a:effectLst/>
                        </a:rPr>
                        <a:t>Internazionale</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704889582"/>
                  </a:ext>
                </a:extLst>
              </a:tr>
              <a:tr h="175342">
                <a:tc>
                  <a:txBody>
                    <a:bodyPr/>
                    <a:lstStyle/>
                    <a:p>
                      <a:pPr indent="114300" algn="l">
                        <a:lnSpc>
                          <a:spcPct val="115000"/>
                        </a:lnSpc>
                      </a:pPr>
                      <a:r>
                        <a:rPr lang="it-IT" sz="1100">
                          <a:effectLst/>
                        </a:rPr>
                        <a:t>N. MANIFESTAZIONI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149397868"/>
                  </a:ext>
                </a:extLst>
              </a:tr>
              <a:tr h="175342">
                <a:tc>
                  <a:txBody>
                    <a:bodyPr/>
                    <a:lstStyle/>
                    <a:p>
                      <a:pPr indent="114300" algn="l">
                        <a:lnSpc>
                          <a:spcPct val="115000"/>
                        </a:lnSpc>
                      </a:pPr>
                      <a:r>
                        <a:rPr lang="it-IT" sz="1100">
                          <a:effectLst/>
                        </a:rPr>
                        <a:t>SUPERFICIE AFFITTATA IN MQ</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936.695</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796.637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986.944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907.843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45078565"/>
                  </a:ext>
                </a:extLst>
              </a:tr>
              <a:tr h="175342">
                <a:tc>
                  <a:txBody>
                    <a:bodyPr/>
                    <a:lstStyle/>
                    <a:p>
                      <a:pPr indent="114300" algn="l">
                        <a:lnSpc>
                          <a:spcPct val="115000"/>
                        </a:lnSpc>
                      </a:pPr>
                      <a:r>
                        <a:rPr lang="it-IT" sz="1100">
                          <a:effectLst/>
                        </a:rPr>
                        <a:t>N.ESPOSITORI TOTALI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26.816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24.660</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28.185</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27.917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38043105"/>
                  </a:ext>
                </a:extLst>
              </a:tr>
              <a:tr h="175342">
                <a:tc>
                  <a:txBody>
                    <a:bodyPr/>
                    <a:lstStyle/>
                    <a:p>
                      <a:pPr indent="114300" algn="l">
                        <a:lnSpc>
                          <a:spcPct val="115000"/>
                        </a:lnSpc>
                      </a:pPr>
                      <a:r>
                        <a:rPr lang="it-IT" sz="1100">
                          <a:effectLst/>
                        </a:rPr>
                        <a:t>N.ESPOSITORI DIRETTI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23.474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21.760</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24.879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24.657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974885791"/>
                  </a:ext>
                </a:extLst>
              </a:tr>
              <a:tr h="175342">
                <a:tc>
                  <a:txBody>
                    <a:bodyPr/>
                    <a:lstStyle/>
                    <a:p>
                      <a:pPr indent="114300" algn="l">
                        <a:lnSpc>
                          <a:spcPct val="115000"/>
                        </a:lnSpc>
                      </a:pPr>
                      <a:r>
                        <a:rPr lang="it-IT" sz="1100">
                          <a:effectLst/>
                        </a:rPr>
                        <a:t>N.ESPOSITORI ESTERI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7.649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7.738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8.146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9.014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67708377"/>
                  </a:ext>
                </a:extLst>
              </a:tr>
              <a:tr h="175342">
                <a:tc>
                  <a:txBody>
                    <a:bodyPr/>
                    <a:lstStyle/>
                    <a:p>
                      <a:pPr indent="114300" algn="l">
                        <a:lnSpc>
                          <a:spcPct val="115000"/>
                        </a:lnSpc>
                      </a:pPr>
                      <a:r>
                        <a:rPr lang="it-IT" sz="1100">
                          <a:effectLst/>
                        </a:rPr>
                        <a:t>N.VISITATORI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1.912.949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1.590.374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1.703.286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1.366.048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652390228"/>
                  </a:ext>
                </a:extLst>
              </a:tr>
              <a:tr h="175342">
                <a:tc>
                  <a:txBody>
                    <a:bodyPr/>
                    <a:lstStyle/>
                    <a:p>
                      <a:pPr indent="114300" algn="l">
                        <a:lnSpc>
                          <a:spcPct val="115000"/>
                        </a:lnSpc>
                      </a:pPr>
                      <a:r>
                        <a:rPr lang="it-IT" sz="1100">
                          <a:effectLst/>
                        </a:rPr>
                        <a:t>N.VISITATORI ESTERI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283.563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217.807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250.497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203.824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34515212"/>
                  </a:ext>
                </a:extLst>
              </a:tr>
              <a:tr h="175342">
                <a:tc>
                  <a:txBody>
                    <a:bodyPr/>
                    <a:lstStyle/>
                    <a:p>
                      <a:pPr algn="l">
                        <a:lnSpc>
                          <a:spcPct val="115000"/>
                        </a:lnSpc>
                      </a:pPr>
                      <a:r>
                        <a:rPr lang="it-IT" sz="1100">
                          <a:effectLst/>
                        </a:rPr>
                        <a:t>Nazionale</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r">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825632296"/>
                  </a:ext>
                </a:extLst>
              </a:tr>
              <a:tr h="175342">
                <a:tc>
                  <a:txBody>
                    <a:bodyPr/>
                    <a:lstStyle/>
                    <a:p>
                      <a:pPr indent="114300" algn="l">
                        <a:lnSpc>
                          <a:spcPct val="115000"/>
                        </a:lnSpc>
                      </a:pPr>
                      <a:r>
                        <a:rPr lang="it-IT" sz="1100">
                          <a:effectLst/>
                        </a:rPr>
                        <a:t>N. MANIFESTAZIONI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21</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21</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584996558"/>
                  </a:ext>
                </a:extLst>
              </a:tr>
              <a:tr h="175342">
                <a:tc>
                  <a:txBody>
                    <a:bodyPr/>
                    <a:lstStyle/>
                    <a:p>
                      <a:pPr indent="114300" algn="l">
                        <a:lnSpc>
                          <a:spcPct val="115000"/>
                        </a:lnSpc>
                      </a:pPr>
                      <a:r>
                        <a:rPr lang="it-IT" sz="1100">
                          <a:effectLst/>
                        </a:rPr>
                        <a:t>SUPERFICIE AFFITTATA IN MQ</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99.864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101.876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82.586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79.968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368949291"/>
                  </a:ext>
                </a:extLst>
              </a:tr>
              <a:tr h="175342">
                <a:tc>
                  <a:txBody>
                    <a:bodyPr/>
                    <a:lstStyle/>
                    <a:p>
                      <a:pPr indent="114300" algn="l">
                        <a:lnSpc>
                          <a:spcPct val="115000"/>
                        </a:lnSpc>
                      </a:pPr>
                      <a:r>
                        <a:rPr lang="it-IT" sz="1100">
                          <a:effectLst/>
                        </a:rPr>
                        <a:t>N.ESPOSITORI TOTALI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4.132</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4.390</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3.344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3.084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890769551"/>
                  </a:ext>
                </a:extLst>
              </a:tr>
              <a:tr h="175342">
                <a:tc>
                  <a:txBody>
                    <a:bodyPr/>
                    <a:lstStyle/>
                    <a:p>
                      <a:pPr indent="114300" algn="l">
                        <a:lnSpc>
                          <a:spcPct val="115000"/>
                        </a:lnSpc>
                      </a:pPr>
                      <a:r>
                        <a:rPr lang="it-IT" sz="1100">
                          <a:effectLst/>
                        </a:rPr>
                        <a:t>N.ESPOSITORI DIRETTI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3.330</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3.886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3.117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2.879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79447454"/>
                  </a:ext>
                </a:extLst>
              </a:tr>
              <a:tr h="175342">
                <a:tc>
                  <a:txBody>
                    <a:bodyPr/>
                    <a:lstStyle/>
                    <a:p>
                      <a:pPr indent="114300" algn="l">
                        <a:lnSpc>
                          <a:spcPct val="115000"/>
                        </a:lnSpc>
                      </a:pPr>
                      <a:r>
                        <a:rPr lang="it-IT" sz="1100">
                          <a:effectLst/>
                        </a:rPr>
                        <a:t>N.ESPOSITORI ESTERI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462</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318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211</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229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74127785"/>
                  </a:ext>
                </a:extLst>
              </a:tr>
              <a:tr h="175342">
                <a:tc>
                  <a:txBody>
                    <a:bodyPr/>
                    <a:lstStyle/>
                    <a:p>
                      <a:pPr indent="114300" algn="l">
                        <a:lnSpc>
                          <a:spcPct val="115000"/>
                        </a:lnSpc>
                      </a:pPr>
                      <a:r>
                        <a:rPr lang="it-IT" sz="1100">
                          <a:effectLst/>
                        </a:rPr>
                        <a:t>N.VISITATORI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504.737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530.321</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535.814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484.703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531630368"/>
                  </a:ext>
                </a:extLst>
              </a:tr>
              <a:tr h="175342">
                <a:tc>
                  <a:txBody>
                    <a:bodyPr/>
                    <a:lstStyle/>
                    <a:p>
                      <a:pPr indent="114300" algn="l">
                        <a:lnSpc>
                          <a:spcPct val="115000"/>
                        </a:lnSpc>
                      </a:pPr>
                      <a:r>
                        <a:rPr lang="it-IT" sz="1100">
                          <a:effectLst/>
                        </a:rPr>
                        <a:t>N.VISITATORI ESTERI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14.491</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18.767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22.556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3.893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970783827"/>
                  </a:ext>
                </a:extLst>
              </a:tr>
              <a:tr h="175342">
                <a:tc>
                  <a:txBody>
                    <a:bodyPr/>
                    <a:lstStyle/>
                    <a:p>
                      <a:pPr algn="l">
                        <a:lnSpc>
                          <a:spcPct val="115000"/>
                        </a:lnSpc>
                      </a:pPr>
                      <a:r>
                        <a:rPr lang="it-IT" sz="1100">
                          <a:effectLst/>
                        </a:rPr>
                        <a:t>Regionale</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l">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b"/>
                </a:tc>
                <a:tc>
                  <a:txBody>
                    <a:bodyPr/>
                    <a:lstStyle/>
                    <a:p>
                      <a:pPr algn="r">
                        <a:lnSpc>
                          <a:spcPct val="115000"/>
                        </a:lnSpc>
                      </a:pPr>
                      <a:r>
                        <a:rPr lang="it-IT" sz="1100">
                          <a:effectLst/>
                        </a:rPr>
                        <a:t>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018963849"/>
                  </a:ext>
                </a:extLst>
              </a:tr>
              <a:tr h="175342">
                <a:tc>
                  <a:txBody>
                    <a:bodyPr/>
                    <a:lstStyle/>
                    <a:p>
                      <a:pPr indent="114300" algn="l">
                        <a:lnSpc>
                          <a:spcPct val="115000"/>
                        </a:lnSpc>
                      </a:pPr>
                      <a:r>
                        <a:rPr lang="it-IT" sz="1100">
                          <a:effectLst/>
                        </a:rPr>
                        <a:t>N. MANIFESTAZIONI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16</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25</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054898497"/>
                  </a:ext>
                </a:extLst>
              </a:tr>
              <a:tr h="175342">
                <a:tc>
                  <a:txBody>
                    <a:bodyPr/>
                    <a:lstStyle/>
                    <a:p>
                      <a:pPr indent="114300" algn="l">
                        <a:lnSpc>
                          <a:spcPct val="115000"/>
                        </a:lnSpc>
                      </a:pPr>
                      <a:r>
                        <a:rPr lang="it-IT" sz="1100">
                          <a:effectLst/>
                        </a:rPr>
                        <a:t>SUPERFICIE AFFITTATA IN MQ</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92.274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170.491</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153.100</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126.754</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645014703"/>
                  </a:ext>
                </a:extLst>
              </a:tr>
              <a:tr h="175342">
                <a:tc>
                  <a:txBody>
                    <a:bodyPr/>
                    <a:lstStyle/>
                    <a:p>
                      <a:pPr indent="114300" algn="l">
                        <a:lnSpc>
                          <a:spcPct val="115000"/>
                        </a:lnSpc>
                      </a:pPr>
                      <a:r>
                        <a:rPr lang="it-IT" sz="1100">
                          <a:effectLst/>
                        </a:rPr>
                        <a:t>N.ESPOSITORI TOTALI </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2.015</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3.890</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4.129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3.929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978968726"/>
                  </a:ext>
                </a:extLst>
              </a:tr>
              <a:tr h="175342">
                <a:tc>
                  <a:txBody>
                    <a:bodyPr/>
                    <a:lstStyle/>
                    <a:p>
                      <a:pPr indent="114300" algn="l">
                        <a:lnSpc>
                          <a:spcPct val="115000"/>
                        </a:lnSpc>
                      </a:pPr>
                      <a:r>
                        <a:rPr lang="it-IT" sz="1100">
                          <a:effectLst/>
                        </a:rPr>
                        <a:t>N.ESPOSITORI DIRETTI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1.910</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3.723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3.737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3.499</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605117143"/>
                  </a:ext>
                </a:extLst>
              </a:tr>
              <a:tr h="175342">
                <a:tc>
                  <a:txBody>
                    <a:bodyPr/>
                    <a:lstStyle/>
                    <a:p>
                      <a:pPr indent="114300" algn="l">
                        <a:lnSpc>
                          <a:spcPct val="115000"/>
                        </a:lnSpc>
                      </a:pPr>
                      <a:r>
                        <a:rPr lang="it-IT" sz="1100">
                          <a:effectLst/>
                        </a:rPr>
                        <a:t>N.ESPOSITORI ESTERI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21</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167</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155</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138</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922505660"/>
                  </a:ext>
                </a:extLst>
              </a:tr>
              <a:tr h="175342">
                <a:tc>
                  <a:txBody>
                    <a:bodyPr/>
                    <a:lstStyle/>
                    <a:p>
                      <a:pPr indent="114300" algn="l">
                        <a:lnSpc>
                          <a:spcPct val="115000"/>
                        </a:lnSpc>
                      </a:pPr>
                      <a:r>
                        <a:rPr lang="it-IT" sz="1100">
                          <a:effectLst/>
                        </a:rPr>
                        <a:t>N.VISITATORI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268.702</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365.712</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338.773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364.842</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525257983"/>
                  </a:ext>
                </a:extLst>
              </a:tr>
              <a:tr h="175342">
                <a:tc>
                  <a:txBody>
                    <a:bodyPr/>
                    <a:lstStyle/>
                    <a:p>
                      <a:pPr indent="114300" algn="l">
                        <a:lnSpc>
                          <a:spcPct val="115000"/>
                        </a:lnSpc>
                      </a:pPr>
                      <a:r>
                        <a:rPr lang="it-IT" sz="1100">
                          <a:effectLst/>
                        </a:rPr>
                        <a:t>N.VISITATORI ESTERI</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2.325</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a:effectLst/>
                        </a:rPr>
                        <a:t>233</a:t>
                      </a:r>
                      <a:endParaRPr lang="it-IT" sz="160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tc>
                  <a:txBody>
                    <a:bodyPr/>
                    <a:lstStyle/>
                    <a:p>
                      <a:pPr algn="r">
                        <a:lnSpc>
                          <a:spcPct val="115000"/>
                        </a:lnSpc>
                      </a:pPr>
                      <a:r>
                        <a:rPr lang="it-IT" sz="1100" dirty="0">
                          <a:effectLst/>
                        </a:rPr>
                        <a:t>233</a:t>
                      </a:r>
                      <a:endParaRPr lang="it-IT" sz="1600" dirty="0">
                        <a:solidFill>
                          <a:srgbClr val="000000"/>
                        </a:solidFill>
                        <a:effectLst/>
                        <a:latin typeface="Calibri Light" panose="020F0302020204030204" pitchFamily="34" charset="0"/>
                        <a:ea typeface="Cambria" panose="020405030504060302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415423468"/>
                  </a:ext>
                </a:extLst>
              </a:tr>
            </a:tbl>
          </a:graphicData>
        </a:graphic>
      </p:graphicFrame>
    </p:spTree>
    <p:extLst>
      <p:ext uri="{BB962C8B-B14F-4D97-AF65-F5344CB8AC3E}">
        <p14:creationId xmlns:p14="http://schemas.microsoft.com/office/powerpoint/2010/main" val="190550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DELLA REGIONE</a:t>
            </a:r>
          </a:p>
          <a:p>
            <a:pPr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EMILIA-ROMAGNA - </a:t>
            </a:r>
            <a:r>
              <a:rPr lang="it-IT" sz="2400" dirty="0">
                <a:ln w="0"/>
                <a:effectLst>
                  <a:outerShdw blurRad="38100" dist="19050" dir="2700000" algn="tl" rotWithShape="0">
                    <a:schemeClr val="dk1">
                      <a:alpha val="40000"/>
                    </a:schemeClr>
                  </a:outerShdw>
                </a:effectLst>
                <a:latin typeface="Helvetica Neue"/>
                <a:cs typeface="Helvetica Neue"/>
              </a:rPr>
              <a:t>ANNO 2019</a:t>
            </a:r>
          </a:p>
          <a:p>
            <a:pPr lvl="0" algn="ctr" defTabSz="914400">
              <a:lnSpc>
                <a:spcPct val="90000"/>
              </a:lnSpc>
              <a:spcBef>
                <a:spcPct val="0"/>
              </a:spcBef>
            </a:pPr>
            <a:endParaRPr lang="it-IT" sz="2400" b="1" dirty="0">
              <a:ln w="0"/>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IL MERCATO FIERISTICO DELL’EMILIA-ROMAGNA</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graphicFrame>
        <p:nvGraphicFramePr>
          <p:cNvPr id="16" name="Grafico 15">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3414798058"/>
              </p:ext>
            </p:extLst>
          </p:nvPr>
        </p:nvGraphicFramePr>
        <p:xfrm>
          <a:off x="152289" y="2598572"/>
          <a:ext cx="4059549" cy="239195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Grafico 17">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3203142855"/>
              </p:ext>
            </p:extLst>
          </p:nvPr>
        </p:nvGraphicFramePr>
        <p:xfrm>
          <a:off x="2575736" y="4248596"/>
          <a:ext cx="4059549" cy="260086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0" name="Grafico 19">
            <a:extLst>
              <a:ext uri="{FF2B5EF4-FFF2-40B4-BE49-F238E27FC236}">
                <a16:creationId xmlns:a16="http://schemas.microsoft.com/office/drawing/2014/main" id="{00000000-0008-0000-0600-000004000000}"/>
              </a:ext>
            </a:extLst>
          </p:cNvPr>
          <p:cNvGraphicFramePr>
            <a:graphicFrameLocks/>
          </p:cNvGraphicFramePr>
          <p:nvPr>
            <p:extLst>
              <p:ext uri="{D42A27DB-BD31-4B8C-83A1-F6EECF244321}">
                <p14:modId xmlns:p14="http://schemas.microsoft.com/office/powerpoint/2010/main" val="2811958857"/>
              </p:ext>
            </p:extLst>
          </p:nvPr>
        </p:nvGraphicFramePr>
        <p:xfrm>
          <a:off x="4518633" y="2598572"/>
          <a:ext cx="4190056" cy="2468116"/>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1905501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625474" y="929241"/>
            <a:ext cx="7818729" cy="2040176"/>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DELLA REGIONE</a:t>
            </a:r>
          </a:p>
          <a:p>
            <a:pPr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EMILIA-ROMAGNA - </a:t>
            </a:r>
            <a:r>
              <a:rPr lang="it-IT" sz="2400" dirty="0">
                <a:ln w="0"/>
                <a:effectLst>
                  <a:outerShdw blurRad="38100" dist="19050" dir="2700000" algn="tl" rotWithShape="0">
                    <a:schemeClr val="dk1">
                      <a:alpha val="40000"/>
                    </a:schemeClr>
                  </a:outerShdw>
                </a:effectLst>
                <a:latin typeface="Helvetica Neue"/>
                <a:cs typeface="Helvetica Neue"/>
              </a:rPr>
              <a:t>ANNI 2016-2017-2018 -2019</a:t>
            </a:r>
            <a:endParaRPr lang="it-IT" sz="2400" b="1" dirty="0">
              <a:ln w="0"/>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IL CONSUNTIVO</a:t>
            </a:r>
          </a:p>
          <a:p>
            <a:pPr algn="ctr"/>
            <a:endParaRPr lang="it-IT" sz="1600" dirty="0">
              <a:solidFill>
                <a:srgbClr val="FF0000"/>
              </a:solidFill>
              <a:latin typeface="Helvetica Neue"/>
              <a:cs typeface="Helvetica Neue"/>
            </a:endParaRPr>
          </a:p>
          <a:p>
            <a:pPr algn="just"/>
            <a:r>
              <a:rPr lang="it-IT" sz="1600" dirty="0">
                <a:latin typeface="Helvetica Neue"/>
                <a:cs typeface="Helvetica Neue"/>
              </a:rPr>
              <a:t>L’ attività fieristica vede in </a:t>
            </a:r>
            <a:r>
              <a:rPr lang="it-IT" sz="1600" b="1" dirty="0">
                <a:latin typeface="Helvetica Neue"/>
                <a:cs typeface="Helvetica Neue"/>
              </a:rPr>
              <a:t>Emilia-Romagna u</a:t>
            </a:r>
            <a:r>
              <a:rPr lang="it-IT" sz="1600" dirty="0">
                <a:latin typeface="Helvetica Neue"/>
                <a:cs typeface="Helvetica Neue"/>
              </a:rPr>
              <a:t>n sostanziale consolidamento del numero complessivo di manifestazioni tra il 2018 e il 2019.</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22" name="Rettangolo 21"/>
          <p:cNvSpPr/>
          <p:nvPr/>
        </p:nvSpPr>
        <p:spPr>
          <a:xfrm>
            <a:off x="1286934" y="3141141"/>
            <a:ext cx="6587066" cy="32258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6" name="Grafico 15">
            <a:extLst>
              <a:ext uri="{FF2B5EF4-FFF2-40B4-BE49-F238E27FC236}">
                <a16:creationId xmlns:a16="http://schemas.microsoft.com/office/drawing/2014/main" id="{00000000-0008-0000-0600-000006000000}"/>
              </a:ext>
            </a:extLst>
          </p:cNvPr>
          <p:cNvGraphicFramePr>
            <a:graphicFrameLocks/>
          </p:cNvGraphicFramePr>
          <p:nvPr>
            <p:extLst>
              <p:ext uri="{D42A27DB-BD31-4B8C-83A1-F6EECF244321}">
                <p14:modId xmlns:p14="http://schemas.microsoft.com/office/powerpoint/2010/main" val="3332867756"/>
              </p:ext>
            </p:extLst>
          </p:nvPr>
        </p:nvGraphicFramePr>
        <p:xfrm>
          <a:off x="1286934" y="3123753"/>
          <a:ext cx="6596465" cy="32258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499759"/>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DELLA REGIONE</a:t>
            </a:r>
          </a:p>
          <a:p>
            <a:pPr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EMILIA-ROMAGNA - </a:t>
            </a:r>
            <a:r>
              <a:rPr lang="it-IT" sz="2400" dirty="0">
                <a:ln w="0"/>
                <a:effectLst>
                  <a:outerShdw blurRad="38100" dist="19050" dir="2700000" algn="tl" rotWithShape="0">
                    <a:schemeClr val="dk1">
                      <a:alpha val="40000"/>
                    </a:schemeClr>
                  </a:outerShdw>
                </a:effectLst>
                <a:latin typeface="Helvetica Neue"/>
                <a:cs typeface="Helvetica Neue"/>
              </a:rPr>
              <a:t>ANNI 2016-2017-2018 - 2019</a:t>
            </a:r>
            <a:endParaRPr lang="it-IT" sz="2400" b="1" dirty="0">
              <a:ln w="0"/>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IL CONSUNTIVO</a:t>
            </a:r>
          </a:p>
          <a:p>
            <a:pPr algn="ctr"/>
            <a:endParaRPr lang="it-IT" sz="2000" i="1" dirty="0">
              <a:solidFill>
                <a:srgbClr val="3366FF"/>
              </a:solidFill>
              <a:latin typeface="Helvetica Neue"/>
              <a:cs typeface="Helvetica Neue"/>
            </a:endParaRPr>
          </a:p>
          <a:p>
            <a:pPr algn="just"/>
            <a:r>
              <a:rPr lang="it-IT" sz="1600" dirty="0">
                <a:latin typeface="Helvetica Neue"/>
                <a:cs typeface="Helvetica Neue"/>
              </a:rPr>
              <a:t>In crescita nel 2019, rispetto al 2017, la superficie espositiva affittata.  </a:t>
            </a:r>
          </a:p>
          <a:p>
            <a:pPr algn="just"/>
            <a:r>
              <a:rPr lang="it-IT" sz="1600" dirty="0">
                <a:latin typeface="Helvetica Neue"/>
                <a:cs typeface="Helvetica Neue"/>
              </a:rPr>
              <a:t>La diminuzione rispetto al 2018 è spiegata dalla minor presenza di manifestazioni biennali negli anni dispari.</a:t>
            </a: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22" name="Rettangolo 21"/>
          <p:cNvSpPr/>
          <p:nvPr/>
        </p:nvSpPr>
        <p:spPr>
          <a:xfrm>
            <a:off x="1286934" y="3141141"/>
            <a:ext cx="6587066" cy="32258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6" name="Grafico 15">
            <a:extLst>
              <a:ext uri="{FF2B5EF4-FFF2-40B4-BE49-F238E27FC236}">
                <a16:creationId xmlns:a16="http://schemas.microsoft.com/office/drawing/2014/main" id="{00000000-0008-0000-0600-000009000000}"/>
              </a:ext>
            </a:extLst>
          </p:cNvPr>
          <p:cNvGraphicFramePr>
            <a:graphicFrameLocks/>
          </p:cNvGraphicFramePr>
          <p:nvPr>
            <p:extLst>
              <p:ext uri="{D42A27DB-BD31-4B8C-83A1-F6EECF244321}">
                <p14:modId xmlns:p14="http://schemas.microsoft.com/office/powerpoint/2010/main" val="3367211815"/>
              </p:ext>
            </p:extLst>
          </p:nvPr>
        </p:nvGraphicFramePr>
        <p:xfrm>
          <a:off x="1286934" y="3141140"/>
          <a:ext cx="6569931" cy="322579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6248406" y="6538666"/>
            <a:ext cx="2685355" cy="276999"/>
          </a:xfrm>
          <a:prstGeom prst="rect">
            <a:avLst/>
          </a:prstGeom>
          <a:noFill/>
        </p:spPr>
        <p:txBody>
          <a:bodyPr wrap="square" rtlCol="0">
            <a:spAutoFit/>
          </a:bodyPr>
          <a:lstStyle/>
          <a:p>
            <a:pPr algn="r"/>
            <a:r>
              <a:rPr lang="it-IT" sz="1200" i="1" dirty="0">
                <a:solidFill>
                  <a:schemeClr val="bg1"/>
                </a:solidFill>
              </a:rPr>
              <a:t>Bologna, dicembre 2019</a:t>
            </a:r>
          </a:p>
        </p:txBody>
      </p:sp>
      <p:pic>
        <p:nvPicPr>
          <p:cNvPr id="12" name="Immagine 11"/>
          <p:cNvPicPr>
            <a:picLocks noChangeAspect="1"/>
          </p:cNvPicPr>
          <p:nvPr/>
        </p:nvPicPr>
        <p:blipFill>
          <a:blip r:embed="rId3" cstate="print"/>
          <a:stretch>
            <a:fillRect/>
          </a:stretch>
        </p:blipFill>
        <p:spPr>
          <a:xfrm>
            <a:off x="0" y="0"/>
            <a:ext cx="9144000" cy="6858000"/>
          </a:xfrm>
          <a:prstGeom prst="rect">
            <a:avLst/>
          </a:prstGeom>
        </p:spPr>
      </p:pic>
      <p:pic>
        <p:nvPicPr>
          <p:cNvPr id="13" name="Immagine 12"/>
          <p:cNvPicPr>
            <a:picLocks noChangeAspect="1"/>
          </p:cNvPicPr>
          <p:nvPr/>
        </p:nvPicPr>
        <p:blipFill>
          <a:blip r:embed="rId4" cstate="print"/>
          <a:stretch>
            <a:fillRect/>
          </a:stretch>
        </p:blipFill>
        <p:spPr>
          <a:xfrm>
            <a:off x="152289" y="147040"/>
            <a:ext cx="2191165" cy="313024"/>
          </a:xfrm>
          <a:prstGeom prst="rect">
            <a:avLst/>
          </a:prstGeom>
        </p:spPr>
      </p:pic>
      <p:pic>
        <p:nvPicPr>
          <p:cNvPr id="14" name="Immagine 13"/>
          <p:cNvPicPr>
            <a:picLocks noChangeAspect="1"/>
          </p:cNvPicPr>
          <p:nvPr/>
        </p:nvPicPr>
        <p:blipFill>
          <a:blip r:embed="rId5" cstate="print"/>
          <a:stretch>
            <a:fillRect/>
          </a:stretch>
        </p:blipFill>
        <p:spPr>
          <a:xfrm>
            <a:off x="91211" y="467432"/>
            <a:ext cx="2313321" cy="404640"/>
          </a:xfrm>
          <a:prstGeom prst="rect">
            <a:avLst/>
          </a:prstGeom>
        </p:spPr>
      </p:pic>
      <p:pic>
        <p:nvPicPr>
          <p:cNvPr id="15" name="Immagine 14"/>
          <p:cNvPicPr>
            <a:picLocks noChangeAspect="1"/>
          </p:cNvPicPr>
          <p:nvPr/>
        </p:nvPicPr>
        <p:blipFill>
          <a:blip r:embed="rId6" cstate="print"/>
          <a:stretch>
            <a:fillRect/>
          </a:stretch>
        </p:blipFill>
        <p:spPr>
          <a:xfrm>
            <a:off x="8825320" y="0"/>
            <a:ext cx="318680" cy="6858000"/>
          </a:xfrm>
          <a:prstGeom prst="rect">
            <a:avLst/>
          </a:prstGeom>
        </p:spPr>
      </p:pic>
      <p:sp>
        <p:nvSpPr>
          <p:cNvPr id="17" name="Titolo 1">
            <a:extLst>
              <a:ext uri="{FF2B5EF4-FFF2-40B4-BE49-F238E27FC236}">
                <a16:creationId xmlns:a16="http://schemas.microsoft.com/office/drawing/2014/main" id="{E09DFE75-3967-4272-8B96-6F714B14C5C7}"/>
              </a:ext>
            </a:extLst>
          </p:cNvPr>
          <p:cNvSpPr txBox="1">
            <a:spLocks/>
          </p:cNvSpPr>
          <p:nvPr/>
        </p:nvSpPr>
        <p:spPr>
          <a:xfrm>
            <a:off x="392147" y="929240"/>
            <a:ext cx="8359707" cy="2071727"/>
          </a:xfrm>
          <a:prstGeom prst="rect">
            <a:avLst/>
          </a:prstGeom>
        </p:spPr>
        <p:txBody>
          <a:bodyPr vert="horz" lIns="91440" tIns="45720" rIns="91440" bIns="45720" rtlCol="0" anchor="t">
            <a:noAutofit/>
          </a:bodyPr>
          <a:lstStyle/>
          <a:p>
            <a:pPr lvl="0"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L’ATTIVITA’ FIERISTICA DELLA REGIONE</a:t>
            </a:r>
          </a:p>
          <a:p>
            <a:pPr algn="ctr" defTabSz="914400">
              <a:lnSpc>
                <a:spcPct val="90000"/>
              </a:lnSpc>
              <a:spcBef>
                <a:spcPct val="0"/>
              </a:spcBef>
            </a:pPr>
            <a:r>
              <a:rPr lang="it-IT" sz="2400" b="1" dirty="0">
                <a:ln w="0"/>
                <a:effectLst>
                  <a:outerShdw blurRad="38100" dist="19050" dir="2700000" algn="tl" rotWithShape="0">
                    <a:schemeClr val="dk1">
                      <a:alpha val="40000"/>
                    </a:schemeClr>
                  </a:outerShdw>
                </a:effectLst>
                <a:latin typeface="Helvetica Neue"/>
                <a:cs typeface="Helvetica Neue"/>
              </a:rPr>
              <a:t>EMILIA-ROMAGNA - </a:t>
            </a:r>
            <a:r>
              <a:rPr lang="it-IT" sz="2400" dirty="0">
                <a:ln w="0"/>
                <a:effectLst>
                  <a:outerShdw blurRad="38100" dist="19050" dir="2700000" algn="tl" rotWithShape="0">
                    <a:schemeClr val="dk1">
                      <a:alpha val="40000"/>
                    </a:schemeClr>
                  </a:outerShdw>
                </a:effectLst>
                <a:latin typeface="Helvetica Neue"/>
                <a:cs typeface="Helvetica Neue"/>
              </a:rPr>
              <a:t>ANNI 2016-2017-2018 -2019</a:t>
            </a:r>
            <a:endParaRPr lang="it-IT" sz="2400" b="1" dirty="0">
              <a:ln w="0"/>
              <a:effectLst>
                <a:outerShdw blurRad="38100" dist="19050" dir="2700000" algn="tl" rotWithShape="0">
                  <a:schemeClr val="dk1">
                    <a:alpha val="40000"/>
                  </a:schemeClr>
                </a:outerShdw>
              </a:effectLst>
              <a:latin typeface="Helvetica Neue"/>
              <a:cs typeface="Helvetica Neue"/>
            </a:endParaRPr>
          </a:p>
          <a:p>
            <a:pPr algn="ctr"/>
            <a:r>
              <a:rPr lang="it-IT" sz="2400" i="1" dirty="0">
                <a:solidFill>
                  <a:srgbClr val="3366FF"/>
                </a:solidFill>
                <a:latin typeface="Helvetica Neue"/>
                <a:cs typeface="Helvetica Neue"/>
              </a:rPr>
              <a:t>IL CONSUNTIVO</a:t>
            </a:r>
          </a:p>
          <a:p>
            <a:pPr algn="ctr"/>
            <a:endParaRPr lang="it-IT" sz="1600" dirty="0">
              <a:solidFill>
                <a:srgbClr val="EE2D00"/>
              </a:solidFill>
              <a:latin typeface="Helvetica Neue"/>
              <a:cs typeface="Helvetica Neue"/>
            </a:endParaRPr>
          </a:p>
          <a:p>
            <a:pPr algn="just"/>
            <a:r>
              <a:rPr lang="it-IT" sz="1600" dirty="0">
                <a:latin typeface="Helvetica Neue"/>
                <a:cs typeface="Helvetica Neue"/>
              </a:rPr>
              <a:t>La maggior presenza di manifestazioni biennali negli anni pari spiega anche la lieve flessione di espositori tra 2018 e 2019. Importante incremento degli espositori nel confronto tra anni dispari (+6%). </a:t>
            </a:r>
            <a:endParaRPr lang="it-IT" sz="1600" i="1" dirty="0">
              <a:latin typeface="Helvetica Neue"/>
              <a:cs typeface="Helvetica Neue"/>
            </a:endParaRPr>
          </a:p>
        </p:txBody>
      </p:sp>
      <p:sp>
        <p:nvSpPr>
          <p:cNvPr id="19" name="Rettangolo 18"/>
          <p:cNvSpPr/>
          <p:nvPr/>
        </p:nvSpPr>
        <p:spPr>
          <a:xfrm>
            <a:off x="5164671" y="138573"/>
            <a:ext cx="3651249" cy="461665"/>
          </a:xfrm>
          <a:prstGeom prst="rect">
            <a:avLst/>
          </a:prstGeom>
        </p:spPr>
        <p:txBody>
          <a:bodyPr wrap="square">
            <a:spAutoFit/>
          </a:bodyPr>
          <a:lstStyle/>
          <a:p>
            <a:pPr algn="r"/>
            <a:r>
              <a:rPr lang="it-IT" baseline="30000" dirty="0">
                <a:solidFill>
                  <a:schemeClr val="tx1">
                    <a:lumMod val="95000"/>
                    <a:lumOff val="5000"/>
                  </a:schemeClr>
                </a:solidFill>
                <a:latin typeface="Helvetica Neue"/>
                <a:cs typeface="Helvetica Neue"/>
              </a:rPr>
              <a:t>Assessorato allo Sviluppo</a:t>
            </a:r>
          </a:p>
          <a:p>
            <a:pPr algn="r"/>
            <a:r>
              <a:rPr lang="it-IT" baseline="30000" dirty="0">
                <a:solidFill>
                  <a:schemeClr val="tx1">
                    <a:lumMod val="95000"/>
                    <a:lumOff val="5000"/>
                  </a:schemeClr>
                </a:solidFill>
                <a:latin typeface="Helvetica Neue"/>
                <a:cs typeface="Helvetica Neue"/>
              </a:rPr>
              <a:t>Economico della Regione Emilia Romagna | </a:t>
            </a:r>
            <a:r>
              <a:rPr lang="it-IT" b="1" baseline="30000" dirty="0" err="1">
                <a:solidFill>
                  <a:schemeClr val="tx1">
                    <a:lumMod val="95000"/>
                    <a:lumOff val="5000"/>
                  </a:schemeClr>
                </a:solidFill>
                <a:latin typeface="Helvetica Neue"/>
                <a:cs typeface="Helvetica Neue"/>
              </a:rPr>
              <a:t>net</a:t>
            </a:r>
            <a:r>
              <a:rPr lang="it-IT" b="1" baseline="30000" dirty="0" err="1">
                <a:solidFill>
                  <a:srgbClr val="3366FF"/>
                </a:solidFill>
                <a:latin typeface="Helvetica Neue"/>
                <a:cs typeface="Helvetica Neue"/>
              </a:rPr>
              <a:t>s</a:t>
            </a:r>
            <a:endParaRPr lang="it-IT" b="1" baseline="30000" dirty="0">
              <a:solidFill>
                <a:srgbClr val="3366FF"/>
              </a:solidFill>
              <a:latin typeface="Helvetica Neue"/>
              <a:cs typeface="Helvetica Neue"/>
            </a:endParaRPr>
          </a:p>
        </p:txBody>
      </p:sp>
      <p:sp>
        <p:nvSpPr>
          <p:cNvPr id="21" name="Rettangolo 20"/>
          <p:cNvSpPr/>
          <p:nvPr/>
        </p:nvSpPr>
        <p:spPr>
          <a:xfrm>
            <a:off x="625475" y="6552056"/>
            <a:ext cx="7893050" cy="246221"/>
          </a:xfrm>
          <a:prstGeom prst="rect">
            <a:avLst/>
          </a:prstGeom>
        </p:spPr>
        <p:txBody>
          <a:bodyPr wrap="square">
            <a:spAutoFit/>
          </a:bodyPr>
          <a:lstStyle/>
          <a:p>
            <a:r>
              <a:rPr lang="it-IT" sz="1000" dirty="0">
                <a:solidFill>
                  <a:schemeClr val="bg1"/>
                </a:solidFill>
                <a:latin typeface="Helvetica Neue"/>
                <a:cs typeface="Helvetica Neue"/>
              </a:rPr>
              <a:t>Fonti: elaborazioni NETS da dati Osservatorio Fieristico della Regione Emilia-Romagna</a:t>
            </a:r>
          </a:p>
        </p:txBody>
      </p:sp>
      <p:sp>
        <p:nvSpPr>
          <p:cNvPr id="22" name="Rettangolo 21"/>
          <p:cNvSpPr/>
          <p:nvPr/>
        </p:nvSpPr>
        <p:spPr>
          <a:xfrm>
            <a:off x="1286934" y="3141141"/>
            <a:ext cx="6587066" cy="32258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6" name="Grafico 15">
            <a:extLst>
              <a:ext uri="{FF2B5EF4-FFF2-40B4-BE49-F238E27FC236}">
                <a16:creationId xmlns:a16="http://schemas.microsoft.com/office/drawing/2014/main" id="{00000000-0008-0000-0600-000007000000}"/>
              </a:ext>
            </a:extLst>
          </p:cNvPr>
          <p:cNvGraphicFramePr>
            <a:graphicFrameLocks/>
          </p:cNvGraphicFramePr>
          <p:nvPr>
            <p:extLst>
              <p:ext uri="{D42A27DB-BD31-4B8C-83A1-F6EECF244321}">
                <p14:modId xmlns:p14="http://schemas.microsoft.com/office/powerpoint/2010/main" val="2893068981"/>
              </p:ext>
            </p:extLst>
          </p:nvPr>
        </p:nvGraphicFramePr>
        <p:xfrm>
          <a:off x="1299678" y="3141142"/>
          <a:ext cx="6557387" cy="32258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05501900"/>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2AE62DE7-61B7-42A8-B521-EBD08B3F0F6F}">
  <we:reference id="wa104380506" version="1.3.0.0" store="it-IT" storeType="OMEX"/>
  <we:alternateReferences>
    <we:reference id="WA104380506" version="1.3.0.0" store="WA10438050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16119</TotalTime>
  <Words>4656</Words>
  <Application>Microsoft Office PowerPoint</Application>
  <PresentationFormat>Presentazione su schermo (4:3)</PresentationFormat>
  <Paragraphs>955</Paragraphs>
  <Slides>38</Slides>
  <Notes>37</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38</vt:i4>
      </vt:variant>
    </vt:vector>
  </HeadingPairs>
  <TitlesOfParts>
    <vt:vector size="44" baseType="lpstr">
      <vt:lpstr>Arial</vt:lpstr>
      <vt:lpstr>Calibri</vt:lpstr>
      <vt:lpstr>Calibri Light</vt:lpstr>
      <vt:lpstr>Helvetica Neue</vt:lpstr>
      <vt:lpstr>Wingdings</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CRESCITA LA SUPERFICIE ESPOSITIVA AFFITTATA</dc:title>
  <dc:creator>Antonella</dc:creator>
  <cp:lastModifiedBy>Antonella Antini Antini</cp:lastModifiedBy>
  <cp:revision>697</cp:revision>
  <cp:lastPrinted>2020-01-09T09:41:27Z</cp:lastPrinted>
  <dcterms:created xsi:type="dcterms:W3CDTF">2020-03-21T15:32:44Z</dcterms:created>
  <dcterms:modified xsi:type="dcterms:W3CDTF">2021-09-21T14:39:30Z</dcterms:modified>
</cp:coreProperties>
</file>