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8" r:id="rId3"/>
    <p:sldId id="257" r:id="rId4"/>
    <p:sldId id="279" r:id="rId5"/>
    <p:sldId id="263" r:id="rId6"/>
    <p:sldId id="260" r:id="rId7"/>
    <p:sldId id="261" r:id="rId8"/>
    <p:sldId id="273" r:id="rId9"/>
    <p:sldId id="266" r:id="rId10"/>
    <p:sldId id="267" r:id="rId11"/>
    <p:sldId id="270" r:id="rId12"/>
    <p:sldId id="271" r:id="rId13"/>
    <p:sldId id="272" r:id="rId14"/>
    <p:sldId id="269" r:id="rId15"/>
    <p:sldId id="277" r:id="rId16"/>
    <p:sldId id="278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DIGITAL%20EXPORT%20ACADEMY%20III%20%20edizione\TAPPE\5%20VALLE%20%20D'%20AOSTA%20ok\4.%20Realizzazione\Panoramica%20aziend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DIGITAL%20EXPORT%20ACADEMY%20III%20%20edizione\TAPPE\3%20TRENTO%20ok\4.%20Realizzazione\Panoramica%20aziende%20iscrit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DIGITAL%20EXPORT%20ACADEMY%20III%20%20edizione\TAPPE\5%20VALLE%20%20D'%20AOSTA%20ok\4.%20Realizzazione\Panoramica%20aziend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rage.ice.local\Agenzia\SG20\COMUNICAZIONE\REGIONE%20EMILIA%20ROMAGNA\5.%20Realizzazione\Panoramica%20aziende%20iscritte\Panoramica%20aziende%20iscritt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iscritte.xlsx]Foglio1!Tabella pivot5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Foglio1!$A$4:$A$13</c:f>
              <c:strCache>
                <c:ptCount val="10"/>
                <c:pt idx="0">
                  <c:v>Bologna</c:v>
                </c:pt>
                <c:pt idx="1">
                  <c:v>Ferrara</c:v>
                </c:pt>
                <c:pt idx="2">
                  <c:v>Forlì-Cesena</c:v>
                </c:pt>
                <c:pt idx="3">
                  <c:v>Modena</c:v>
                </c:pt>
                <c:pt idx="4">
                  <c:v>Parma</c:v>
                </c:pt>
                <c:pt idx="5">
                  <c:v>Piacenza</c:v>
                </c:pt>
                <c:pt idx="6">
                  <c:v>Ravenna</c:v>
                </c:pt>
                <c:pt idx="7">
                  <c:v>Ravenna, Reggio Emilia</c:v>
                </c:pt>
                <c:pt idx="8">
                  <c:v>Reggio Emilia</c:v>
                </c:pt>
                <c:pt idx="9">
                  <c:v>Rimini</c:v>
                </c:pt>
              </c:strCache>
            </c:strRef>
          </c:cat>
          <c:val>
            <c:numRef>
              <c:f>Foglio1!$B$4:$B$13</c:f>
              <c:numCache>
                <c:formatCode>0%</c:formatCode>
                <c:ptCount val="10"/>
                <c:pt idx="0">
                  <c:v>0.3364485981308411</c:v>
                </c:pt>
                <c:pt idx="1">
                  <c:v>4.6728971962616821E-2</c:v>
                </c:pt>
                <c:pt idx="2">
                  <c:v>2.8037383177570093E-2</c:v>
                </c:pt>
                <c:pt idx="3">
                  <c:v>0.17757009345794392</c:v>
                </c:pt>
                <c:pt idx="4">
                  <c:v>7.476635514018691E-2</c:v>
                </c:pt>
                <c:pt idx="5">
                  <c:v>2.8037383177570093E-2</c:v>
                </c:pt>
                <c:pt idx="6">
                  <c:v>5.6074766355140186E-2</c:v>
                </c:pt>
                <c:pt idx="7">
                  <c:v>9.3457943925233638E-3</c:v>
                </c:pt>
                <c:pt idx="8">
                  <c:v>0.18691588785046728</c:v>
                </c:pt>
                <c:pt idx="9">
                  <c:v>5.6074766355140186E-2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6-4291-A6C7-4CC69C14DA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2144824"/>
        <c:axId val="362141544"/>
      </c:barChart>
      <c:catAx>
        <c:axId val="36214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2141544"/>
        <c:crosses val="autoZero"/>
        <c:auto val="1"/>
        <c:lblAlgn val="ctr"/>
        <c:lblOffset val="100"/>
        <c:noMultiLvlLbl val="0"/>
      </c:catAx>
      <c:valAx>
        <c:axId val="362141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214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iscritte.xlsx]Foglio8!Tabella pivot57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Utilizzo i principali strumenti di comunicazione digitale (social network e marketplace) unicamente a livello amatoriale e in azienda non ho in questo momento mansioni specifiche in campo digitale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Foglio8!$A$4:$A$5</c:f>
              <c:strCache>
                <c:ptCount val="2"/>
                <c:pt idx="0">
                  <c:v>No</c:v>
                </c:pt>
                <c:pt idx="1">
                  <c:v>Sì</c:v>
                </c:pt>
              </c:strCache>
            </c:strRef>
          </c:cat>
          <c:val>
            <c:numRef>
              <c:f>Foglio8!$B$4:$B$5</c:f>
              <c:numCache>
                <c:formatCode>0%</c:formatCode>
                <c:ptCount val="2"/>
                <c:pt idx="0">
                  <c:v>0.3925233644859813</c:v>
                </c:pt>
                <c:pt idx="1">
                  <c:v>0.60747663551401865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7-44DF-A048-A0101E98C9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3117840"/>
        <c:axId val="433118824"/>
      </c:barChart>
      <c:catAx>
        <c:axId val="43311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3118824"/>
        <c:crosses val="autoZero"/>
        <c:auto val="1"/>
        <c:lblAlgn val="ctr"/>
        <c:lblOffset val="100"/>
        <c:noMultiLvlLbl val="0"/>
      </c:catAx>
      <c:valAx>
        <c:axId val="43311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311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iscritte.xlsx]Foglio9!Tabella pivot62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/>
              <a:t>In azienda, tra gli altri compiti, svolgo una funzione che comporta l’utilizzo non prevalente di strumenti di digital marketing, digital export o customer management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Foglio9!$B$3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Foglio9!$A$4:$A$5</c:f>
              <c:strCache>
                <c:ptCount val="2"/>
                <c:pt idx="0">
                  <c:v>No</c:v>
                </c:pt>
                <c:pt idx="1">
                  <c:v>Sì</c:v>
                </c:pt>
              </c:strCache>
            </c:strRef>
          </c:cat>
          <c:val>
            <c:numRef>
              <c:f>Foglio9!$B$4:$B$5</c:f>
              <c:numCache>
                <c:formatCode>0%</c:formatCode>
                <c:ptCount val="2"/>
                <c:pt idx="0">
                  <c:v>0.28971962616822428</c:v>
                </c:pt>
                <c:pt idx="1">
                  <c:v>0.71028037383177567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3-41CC-9F1E-D308ACB7D4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4463760"/>
        <c:axId val="424466056"/>
      </c:barChart>
      <c:catAx>
        <c:axId val="42446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4466056"/>
        <c:crosses val="autoZero"/>
        <c:auto val="1"/>
        <c:lblAlgn val="ctr"/>
        <c:lblOffset val="100"/>
        <c:noMultiLvlLbl val="0"/>
      </c:catAx>
      <c:valAx>
        <c:axId val="424466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446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aziende.xlsx]Foglio3!Tabella pivot15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/>
              <a:t>In azienda la mia mansione è principalmente dedicata allo sviluppo di progetti di comunicazione e marketing digitale, </a:t>
            </a:r>
            <a:r>
              <a:rPr lang="it-IT" sz="1600" dirty="0" err="1"/>
              <a:t>digital</a:t>
            </a:r>
            <a:r>
              <a:rPr lang="it-IT" sz="1600" dirty="0"/>
              <a:t> export, </a:t>
            </a:r>
            <a:r>
              <a:rPr lang="it-IT" sz="1600" dirty="0" err="1"/>
              <a:t>customer</a:t>
            </a:r>
            <a:r>
              <a:rPr lang="it-IT" sz="1600" dirty="0"/>
              <a:t> management o alla gestione di e-</a:t>
            </a:r>
            <a:r>
              <a:rPr lang="it-IT" sz="1600" dirty="0" err="1"/>
              <a:t>store</a:t>
            </a:r>
            <a:r>
              <a:rPr lang="it-IT" sz="16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Foglio3!$A$4:$A$5</c:f>
              <c:strCache>
                <c:ptCount val="2"/>
                <c:pt idx="0">
                  <c:v>No</c:v>
                </c:pt>
                <c:pt idx="1">
                  <c:v>Sì</c:v>
                </c:pt>
              </c:strCache>
            </c:strRef>
          </c:cat>
          <c:val>
            <c:numRef>
              <c:f>Foglio3!$B$4:$B$5</c:f>
              <c:numCache>
                <c:formatCode>0.0%</c:formatCode>
                <c:ptCount val="2"/>
                <c:pt idx="0">
                  <c:v>0.70833333333333337</c:v>
                </c:pt>
                <c:pt idx="1">
                  <c:v>0.29166666666666669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E-4E52-9EF8-010FC4552E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6275352"/>
        <c:axId val="436278960"/>
      </c:barChart>
      <c:catAx>
        <c:axId val="43627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6278960"/>
        <c:crosses val="autoZero"/>
        <c:auto val="1"/>
        <c:lblAlgn val="ctr"/>
        <c:lblOffset val="100"/>
        <c:noMultiLvlLbl val="0"/>
      </c:catAx>
      <c:valAx>
        <c:axId val="43627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6275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iscritte.xlsx]Foglio10!Tabella pivot67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/>
              <a:t>Conteggio di Come sei venuto a conoscenza dell'iniziativa?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Foglio10!$B$3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Foglio10!$A$4:$A$10</c:f>
              <c:strCache>
                <c:ptCount val="7"/>
                <c:pt idx="0">
                  <c:v>Altri siti web</c:v>
                </c:pt>
                <c:pt idx="1">
                  <c:v>Altro</c:v>
                </c:pt>
                <c:pt idx="2">
                  <c:v>Associazione di Categoria</c:v>
                </c:pt>
                <c:pt idx="3">
                  <c:v>Mail ICE-Agenzia</c:v>
                </c:pt>
                <c:pt idx="4">
                  <c:v>Mail partner del progetto</c:v>
                </c:pt>
                <c:pt idx="5">
                  <c:v>Newsletter ICE</c:v>
                </c:pt>
                <c:pt idx="6">
                  <c:v>Stampa</c:v>
                </c:pt>
              </c:strCache>
            </c:strRef>
          </c:cat>
          <c:val>
            <c:numRef>
              <c:f>Foglio10!$B$4:$B$10</c:f>
              <c:numCache>
                <c:formatCode>0%</c:formatCode>
                <c:ptCount val="7"/>
                <c:pt idx="0">
                  <c:v>9.3457943925233638E-3</c:v>
                </c:pt>
                <c:pt idx="1">
                  <c:v>6.5420560747663545E-2</c:v>
                </c:pt>
                <c:pt idx="2">
                  <c:v>0.12149532710280374</c:v>
                </c:pt>
                <c:pt idx="3">
                  <c:v>0.64485981308411211</c:v>
                </c:pt>
                <c:pt idx="4">
                  <c:v>6.5420560747663545E-2</c:v>
                </c:pt>
                <c:pt idx="5">
                  <c:v>8.4112149532710276E-2</c:v>
                </c:pt>
                <c:pt idx="6">
                  <c:v>9.3457943925233638E-3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F9-42A8-9A4A-F503D6FA2C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496152"/>
        <c:axId val="429494840"/>
      </c:barChart>
      <c:catAx>
        <c:axId val="429496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9494840"/>
        <c:crosses val="autoZero"/>
        <c:auto val="1"/>
        <c:lblAlgn val="ctr"/>
        <c:lblOffset val="100"/>
        <c:noMultiLvlLbl val="0"/>
      </c:catAx>
      <c:valAx>
        <c:axId val="429494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9496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iscritte.xlsx]FATTURATO 2020!Tabella pivot10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'FATTURATO 2020'!$B$3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'FATTURATO 2020'!$A$4:$A$10</c:f>
              <c:strCache>
                <c:ptCount val="7"/>
                <c:pt idx="0">
                  <c:v>Da 15 milioni a 25 milioni</c:v>
                </c:pt>
                <c:pt idx="1">
                  <c:v>Da 2,5 milioni a 5 milioni</c:v>
                </c:pt>
                <c:pt idx="2">
                  <c:v>Da 250.000 a 500.000</c:v>
                </c:pt>
                <c:pt idx="3">
                  <c:v>Da 5 milioni a 15 milioni</c:v>
                </c:pt>
                <c:pt idx="4">
                  <c:v>Da 500.000 a 2,5 milioni</c:v>
                </c:pt>
                <c:pt idx="5">
                  <c:v>Inferiore a 250.000</c:v>
                </c:pt>
                <c:pt idx="6">
                  <c:v>Oltre 25 milioni</c:v>
                </c:pt>
              </c:strCache>
            </c:strRef>
          </c:cat>
          <c:val>
            <c:numRef>
              <c:f>'FATTURATO 2020'!$B$4:$B$10</c:f>
              <c:numCache>
                <c:formatCode>0%</c:formatCode>
                <c:ptCount val="7"/>
                <c:pt idx="0">
                  <c:v>5.6074766355140186E-2</c:v>
                </c:pt>
                <c:pt idx="1">
                  <c:v>0.11214953271028037</c:v>
                </c:pt>
                <c:pt idx="2">
                  <c:v>4.6728971962616821E-2</c:v>
                </c:pt>
                <c:pt idx="3">
                  <c:v>0.25233644859813081</c:v>
                </c:pt>
                <c:pt idx="4">
                  <c:v>0.17757009345794392</c:v>
                </c:pt>
                <c:pt idx="5">
                  <c:v>0.24299065420560748</c:v>
                </c:pt>
                <c:pt idx="6">
                  <c:v>0.11214953271028037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1F-45B6-9726-41B2580930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54643864"/>
        <c:axId val="454645832"/>
      </c:barChart>
      <c:catAx>
        <c:axId val="454643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645832"/>
        <c:crosses val="autoZero"/>
        <c:auto val="1"/>
        <c:lblAlgn val="ctr"/>
        <c:lblOffset val="100"/>
        <c:noMultiLvlLbl val="0"/>
      </c:catAx>
      <c:valAx>
        <c:axId val="454645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643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5541352"/>
        <c:axId val="935537416"/>
      </c:barChart>
      <c:catAx>
        <c:axId val="93554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5537416"/>
        <c:crosses val="autoZero"/>
        <c:auto val="1"/>
        <c:lblAlgn val="ctr"/>
        <c:lblOffset val="100"/>
        <c:noMultiLvlLbl val="0"/>
      </c:catAx>
      <c:valAx>
        <c:axId val="93553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5541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iscritte.xlsx]Foglio3!Tabella pivot15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Foglio3!$B$3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Foglio3!$A$4:$A$11</c:f>
              <c:strCache>
                <c:ptCount val="8"/>
                <c:pt idx="0">
                  <c:v>Da 10 a 19 dipendenti</c:v>
                </c:pt>
                <c:pt idx="1">
                  <c:v>Da 10 a 19 dipendenti, Da 20 a 49 dipendenti</c:v>
                </c:pt>
                <c:pt idx="2">
                  <c:v>Da 100 a 499 dipendenti</c:v>
                </c:pt>
                <c:pt idx="3">
                  <c:v>Da 20 a 49 dipendenti</c:v>
                </c:pt>
                <c:pt idx="4">
                  <c:v>Da 3 a 9 dipendenti</c:v>
                </c:pt>
                <c:pt idx="5">
                  <c:v>Da 50 a 99 dipendenti</c:v>
                </c:pt>
                <c:pt idx="6">
                  <c:v>Fino a 2 dipendenti</c:v>
                </c:pt>
                <c:pt idx="7">
                  <c:v>Oltre 499 dipendenti</c:v>
                </c:pt>
              </c:strCache>
            </c:strRef>
          </c:cat>
          <c:val>
            <c:numRef>
              <c:f>Foglio3!$B$4:$B$11</c:f>
              <c:numCache>
                <c:formatCode>0%</c:formatCode>
                <c:ptCount val="8"/>
                <c:pt idx="0">
                  <c:v>0.11214953271028037</c:v>
                </c:pt>
                <c:pt idx="1">
                  <c:v>9.3457943925233638E-3</c:v>
                </c:pt>
                <c:pt idx="2">
                  <c:v>0.10280373831775701</c:v>
                </c:pt>
                <c:pt idx="3">
                  <c:v>0.25233644859813081</c:v>
                </c:pt>
                <c:pt idx="4">
                  <c:v>0.15887850467289719</c:v>
                </c:pt>
                <c:pt idx="5">
                  <c:v>0.11214953271028037</c:v>
                </c:pt>
                <c:pt idx="6">
                  <c:v>0.22429906542056074</c:v>
                </c:pt>
                <c:pt idx="7">
                  <c:v>2.8037383177570093E-2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9-4885-BC2C-BDE470B859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54493680"/>
        <c:axId val="354499256"/>
      </c:barChart>
      <c:catAx>
        <c:axId val="35449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4499256"/>
        <c:crosses val="autoZero"/>
        <c:auto val="1"/>
        <c:lblAlgn val="ctr"/>
        <c:lblOffset val="100"/>
        <c:noMultiLvlLbl val="0"/>
      </c:catAx>
      <c:valAx>
        <c:axId val="354499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449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iscritte.xlsx]export!Tabella pivot20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export!$B$3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export!$A$4:$A$8</c:f>
              <c:strCache>
                <c:ptCount val="5"/>
                <c:pt idx="0">
                  <c:v>Dal 10% al 25%</c:v>
                </c:pt>
                <c:pt idx="1">
                  <c:v>Dal 25% al 50%</c:v>
                </c:pt>
                <c:pt idx="2">
                  <c:v>Inferiore al 10%</c:v>
                </c:pt>
                <c:pt idx="3">
                  <c:v>Non esporta</c:v>
                </c:pt>
                <c:pt idx="4">
                  <c:v>Oltre il 50%</c:v>
                </c:pt>
              </c:strCache>
            </c:strRef>
          </c:cat>
          <c:val>
            <c:numRef>
              <c:f>export!$B$4:$B$8</c:f>
              <c:numCache>
                <c:formatCode>0%</c:formatCode>
                <c:ptCount val="5"/>
                <c:pt idx="0">
                  <c:v>0.21495327102803738</c:v>
                </c:pt>
                <c:pt idx="1">
                  <c:v>0.11214953271028037</c:v>
                </c:pt>
                <c:pt idx="2">
                  <c:v>0.17757009345794392</c:v>
                </c:pt>
                <c:pt idx="3">
                  <c:v>0.19626168224299065</c:v>
                </c:pt>
                <c:pt idx="4">
                  <c:v>0.29906542056074764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5-4116-A515-C989D494BF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2901144"/>
        <c:axId val="432897208"/>
      </c:barChart>
      <c:catAx>
        <c:axId val="432901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2897208"/>
        <c:crosses val="autoZero"/>
        <c:auto val="1"/>
        <c:lblAlgn val="ctr"/>
        <c:lblOffset val="100"/>
        <c:noMultiLvlLbl val="0"/>
      </c:catAx>
      <c:valAx>
        <c:axId val="432897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2901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'[Panoramica aziende iscritte.xlsx]settore'!$A$1:$A$13</c:f>
              <c:strCache>
                <c:ptCount val="13"/>
                <c:pt idx="0">
                  <c:v>Abbigliamento e tessili</c:v>
                </c:pt>
                <c:pt idx="1">
                  <c:v>Agro-alimentare</c:v>
                </c:pt>
                <c:pt idx="2">
                  <c:v>Articoli per la casa e arredamento</c:v>
                </c:pt>
                <c:pt idx="3">
                  <c:v>Cosmetici gioielli sport ottica tempo libero</c:v>
                </c:pt>
                <c:pt idx="4">
                  <c:v>E-commerce</c:v>
                </c:pt>
                <c:pt idx="5">
                  <c:v>Edilizia</c:v>
                </c:pt>
                <c:pt idx="6">
                  <c:v>Intersetteriale</c:v>
                </c:pt>
                <c:pt idx="7">
                  <c:v>Macchinari</c:v>
                </c:pt>
                <c:pt idx="8">
                  <c:v>Materiali e forniture industriali</c:v>
                </c:pt>
                <c:pt idx="9">
                  <c:v>Non catalogabile</c:v>
                </c:pt>
                <c:pt idx="10">
                  <c:v>Petrolio e derivati</c:v>
                </c:pt>
                <c:pt idx="11">
                  <c:v>Servizi</c:v>
                </c:pt>
                <c:pt idx="12">
                  <c:v>Subfornitura</c:v>
                </c:pt>
              </c:strCache>
            </c:strRef>
          </c:cat>
          <c:val>
            <c:numRef>
              <c:f>'[Panoramica aziende iscritte.xlsx]settore'!$C$1:$C$13</c:f>
              <c:numCache>
                <c:formatCode>0%</c:formatCode>
                <c:ptCount val="13"/>
                <c:pt idx="0">
                  <c:v>4.716981132075472E-2</c:v>
                </c:pt>
                <c:pt idx="1">
                  <c:v>0.11320754716981132</c:v>
                </c:pt>
                <c:pt idx="2">
                  <c:v>3.7735849056603772E-2</c:v>
                </c:pt>
                <c:pt idx="3">
                  <c:v>1.8867924528301886E-2</c:v>
                </c:pt>
                <c:pt idx="4">
                  <c:v>3.7735849056603772E-2</c:v>
                </c:pt>
                <c:pt idx="5">
                  <c:v>2.8301886792452831E-2</c:v>
                </c:pt>
                <c:pt idx="6">
                  <c:v>3.7735849056603772E-2</c:v>
                </c:pt>
                <c:pt idx="7">
                  <c:v>0.330188679245283</c:v>
                </c:pt>
                <c:pt idx="8">
                  <c:v>0.14150943396226415</c:v>
                </c:pt>
                <c:pt idx="9">
                  <c:v>2.8301886792452831E-2</c:v>
                </c:pt>
                <c:pt idx="10">
                  <c:v>9.433962264150943E-3</c:v>
                </c:pt>
                <c:pt idx="11">
                  <c:v>0.13207547169811321</c:v>
                </c:pt>
                <c:pt idx="12">
                  <c:v>3.7735849056603772E-2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17B-9914-29B136F23F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47988032"/>
        <c:axId val="447986720"/>
      </c:barChart>
      <c:catAx>
        <c:axId val="44798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7986720"/>
        <c:crosses val="autoZero"/>
        <c:auto val="1"/>
        <c:lblAlgn val="ctr"/>
        <c:lblOffset val="100"/>
        <c:noMultiLvlLbl val="0"/>
      </c:catAx>
      <c:valAx>
        <c:axId val="447986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798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aziende.xlsx]Partecipazione iniziative!Tabella pivot72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/>
              <a:t>Conteggio di La tua azienda ha partecipato a corsi/seminari della Formazione dell'Agenzia ICE negli ultimi due anni (2018/2019)?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4727704"/>
        <c:axId val="514729344"/>
      </c:barChart>
      <c:catAx>
        <c:axId val="51472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4729344"/>
        <c:crosses val="autoZero"/>
        <c:auto val="1"/>
        <c:lblAlgn val="ctr"/>
        <c:lblOffset val="100"/>
        <c:noMultiLvlLbl val="0"/>
      </c:catAx>
      <c:valAx>
        <c:axId val="51472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472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iscritte.xlsx]Foglio6!Tabella pivot41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/>
              <a:t>La tua azienda ha partecipato a corsi/seminari della Formazione dell'Agenzia ICE negli ultimi due anni (2018/2019)?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Foglio6!$B$3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Foglio6!$A$4:$A$5</c:f>
              <c:strCache>
                <c:ptCount val="2"/>
                <c:pt idx="0">
                  <c:v>No</c:v>
                </c:pt>
                <c:pt idx="1">
                  <c:v>Sì</c:v>
                </c:pt>
              </c:strCache>
            </c:strRef>
          </c:cat>
          <c:val>
            <c:numRef>
              <c:f>Foglio6!$B$4:$B$5</c:f>
              <c:numCache>
                <c:formatCode>0%</c:formatCode>
                <c:ptCount val="2"/>
                <c:pt idx="0">
                  <c:v>0.67289719626168221</c:v>
                </c:pt>
                <c:pt idx="1">
                  <c:v>0.32710280373831774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E-4681-95C4-EC1A8496CD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809472"/>
        <c:axId val="225809800"/>
      </c:barChart>
      <c:catAx>
        <c:axId val="22580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5809800"/>
        <c:crosses val="autoZero"/>
        <c:auto val="1"/>
        <c:lblAlgn val="ctr"/>
        <c:lblOffset val="100"/>
        <c:noMultiLvlLbl val="0"/>
      </c:catAx>
      <c:valAx>
        <c:axId val="22580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580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[Panoramica aziende iscritte.xlsx]Foglio7!Tabella pivot46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Foglio7!$B$3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Foglio7!$A$4:$A$7</c:f>
              <c:strCache>
                <c:ptCount val="4"/>
                <c:pt idx="0">
                  <c:v>20 - 30 anni</c:v>
                </c:pt>
                <c:pt idx="1">
                  <c:v>30 - 45 anni</c:v>
                </c:pt>
                <c:pt idx="2">
                  <c:v>45 - 60 anni</c:v>
                </c:pt>
                <c:pt idx="3">
                  <c:v>oltre 60 anni</c:v>
                </c:pt>
              </c:strCache>
            </c:strRef>
          </c:cat>
          <c:val>
            <c:numRef>
              <c:f>Foglio7!$B$4:$B$7</c:f>
              <c:numCache>
                <c:formatCode>0%</c:formatCode>
                <c:ptCount val="4"/>
                <c:pt idx="0">
                  <c:v>0.19626168224299065</c:v>
                </c:pt>
                <c:pt idx="1">
                  <c:v>0.47663551401869159</c:v>
                </c:pt>
                <c:pt idx="2">
                  <c:v>0.30841121495327101</c:v>
                </c:pt>
                <c:pt idx="3">
                  <c:v>1.8691588785046728E-2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7-4C84-893A-45FEEFF9EB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7979176"/>
        <c:axId val="447983768"/>
      </c:barChart>
      <c:catAx>
        <c:axId val="44797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7983768"/>
        <c:crosses val="autoZero"/>
        <c:auto val="1"/>
        <c:lblAlgn val="ctr"/>
        <c:lblOffset val="100"/>
        <c:noMultiLvlLbl val="0"/>
      </c:catAx>
      <c:valAx>
        <c:axId val="44798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797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7C838-E72E-432D-AFCA-A16220B774F0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0B4A9-6A20-46E9-A759-DD7FCE166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59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77875"/>
            <a:ext cx="6818312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78487" cy="4605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690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5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33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29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9683-D38D-4CDC-8E1C-DC750D2BD3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341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8CE22-F687-483F-BBE7-8DED8F86433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0022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932B0-DED1-4A77-9EBB-E6851C144B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3056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5767" cy="42338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3367" y="1981201"/>
            <a:ext cx="5075767" cy="42338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B9592-80B9-41A6-AA46-2DA9B0A8A7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7819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9DDD-5886-4F39-BB80-322889CAEFA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4038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4497-B97B-4932-89ED-F28C43C6BE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4196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49C29-8375-4895-BB2F-69CF8474D1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0347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3B8C4-45B6-4692-A08F-7914389403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64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961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160B3-30AF-4875-8A09-287D5A1ED2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0786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2D1A9-3B1A-4B04-80EA-40D8815041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1751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80451" y="463551"/>
            <a:ext cx="2588683" cy="575151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463551"/>
            <a:ext cx="7562851" cy="575151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9D43-9EAD-4E11-AC31-8B31540D1E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000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74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25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10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13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99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05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8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64460-7EF3-4B12-BCA0-F62FBD4F80A9}" type="datetimeFigureOut">
              <a:rPr lang="it-IT" smtClean="0"/>
              <a:t>25/02/2022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BFFC-47ED-444E-979F-4CD4E4C73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87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63551"/>
            <a:ext cx="1035473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1"/>
            <a:ext cx="10354733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248400"/>
            <a:ext cx="253153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233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8400"/>
            <a:ext cx="253153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703D48D-08AD-47CD-A995-1AE27D41AD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885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43" y="1692323"/>
            <a:ext cx="12273885" cy="3068472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00896" y="4958835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2"/>
                </a:solidFill>
              </a:rPr>
              <a:t>Aziende partecipanti: 94</a:t>
            </a:r>
          </a:p>
        </p:txBody>
      </p:sp>
    </p:spTree>
    <p:extLst>
      <p:ext uri="{BB962C8B-B14F-4D97-AF65-F5344CB8AC3E}">
        <p14:creationId xmlns:p14="http://schemas.microsoft.com/office/powerpoint/2010/main" val="340265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Informazioni azienda | Strumenti digitali 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922785"/>
              </p:ext>
            </p:extLst>
          </p:nvPr>
        </p:nvGraphicFramePr>
        <p:xfrm>
          <a:off x="2919917" y="1883391"/>
          <a:ext cx="8585145" cy="3752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5885493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Informazioni </a:t>
            </a:r>
            <a:r>
              <a:rPr lang="it-IT" sz="2400" b="1" dirty="0">
                <a:solidFill>
                  <a:srgbClr val="002060"/>
                </a:solidFill>
              </a:rPr>
              <a:t>azienda | Strumenti digitali </a:t>
            </a:r>
          </a:p>
        </p:txBody>
      </p:sp>
      <p:sp>
        <p:nvSpPr>
          <p:cNvPr id="15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862042"/>
              </p:ext>
            </p:extLst>
          </p:nvPr>
        </p:nvGraphicFramePr>
        <p:xfrm>
          <a:off x="2919918" y="1815151"/>
          <a:ext cx="8705656" cy="382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170068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</a:rPr>
              <a:t>Informazioni azienda | Strumenti digitali 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930753"/>
              </p:ext>
            </p:extLst>
          </p:nvPr>
        </p:nvGraphicFramePr>
        <p:xfrm>
          <a:off x="2919918" y="1981199"/>
          <a:ext cx="8705656" cy="3655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</p:spTree>
    <p:extLst>
      <p:ext uri="{BB962C8B-B14F-4D97-AF65-F5344CB8AC3E}">
        <p14:creationId xmlns:p14="http://schemas.microsoft.com/office/powerpoint/2010/main" val="548557597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Come sei venuto a conoscenza dell’iniziativa ?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495282"/>
              </p:ext>
            </p:extLst>
          </p:nvPr>
        </p:nvGraphicFramePr>
        <p:xfrm>
          <a:off x="2919918" y="1792941"/>
          <a:ext cx="8705656" cy="384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894640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Calendario Corso |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/>
              </a:rPr>
              <a:t>Faculty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 ICE &amp; Moduli formativi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sp>
        <p:nvSpPr>
          <p:cNvPr id="11" name="CasellaDiTesto 3"/>
          <p:cNvSpPr txBox="1">
            <a:spLocks noChangeArrowheads="1"/>
          </p:cNvSpPr>
          <p:nvPr/>
        </p:nvSpPr>
        <p:spPr bwMode="auto">
          <a:xfrm>
            <a:off x="731136" y="3127748"/>
            <a:ext cx="26754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</a:pPr>
            <a:r>
              <a:rPr lang="it-IT" altLang="it-IT" sz="2000" dirty="0"/>
              <a:t>21 – 22 giugno 2021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it-IT" altLang="it-IT" sz="2000" dirty="0"/>
              <a:t>28 – 29 giugno 2021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it-IT" altLang="it-IT" sz="2000" dirty="0"/>
              <a:t>05 – 06 luglio 2021</a:t>
            </a:r>
          </a:p>
        </p:txBody>
      </p:sp>
      <p:sp>
        <p:nvSpPr>
          <p:cNvPr id="12" name="CasellaDiTesto 3"/>
          <p:cNvSpPr txBox="1">
            <a:spLocks noChangeArrowheads="1"/>
          </p:cNvSpPr>
          <p:nvPr/>
        </p:nvSpPr>
        <p:spPr bwMode="auto">
          <a:xfrm>
            <a:off x="8962821" y="2857692"/>
            <a:ext cx="38163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L’e-commerce B2B con</a:t>
            </a:r>
          </a:p>
          <a:p>
            <a:r>
              <a:rPr lang="it-IT" altLang="it-IT" dirty="0"/>
              <a:t>i clienti internazionali</a:t>
            </a:r>
          </a:p>
          <a:p>
            <a:endParaRPr lang="it-IT" altLang="it-IT" dirty="0"/>
          </a:p>
          <a:p>
            <a:r>
              <a:rPr lang="it-IT" altLang="it-IT" dirty="0"/>
              <a:t>Digital e web marketing</a:t>
            </a:r>
          </a:p>
          <a:p>
            <a:endParaRPr lang="it-IT" altLang="it-IT" dirty="0"/>
          </a:p>
          <a:p>
            <a:endParaRPr lang="it-IT" altLang="it-IT" dirty="0"/>
          </a:p>
          <a:p>
            <a:r>
              <a:rPr lang="it-IT" altLang="it-IT" dirty="0"/>
              <a:t>Il Social Media Marketing</a:t>
            </a:r>
          </a:p>
        </p:txBody>
      </p:sp>
      <p:sp>
        <p:nvSpPr>
          <p:cNvPr id="16" name="CasellaDiTesto 4"/>
          <p:cNvSpPr txBox="1">
            <a:spLocks noChangeArrowheads="1"/>
          </p:cNvSpPr>
          <p:nvPr/>
        </p:nvSpPr>
        <p:spPr bwMode="auto">
          <a:xfrm>
            <a:off x="4708101" y="2857692"/>
            <a:ext cx="241458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/>
              <a:t>Giuliano </a:t>
            </a:r>
            <a:r>
              <a:rPr lang="it-IT" altLang="it-IT" dirty="0" err="1"/>
              <a:t>Trenti</a:t>
            </a:r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r>
              <a:rPr lang="it-IT" altLang="it-IT" dirty="0"/>
              <a:t>Gianluca Monteleone</a:t>
            </a:r>
          </a:p>
          <a:p>
            <a:endParaRPr lang="it-IT" altLang="it-IT" dirty="0"/>
          </a:p>
          <a:p>
            <a:endParaRPr lang="it-IT" altLang="it-IT" dirty="0"/>
          </a:p>
          <a:p>
            <a:r>
              <a:rPr lang="it-IT" altLang="it-IT" dirty="0"/>
              <a:t>Giuseppe Mayer</a:t>
            </a:r>
          </a:p>
        </p:txBody>
      </p:sp>
      <p:sp>
        <p:nvSpPr>
          <p:cNvPr id="17" name="CasellaDiTesto 5"/>
          <p:cNvSpPr txBox="1">
            <a:spLocks noChangeArrowheads="1"/>
          </p:cNvSpPr>
          <p:nvPr/>
        </p:nvSpPr>
        <p:spPr bwMode="auto">
          <a:xfrm>
            <a:off x="4859134" y="2056575"/>
            <a:ext cx="381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DOCENTI FACULTY ICE</a:t>
            </a:r>
          </a:p>
        </p:txBody>
      </p:sp>
      <p:sp>
        <p:nvSpPr>
          <p:cNvPr id="18" name="CasellaDiTesto 6"/>
          <p:cNvSpPr txBox="1">
            <a:spLocks noChangeArrowheads="1"/>
          </p:cNvSpPr>
          <p:nvPr/>
        </p:nvSpPr>
        <p:spPr bwMode="auto">
          <a:xfrm>
            <a:off x="8962821" y="2077213"/>
            <a:ext cx="381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MODULI FORMATIVI</a:t>
            </a:r>
          </a:p>
        </p:txBody>
      </p:sp>
      <p:cxnSp>
        <p:nvCxnSpPr>
          <p:cNvPr id="19" name="Connettore 2 2"/>
          <p:cNvCxnSpPr>
            <a:cxnSpLocks noChangeShapeType="1"/>
          </p:cNvCxnSpPr>
          <p:nvPr/>
        </p:nvCxnSpPr>
        <p:spPr bwMode="auto">
          <a:xfrm>
            <a:off x="7371926" y="3127748"/>
            <a:ext cx="129698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ttore 2 9"/>
          <p:cNvCxnSpPr>
            <a:cxnSpLocks noChangeShapeType="1"/>
          </p:cNvCxnSpPr>
          <p:nvPr/>
        </p:nvCxnSpPr>
        <p:spPr bwMode="auto">
          <a:xfrm flipV="1">
            <a:off x="7371926" y="3892854"/>
            <a:ext cx="1303557" cy="38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ttore 2 11"/>
          <p:cNvCxnSpPr>
            <a:cxnSpLocks noChangeShapeType="1"/>
          </p:cNvCxnSpPr>
          <p:nvPr/>
        </p:nvCxnSpPr>
        <p:spPr bwMode="auto">
          <a:xfrm>
            <a:off x="7378495" y="4679130"/>
            <a:ext cx="129698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nettore diritto 6"/>
          <p:cNvCxnSpPr/>
          <p:nvPr/>
        </p:nvCxnSpPr>
        <p:spPr>
          <a:xfrm>
            <a:off x="3693914" y="1575026"/>
            <a:ext cx="0" cy="397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538527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Risultati corso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064172"/>
              </p:ext>
            </p:extLst>
          </p:nvPr>
        </p:nvGraphicFramePr>
        <p:xfrm>
          <a:off x="4382702" y="1932192"/>
          <a:ext cx="5780088" cy="3406775"/>
        </p:xfrm>
        <a:graphic>
          <a:graphicData uri="http://schemas.openxmlformats.org/drawingml/2006/table">
            <a:tbl>
              <a:tblPr/>
              <a:tblGrid>
                <a:gridCol w="2330035">
                  <a:extLst>
                    <a:ext uri="{9D8B030D-6E8A-4147-A177-3AD203B41FA5}">
                      <a16:colId xmlns:a16="http://schemas.microsoft.com/office/drawing/2014/main" val="1029118168"/>
                    </a:ext>
                  </a:extLst>
                </a:gridCol>
                <a:gridCol w="1540024">
                  <a:extLst>
                    <a:ext uri="{9D8B030D-6E8A-4147-A177-3AD203B41FA5}">
                      <a16:colId xmlns:a16="http://schemas.microsoft.com/office/drawing/2014/main" val="1432784462"/>
                    </a:ext>
                  </a:extLst>
                </a:gridCol>
                <a:gridCol w="1080016">
                  <a:extLst>
                    <a:ext uri="{9D8B030D-6E8A-4147-A177-3AD203B41FA5}">
                      <a16:colId xmlns:a16="http://schemas.microsoft.com/office/drawing/2014/main" val="2419052335"/>
                    </a:ext>
                  </a:extLst>
                </a:gridCol>
                <a:gridCol w="830013">
                  <a:extLst>
                    <a:ext uri="{9D8B030D-6E8A-4147-A177-3AD203B41FA5}">
                      <a16:colId xmlns:a16="http://schemas.microsoft.com/office/drawing/2014/main" val="2009045571"/>
                    </a:ext>
                  </a:extLst>
                </a:gridCol>
              </a:tblGrid>
              <a:tr h="1684334">
                <a:tc>
                  <a:txBody>
                    <a:bodyPr/>
                    <a:lstStyle/>
                    <a:p>
                      <a:pPr rtl="0" fontAlgn="b"/>
                      <a:endParaRPr lang="it-IT" sz="1800" dirty="0">
                        <a:effectLst/>
                      </a:endParaRPr>
                    </a:p>
                  </a:txBody>
                  <a:tcPr marL="28574" marR="28574" marT="19054" marB="190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 sz="1800" b="1">
                          <a:effectLst/>
                        </a:rPr>
                        <a:t>L’e-commerce B2B con</a:t>
                      </a:r>
                      <a:br>
                        <a:rPr lang="it-IT" sz="1800" b="1">
                          <a:effectLst/>
                        </a:rPr>
                      </a:br>
                      <a:r>
                        <a:rPr lang="it-IT" sz="1800" b="1">
                          <a:effectLst/>
                        </a:rPr>
                        <a:t>i clienti internazionali</a:t>
                      </a:r>
                      <a:br>
                        <a:rPr lang="it-IT" sz="1800" b="1">
                          <a:effectLst/>
                        </a:rPr>
                      </a:br>
                      <a:endParaRPr lang="it-IT" sz="1800" b="1">
                        <a:effectLst/>
                      </a:endParaRP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 sz="1800" b="1" dirty="0">
                          <a:effectLst/>
                        </a:rPr>
                        <a:t>Digital e web marketing</a:t>
                      </a:r>
                      <a:br>
                        <a:rPr lang="it-IT" sz="1800" b="1" dirty="0">
                          <a:effectLst/>
                        </a:rPr>
                      </a:br>
                      <a:endParaRPr lang="it-IT" sz="1800" b="1" dirty="0">
                        <a:effectLst/>
                      </a:endParaRP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 sz="1800" b="1" dirty="0">
                          <a:effectLst/>
                        </a:rPr>
                        <a:t>Il Social Media Marketing</a:t>
                      </a:r>
                      <a:br>
                        <a:rPr lang="it-IT" sz="1800" b="1" dirty="0">
                          <a:effectLst/>
                        </a:rPr>
                      </a:br>
                      <a:endParaRPr lang="it-IT" sz="1800" b="1" dirty="0">
                        <a:effectLst/>
                      </a:endParaRP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003807"/>
                  </a:ext>
                </a:extLst>
              </a:tr>
              <a:tr h="586849">
                <a:tc>
                  <a:txBody>
                    <a:bodyPr/>
                    <a:lstStyle/>
                    <a:p>
                      <a:pPr rtl="0" fontAlgn="ctr"/>
                      <a:r>
                        <a:rPr lang="it-IT" sz="1800" dirty="0">
                          <a:effectLst/>
                        </a:rPr>
                        <a:t>Competenza e chiarezza espositiva del docente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>
                          <a:effectLst/>
                        </a:rPr>
                        <a:t>5,0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>
                          <a:effectLst/>
                        </a:rPr>
                        <a:t>4,0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>
                          <a:effectLst/>
                        </a:rPr>
                        <a:t>5,0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746281"/>
                  </a:ext>
                </a:extLst>
              </a:tr>
              <a:tr h="1135592">
                <a:tc>
                  <a:txBody>
                    <a:bodyPr/>
                    <a:lstStyle/>
                    <a:p>
                      <a:pPr rtl="0" fontAlgn="ctr"/>
                      <a:r>
                        <a:rPr lang="it-IT" sz="1800">
                          <a:effectLst/>
                        </a:rPr>
                        <a:t>In che misura ritiene che i temi trattati siano utili per la sua attività professionale? 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>
                          <a:effectLst/>
                        </a:rPr>
                        <a:t>4,0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>
                          <a:effectLst/>
                        </a:rPr>
                        <a:t>4,0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dirty="0">
                          <a:effectLst/>
                        </a:rPr>
                        <a:t>5,0</a:t>
                      </a:r>
                    </a:p>
                  </a:txBody>
                  <a:tcPr marL="28574" marR="28574" marT="19054" marB="190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504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93013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4108044" y="591778"/>
            <a:ext cx="591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Aziende iscritte</a:t>
            </a:r>
          </a:p>
        </p:txBody>
      </p:sp>
      <p:sp>
        <p:nvSpPr>
          <p:cNvPr id="11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525434" y="2453951"/>
            <a:ext cx="54957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/>
              <a:t>94 aziende hanno partecipato al percorso formativo</a:t>
            </a:r>
          </a:p>
        </p:txBody>
      </p:sp>
    </p:spTree>
    <p:extLst>
      <p:ext uri="{BB962C8B-B14F-4D97-AF65-F5344CB8AC3E}">
        <p14:creationId xmlns:p14="http://schemas.microsoft.com/office/powerpoint/2010/main" val="365827789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4108044" y="591778"/>
            <a:ext cx="591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Provincia di provenienza</a:t>
            </a:r>
          </a:p>
        </p:txBody>
      </p:sp>
      <p:sp>
        <p:nvSpPr>
          <p:cNvPr id="11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/>
          </p:nvPr>
        </p:nvGraphicFramePr>
        <p:xfrm>
          <a:off x="2919918" y="1801504"/>
          <a:ext cx="8705656" cy="435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993439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4108044" y="591778"/>
            <a:ext cx="591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Dimensione aziendale | Fatturato 2020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604968"/>
              </p:ext>
            </p:extLst>
          </p:nvPr>
        </p:nvGraphicFramePr>
        <p:xfrm>
          <a:off x="2919918" y="1856095"/>
          <a:ext cx="8705656" cy="4060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123486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4108044" y="591778"/>
            <a:ext cx="591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Dimensione aziendale | numero dipendenti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563327"/>
              </p:ext>
            </p:extLst>
          </p:nvPr>
        </p:nvGraphicFramePr>
        <p:xfrm>
          <a:off x="2919918" y="1633017"/>
          <a:ext cx="7994374" cy="452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615675"/>
              </p:ext>
            </p:extLst>
          </p:nvPr>
        </p:nvGraphicFramePr>
        <p:xfrm>
          <a:off x="2919918" y="1774209"/>
          <a:ext cx="8705656" cy="392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9128226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Dimensione aziendale | Quota Fatturato Export 2019 -2020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221807"/>
              </p:ext>
            </p:extLst>
          </p:nvPr>
        </p:nvGraphicFramePr>
        <p:xfrm>
          <a:off x="2919918" y="1575025"/>
          <a:ext cx="8705656" cy="4061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1564562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Settore di provenienza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951529"/>
              </p:ext>
            </p:extLst>
          </p:nvPr>
        </p:nvGraphicFramePr>
        <p:xfrm>
          <a:off x="2919918" y="1746913"/>
          <a:ext cx="8705656" cy="4109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8594643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Informazioni generali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320280"/>
              </p:ext>
            </p:extLst>
          </p:nvPr>
        </p:nvGraphicFramePr>
        <p:xfrm>
          <a:off x="2919918" y="1802295"/>
          <a:ext cx="8705656" cy="411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25299"/>
              </p:ext>
            </p:extLst>
          </p:nvPr>
        </p:nvGraphicFramePr>
        <p:xfrm>
          <a:off x="2919918" y="1780752"/>
          <a:ext cx="8705656" cy="395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2311432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61490" y="328176"/>
            <a:ext cx="2070433" cy="1246850"/>
            <a:chOff x="137928" y="167882"/>
            <a:chExt cx="2013426" cy="1362960"/>
          </a:xfrm>
        </p:grpSpPr>
        <p:sp>
          <p:nvSpPr>
            <p:cNvPr id="5" name="CasellaDiTesto 4"/>
            <p:cNvSpPr txBox="1"/>
            <p:nvPr/>
          </p:nvSpPr>
          <p:spPr>
            <a:xfrm>
              <a:off x="189555" y="1223065"/>
              <a:ext cx="1961799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Ufficio Servizi Formativi</a:t>
              </a: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8" y="167882"/>
              <a:ext cx="1803862" cy="1122218"/>
            </a:xfrm>
            <a:prstGeom prst="rect">
              <a:avLst/>
            </a:prstGeom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2FEE3-01E2-4F80-96C0-D7292B33884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918" y="531860"/>
            <a:ext cx="8705656" cy="5815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3693914" y="591777"/>
            <a:ext cx="765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/>
              </a:rPr>
              <a:t>Informazioni partecipanti | Fascia di età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ccia a pentagono 5"/>
          <p:cNvSpPr/>
          <p:nvPr/>
        </p:nvSpPr>
        <p:spPr>
          <a:xfrm>
            <a:off x="0" y="6157799"/>
            <a:ext cx="3062521" cy="579664"/>
          </a:xfrm>
          <a:prstGeom prst="homePlate">
            <a:avLst/>
          </a:prstGeom>
          <a:solidFill>
            <a:srgbClr val="DEEBF7"/>
          </a:solidFill>
          <a:ln>
            <a:solidFill>
              <a:srgbClr val="DEEB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– EXPORT DIGITALE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755538"/>
              </p:ext>
            </p:extLst>
          </p:nvPr>
        </p:nvGraphicFramePr>
        <p:xfrm>
          <a:off x="2919918" y="1842448"/>
          <a:ext cx="8705656" cy="385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306249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405</Words>
  <Application>Microsoft Office PowerPoint</Application>
  <PresentationFormat>Widescreen</PresentationFormat>
  <Paragraphs>94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Imperioli Marco</dc:creator>
  <cp:lastModifiedBy>Imperioli Marco</cp:lastModifiedBy>
  <cp:revision>36</cp:revision>
  <dcterms:created xsi:type="dcterms:W3CDTF">2020-01-21T15:58:29Z</dcterms:created>
  <dcterms:modified xsi:type="dcterms:W3CDTF">2022-02-25T16:21:43Z</dcterms:modified>
</cp:coreProperties>
</file>