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2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3.xml" ContentType="application/vnd.openxmlformats-officedocument.drawingml.chart+xml"/>
  <Override PartName="/ppt/charts/style13.xml" ContentType="application/vnd.ms-office.chartstyle+xml"/>
  <Override PartName="/ppt/charts/colors1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8"/>
  </p:notesMasterIdLst>
  <p:sldIdLst>
    <p:sldId id="258" r:id="rId3"/>
    <p:sldId id="257" r:id="rId4"/>
    <p:sldId id="279" r:id="rId5"/>
    <p:sldId id="263" r:id="rId6"/>
    <p:sldId id="260" r:id="rId7"/>
    <p:sldId id="261" r:id="rId8"/>
    <p:sldId id="273" r:id="rId9"/>
    <p:sldId id="266" r:id="rId10"/>
    <p:sldId id="267" r:id="rId11"/>
    <p:sldId id="270" r:id="rId12"/>
    <p:sldId id="271" r:id="rId13"/>
    <p:sldId id="272" r:id="rId14"/>
    <p:sldId id="269" r:id="rId15"/>
    <p:sldId id="277" r:id="rId16"/>
    <p:sldId id="278" r:id="rId17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8" y="3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\\storage.ice.local\Agenzia\SG20\COMUNICAZIONE\REGIONE%20EMILIA%20ROMAGNA\5.%20Realizzazione\Panoramica%20aziende%20iscritte\Panoramica%20aziende%20iscritte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oleObject" Target="file:///\\storage.ice.local\Agenzia\SG20\COMUNICAZIONE\REGIONE%20EMILIA%20ROMAGNA\5.%20Realizzazione\Panoramica%20aziende%20iscritte\Panoramica%20aziende%20iscritte.xlsx" TargetMode="External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\\storage.ice.local\Agenzia\SG20\COMUNICAZIONE\REGIONE%20EMILIA%20ROMAGNA\5.%20Realizzazione\Panoramica%20aziende%20iscritte\Panoramica%20aziende%20iscritte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file:///\\storage.ice.local\Agenzia\SG20\COMUNICAZIONE\DIGITAL%20EXPORT%20ACADEMY%20III%20%20edizione\TAPPE\5%20VALLE%20%20D'%20AOSTA%20ok\4.%20Realizzazione\Panoramica%20aziende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\\storage.ice.local\Agenzia\SG20\COMUNICAZIONE\REGIONE%20EMILIA%20ROMAGNA\5.%20Realizzazione\Panoramica%20aziende%20iscritte\Panoramica%20aziende%20iscritte.xlsx" TargetMode="External"/><Relationship Id="rId2" Type="http://schemas.microsoft.com/office/2011/relationships/chartColorStyle" Target="colors13.xml"/><Relationship Id="rId1" Type="http://schemas.microsoft.com/office/2011/relationships/chartStyle" Target="style13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\\storage.ice.local\Agenzia\SG20\COMUNICAZIONE\REGIONE%20EMILIA%20ROMAGNA\5.%20Realizzazione\Panoramica%20aziende%20iscritte\Panoramica%20aziende%20iscritte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storage.ice.local\Agenzia\SG20\COMUNICAZIONE\DIGITAL%20EXPORT%20ACADEMY%20III%20%20edizione\TAPPE\3%20TRENTO%20ok\4.%20Realizzazione\Panoramica%20aziende%20iscritte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\\storage.ice.local\Agenzia\SG20\COMUNICAZIONE\REGIONE%20EMILIA%20ROMAGNA\5.%20Realizzazione\Panoramica%20aziende%20iscritte\Panoramica%20aziende%20iscritte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\\storage.ice.local\Agenzia\SG20\COMUNICAZIONE\REGIONE%20EMILIA%20ROMAGNA\5.%20Realizzazione\Panoramica%20aziende%20iscritte\Panoramica%20aziende%20iscritte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oleObject" Target="file:///\\storage.ice.local\Agenzia\SG20\COMUNICAZIONE\REGIONE%20EMILIA%20ROMAGNA\5.%20Realizzazione\Panoramica%20aziende%20iscritte\Panoramica%20aziende%20iscritte.xlsx" TargetMode="External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\\storage.ice.local\Agenzia\SG20\COMUNICAZIONE\DIGITAL%20EXPORT%20ACADEMY%20III%20%20edizione\TAPPE\5%20VALLE%20%20D'%20AOSTA%20ok\4.%20Realizzazione\Panoramica%20aziende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\\storage.ice.local\Agenzia\SG20\COMUNICAZIONE\REGIONE%20EMILIA%20ROMAGNA\5.%20Realizzazione\Panoramica%20aziende%20iscritte\Panoramica%20aziende%20iscritte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\\storage.ice.local\Agenzia\SG20\COMUNICAZIONE\REGIONE%20EMILIA%20ROMAGNA\5.%20Realizzazione\Panoramica%20aziende%20iscritte\Panoramica%20aziende%20iscritte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[Panoramica aziende iscritte.xlsx]Foglio1!Tabella pivot5</c:name>
    <c:fmtId val="-1"/>
  </c:pivotSource>
  <c:chart>
    <c:autoTitleDeleted val="1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it-IT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it-IT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3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it-IT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Foglio1!$B$3</c:f>
              <c:strCache>
                <c:ptCount val="1"/>
                <c:pt idx="0">
                  <c:v>Totale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Foglio1!$A$4:$A$13</c:f>
              <c:strCache>
                <c:ptCount val="10"/>
                <c:pt idx="0">
                  <c:v>Bologna</c:v>
                </c:pt>
                <c:pt idx="1">
                  <c:v>Ferrara</c:v>
                </c:pt>
                <c:pt idx="2">
                  <c:v>Forlì-Cesena</c:v>
                </c:pt>
                <c:pt idx="3">
                  <c:v>Modena</c:v>
                </c:pt>
                <c:pt idx="4">
                  <c:v>Parma</c:v>
                </c:pt>
                <c:pt idx="5">
                  <c:v>Piacenza</c:v>
                </c:pt>
                <c:pt idx="6">
                  <c:v>Ravenna</c:v>
                </c:pt>
                <c:pt idx="7">
                  <c:v>Ravenna, Reggio Emilia</c:v>
                </c:pt>
                <c:pt idx="8">
                  <c:v>Reggio Emilia</c:v>
                </c:pt>
                <c:pt idx="9">
                  <c:v>Rimini</c:v>
                </c:pt>
              </c:strCache>
            </c:strRef>
          </c:cat>
          <c:val>
            <c:numRef>
              <c:f>Foglio1!$B$4:$B$13</c:f>
              <c:numCache>
                <c:formatCode>0%</c:formatCode>
                <c:ptCount val="10"/>
                <c:pt idx="0">
                  <c:v>0.3364485981308411</c:v>
                </c:pt>
                <c:pt idx="1">
                  <c:v>4.6728971962616821E-2</c:v>
                </c:pt>
                <c:pt idx="2">
                  <c:v>2.8037383177570093E-2</c:v>
                </c:pt>
                <c:pt idx="3">
                  <c:v>0.17757009345794392</c:v>
                </c:pt>
                <c:pt idx="4">
                  <c:v>7.476635514018691E-2</c:v>
                </c:pt>
                <c:pt idx="5">
                  <c:v>2.8037383177570093E-2</c:v>
                </c:pt>
                <c:pt idx="6">
                  <c:v>5.6074766355140186E-2</c:v>
                </c:pt>
                <c:pt idx="7">
                  <c:v>9.3457943925233638E-3</c:v>
                </c:pt>
                <c:pt idx="8">
                  <c:v>0.18691588785046728</c:v>
                </c:pt>
                <c:pt idx="9">
                  <c:v>5.6074766355140186E-2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FD36-4291-A6C7-4CC69C14DA51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362144824"/>
        <c:axId val="362141544"/>
      </c:barChart>
      <c:catAx>
        <c:axId val="36214482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362141544"/>
        <c:crosses val="autoZero"/>
        <c:auto val="1"/>
        <c:lblAlgn val="ctr"/>
        <c:lblOffset val="100"/>
        <c:noMultiLvlLbl val="0"/>
      </c:catAx>
      <c:valAx>
        <c:axId val="362141544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36214482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[Panoramica aziende iscritte.xlsx]Foglio8!Tabella pivot57</c:name>
    <c:fmtId val="-1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 sz="1800"/>
              <a:t>Utilizzo i principali strumenti di comunicazione digitale (social network e marketplace) unicamente a livello amatoriale e in azienda non ho in questo momento mansioni specifiche in campo digitale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it-IT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it-IT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it-IT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Foglio8!$B$3</c:f>
              <c:strCache>
                <c:ptCount val="1"/>
                <c:pt idx="0">
                  <c:v>Totale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Foglio8!$A$4:$A$5</c:f>
              <c:strCache>
                <c:ptCount val="2"/>
                <c:pt idx="0">
                  <c:v>No</c:v>
                </c:pt>
                <c:pt idx="1">
                  <c:v>Sì</c:v>
                </c:pt>
              </c:strCache>
            </c:strRef>
          </c:cat>
          <c:val>
            <c:numRef>
              <c:f>Foglio8!$B$4:$B$5</c:f>
              <c:numCache>
                <c:formatCode>0%</c:formatCode>
                <c:ptCount val="2"/>
                <c:pt idx="0">
                  <c:v>0.3925233644859813</c:v>
                </c:pt>
                <c:pt idx="1">
                  <c:v>0.60747663551401865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FC7-44DF-A048-A0101E98C96D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33117840"/>
        <c:axId val="433118824"/>
      </c:barChart>
      <c:catAx>
        <c:axId val="43311784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433118824"/>
        <c:crosses val="autoZero"/>
        <c:auto val="1"/>
        <c:lblAlgn val="ctr"/>
        <c:lblOffset val="100"/>
        <c:noMultiLvlLbl val="0"/>
      </c:catAx>
      <c:valAx>
        <c:axId val="43311882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43311784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[Panoramica aziende iscritte.xlsx]Foglio9!Tabella pivot62</c:name>
    <c:fmtId val="-1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 sz="1600"/>
              <a:t>In azienda, tra gli altri compiti, svolgo una funzione che comporta l’utilizzo non prevalente di strumenti di digital marketing, digital export o customer management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it-IT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it-IT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it-IT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Foglio9!$B$3</c:f>
              <c:strCache>
                <c:ptCount val="1"/>
                <c:pt idx="0">
                  <c:v>Totale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Foglio9!$A$4:$A$5</c:f>
              <c:strCache>
                <c:ptCount val="2"/>
                <c:pt idx="0">
                  <c:v>No</c:v>
                </c:pt>
                <c:pt idx="1">
                  <c:v>Sì</c:v>
                </c:pt>
              </c:strCache>
            </c:strRef>
          </c:cat>
          <c:val>
            <c:numRef>
              <c:f>Foglio9!$B$4:$B$5</c:f>
              <c:numCache>
                <c:formatCode>0%</c:formatCode>
                <c:ptCount val="2"/>
                <c:pt idx="0">
                  <c:v>0.28971962616822428</c:v>
                </c:pt>
                <c:pt idx="1">
                  <c:v>0.71028037383177567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A43-41CC-9F1E-D308ACB7D4BC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24463760"/>
        <c:axId val="424466056"/>
      </c:barChart>
      <c:catAx>
        <c:axId val="4244637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424466056"/>
        <c:crosses val="autoZero"/>
        <c:auto val="1"/>
        <c:lblAlgn val="ctr"/>
        <c:lblOffset val="100"/>
        <c:noMultiLvlLbl val="0"/>
      </c:catAx>
      <c:valAx>
        <c:axId val="42446605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42446376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[Panoramica aziende.xlsx]Foglio3!Tabella pivot15</c:name>
    <c:fmtId val="3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 sz="1600" dirty="0"/>
              <a:t>In azienda la mia mansione è principalmente dedicata allo sviluppo di progetti di comunicazione e marketing digitale, </a:t>
            </a:r>
            <a:r>
              <a:rPr lang="it-IT" sz="1600" dirty="0" err="1"/>
              <a:t>digital</a:t>
            </a:r>
            <a:r>
              <a:rPr lang="it-IT" sz="1600" dirty="0"/>
              <a:t> export, </a:t>
            </a:r>
            <a:r>
              <a:rPr lang="it-IT" sz="1600" dirty="0" err="1"/>
              <a:t>customer</a:t>
            </a:r>
            <a:r>
              <a:rPr lang="it-IT" sz="1600" dirty="0"/>
              <a:t> management o alla gestione di e-</a:t>
            </a:r>
            <a:r>
              <a:rPr lang="it-IT" sz="1600" dirty="0" err="1"/>
              <a:t>store</a:t>
            </a:r>
            <a:r>
              <a:rPr lang="it-IT" sz="1600" dirty="0"/>
              <a:t> 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it-IT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it-IT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it-IT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Foglio3!$B$3</c:f>
              <c:strCache>
                <c:ptCount val="1"/>
                <c:pt idx="0">
                  <c:v>Totale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Foglio3!$A$4:$A$5</c:f>
              <c:strCache>
                <c:ptCount val="2"/>
                <c:pt idx="0">
                  <c:v>No</c:v>
                </c:pt>
                <c:pt idx="1">
                  <c:v>Sì</c:v>
                </c:pt>
              </c:strCache>
            </c:strRef>
          </c:cat>
          <c:val>
            <c:numRef>
              <c:f>Foglio3!$B$4:$B$5</c:f>
              <c:numCache>
                <c:formatCode>0.0%</c:formatCode>
                <c:ptCount val="2"/>
                <c:pt idx="0">
                  <c:v>0.70833333333333337</c:v>
                </c:pt>
                <c:pt idx="1">
                  <c:v>0.29166666666666669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30E-4E52-9EF8-010FC4552E95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36275352"/>
        <c:axId val="436278960"/>
      </c:barChart>
      <c:catAx>
        <c:axId val="4362753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436278960"/>
        <c:crosses val="autoZero"/>
        <c:auto val="1"/>
        <c:lblAlgn val="ctr"/>
        <c:lblOffset val="100"/>
        <c:noMultiLvlLbl val="0"/>
      </c:catAx>
      <c:valAx>
        <c:axId val="4362789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4362753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[Panoramica aziende iscritte.xlsx]Foglio10!Tabella pivot67</c:name>
    <c:fmtId val="-1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1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 sz="1600"/>
              <a:t>Conteggio di Come sei venuto a conoscenza dell'iniziativa?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it-IT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it-IT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it-IT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Foglio10!$B$3</c:f>
              <c:strCache>
                <c:ptCount val="1"/>
                <c:pt idx="0">
                  <c:v>Totale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Foglio10!$A$4:$A$10</c:f>
              <c:strCache>
                <c:ptCount val="7"/>
                <c:pt idx="0">
                  <c:v>Altri siti web</c:v>
                </c:pt>
                <c:pt idx="1">
                  <c:v>Altro</c:v>
                </c:pt>
                <c:pt idx="2">
                  <c:v>Associazione di Categoria</c:v>
                </c:pt>
                <c:pt idx="3">
                  <c:v>Mail ICE-Agenzia</c:v>
                </c:pt>
                <c:pt idx="4">
                  <c:v>Mail partner del progetto</c:v>
                </c:pt>
                <c:pt idx="5">
                  <c:v>Newsletter ICE</c:v>
                </c:pt>
                <c:pt idx="6">
                  <c:v>Stampa</c:v>
                </c:pt>
              </c:strCache>
            </c:strRef>
          </c:cat>
          <c:val>
            <c:numRef>
              <c:f>Foglio10!$B$4:$B$10</c:f>
              <c:numCache>
                <c:formatCode>0%</c:formatCode>
                <c:ptCount val="7"/>
                <c:pt idx="0">
                  <c:v>9.3457943925233638E-3</c:v>
                </c:pt>
                <c:pt idx="1">
                  <c:v>6.5420560747663545E-2</c:v>
                </c:pt>
                <c:pt idx="2">
                  <c:v>0.12149532710280374</c:v>
                </c:pt>
                <c:pt idx="3">
                  <c:v>0.64485981308411211</c:v>
                </c:pt>
                <c:pt idx="4">
                  <c:v>6.5420560747663545E-2</c:v>
                </c:pt>
                <c:pt idx="5">
                  <c:v>8.4112149532710276E-2</c:v>
                </c:pt>
                <c:pt idx="6">
                  <c:v>9.3457943925233638E-3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4F9-42A8-9A4A-F503D6FA2CE0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429496152"/>
        <c:axId val="429494840"/>
      </c:barChart>
      <c:catAx>
        <c:axId val="42949615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429494840"/>
        <c:crosses val="autoZero"/>
        <c:auto val="1"/>
        <c:lblAlgn val="ctr"/>
        <c:lblOffset val="100"/>
        <c:noMultiLvlLbl val="0"/>
      </c:catAx>
      <c:valAx>
        <c:axId val="42949484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4294961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[Panoramica aziende iscritte.xlsx]FATTURATO 2020!Tabella pivot10</c:name>
    <c:fmtId val="-1"/>
  </c:pivotSource>
  <c:chart>
    <c:autoTitleDeleted val="1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it-IT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it-IT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it-IT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'FATTURATO 2020'!$B$3</c:f>
              <c:strCache>
                <c:ptCount val="1"/>
                <c:pt idx="0">
                  <c:v>Totale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'FATTURATO 2020'!$A$4:$A$10</c:f>
              <c:strCache>
                <c:ptCount val="7"/>
                <c:pt idx="0">
                  <c:v>Da 15 milioni a 25 milioni</c:v>
                </c:pt>
                <c:pt idx="1">
                  <c:v>Da 2,5 milioni a 5 milioni</c:v>
                </c:pt>
                <c:pt idx="2">
                  <c:v>Da 250.000 a 500.000</c:v>
                </c:pt>
                <c:pt idx="3">
                  <c:v>Da 5 milioni a 15 milioni</c:v>
                </c:pt>
                <c:pt idx="4">
                  <c:v>Da 500.000 a 2,5 milioni</c:v>
                </c:pt>
                <c:pt idx="5">
                  <c:v>Inferiore a 250.000</c:v>
                </c:pt>
                <c:pt idx="6">
                  <c:v>Oltre 25 milioni</c:v>
                </c:pt>
              </c:strCache>
            </c:strRef>
          </c:cat>
          <c:val>
            <c:numRef>
              <c:f>'FATTURATO 2020'!$B$4:$B$10</c:f>
              <c:numCache>
                <c:formatCode>0%</c:formatCode>
                <c:ptCount val="7"/>
                <c:pt idx="0">
                  <c:v>5.6074766355140186E-2</c:v>
                </c:pt>
                <c:pt idx="1">
                  <c:v>0.11214953271028037</c:v>
                </c:pt>
                <c:pt idx="2">
                  <c:v>4.6728971962616821E-2</c:v>
                </c:pt>
                <c:pt idx="3">
                  <c:v>0.25233644859813081</c:v>
                </c:pt>
                <c:pt idx="4">
                  <c:v>0.17757009345794392</c:v>
                </c:pt>
                <c:pt idx="5">
                  <c:v>0.24299065420560748</c:v>
                </c:pt>
                <c:pt idx="6">
                  <c:v>0.11214953271028037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11F-45B6-9726-41B2580930F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454643864"/>
        <c:axId val="454645832"/>
      </c:barChart>
      <c:catAx>
        <c:axId val="45464386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454645832"/>
        <c:crosses val="autoZero"/>
        <c:auto val="1"/>
        <c:lblAlgn val="ctr"/>
        <c:lblOffset val="100"/>
        <c:noMultiLvlLbl val="0"/>
      </c:catAx>
      <c:valAx>
        <c:axId val="45464583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4546438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935541352"/>
        <c:axId val="935537416"/>
      </c:barChart>
      <c:catAx>
        <c:axId val="9355413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935537416"/>
        <c:crosses val="autoZero"/>
        <c:auto val="1"/>
        <c:lblAlgn val="ctr"/>
        <c:lblOffset val="100"/>
        <c:noMultiLvlLbl val="0"/>
      </c:catAx>
      <c:valAx>
        <c:axId val="935537416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93554135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[Panoramica aziende iscritte.xlsx]Foglio3!Tabella pivot15</c:name>
    <c:fmtId val="-1"/>
  </c:pivotSource>
  <c:chart>
    <c:autoTitleDeleted val="1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it-IT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it-IT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it-IT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Foglio3!$B$3</c:f>
              <c:strCache>
                <c:ptCount val="1"/>
                <c:pt idx="0">
                  <c:v>Totale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Foglio3!$A$4:$A$11</c:f>
              <c:strCache>
                <c:ptCount val="8"/>
                <c:pt idx="0">
                  <c:v>Da 10 a 19 dipendenti</c:v>
                </c:pt>
                <c:pt idx="1">
                  <c:v>Da 10 a 19 dipendenti, Da 20 a 49 dipendenti</c:v>
                </c:pt>
                <c:pt idx="2">
                  <c:v>Da 100 a 499 dipendenti</c:v>
                </c:pt>
                <c:pt idx="3">
                  <c:v>Da 20 a 49 dipendenti</c:v>
                </c:pt>
                <c:pt idx="4">
                  <c:v>Da 3 a 9 dipendenti</c:v>
                </c:pt>
                <c:pt idx="5">
                  <c:v>Da 50 a 99 dipendenti</c:v>
                </c:pt>
                <c:pt idx="6">
                  <c:v>Fino a 2 dipendenti</c:v>
                </c:pt>
                <c:pt idx="7">
                  <c:v>Oltre 499 dipendenti</c:v>
                </c:pt>
              </c:strCache>
            </c:strRef>
          </c:cat>
          <c:val>
            <c:numRef>
              <c:f>Foglio3!$B$4:$B$11</c:f>
              <c:numCache>
                <c:formatCode>0%</c:formatCode>
                <c:ptCount val="8"/>
                <c:pt idx="0">
                  <c:v>0.11214953271028037</c:v>
                </c:pt>
                <c:pt idx="1">
                  <c:v>9.3457943925233638E-3</c:v>
                </c:pt>
                <c:pt idx="2">
                  <c:v>0.10280373831775701</c:v>
                </c:pt>
                <c:pt idx="3">
                  <c:v>0.25233644859813081</c:v>
                </c:pt>
                <c:pt idx="4">
                  <c:v>0.15887850467289719</c:v>
                </c:pt>
                <c:pt idx="5">
                  <c:v>0.11214953271028037</c:v>
                </c:pt>
                <c:pt idx="6">
                  <c:v>0.22429906542056074</c:v>
                </c:pt>
                <c:pt idx="7">
                  <c:v>2.8037383177570093E-2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2DC9-4885-BC2C-BDE470B859D0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354493680"/>
        <c:axId val="354499256"/>
      </c:barChart>
      <c:catAx>
        <c:axId val="35449368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354499256"/>
        <c:crosses val="autoZero"/>
        <c:auto val="1"/>
        <c:lblAlgn val="ctr"/>
        <c:lblOffset val="100"/>
        <c:noMultiLvlLbl val="0"/>
      </c:catAx>
      <c:valAx>
        <c:axId val="354499256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35449368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[Panoramica aziende iscritte.xlsx]export!Tabella pivot20</c:name>
    <c:fmtId val="-1"/>
  </c:pivotSource>
  <c:chart>
    <c:autoTitleDeleted val="1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it-IT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it-IT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it-IT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export!$B$3</c:f>
              <c:strCache>
                <c:ptCount val="1"/>
                <c:pt idx="0">
                  <c:v>Totale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export!$A$4:$A$8</c:f>
              <c:strCache>
                <c:ptCount val="5"/>
                <c:pt idx="0">
                  <c:v>Dal 10% al 25%</c:v>
                </c:pt>
                <c:pt idx="1">
                  <c:v>Dal 25% al 50%</c:v>
                </c:pt>
                <c:pt idx="2">
                  <c:v>Inferiore al 10%</c:v>
                </c:pt>
                <c:pt idx="3">
                  <c:v>Non esporta</c:v>
                </c:pt>
                <c:pt idx="4">
                  <c:v>Oltre il 50%</c:v>
                </c:pt>
              </c:strCache>
            </c:strRef>
          </c:cat>
          <c:val>
            <c:numRef>
              <c:f>export!$B$4:$B$8</c:f>
              <c:numCache>
                <c:formatCode>0%</c:formatCode>
                <c:ptCount val="5"/>
                <c:pt idx="0">
                  <c:v>0.21495327102803738</c:v>
                </c:pt>
                <c:pt idx="1">
                  <c:v>0.11214953271028037</c:v>
                </c:pt>
                <c:pt idx="2">
                  <c:v>0.17757009345794392</c:v>
                </c:pt>
                <c:pt idx="3">
                  <c:v>0.19626168224299065</c:v>
                </c:pt>
                <c:pt idx="4">
                  <c:v>0.29906542056074764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645-4116-A515-C989D494BFC4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432901144"/>
        <c:axId val="432897208"/>
      </c:barChart>
      <c:catAx>
        <c:axId val="432901144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432897208"/>
        <c:crosses val="autoZero"/>
        <c:auto val="1"/>
        <c:lblAlgn val="ctr"/>
        <c:lblOffset val="100"/>
        <c:noMultiLvlLbl val="0"/>
      </c:catAx>
      <c:valAx>
        <c:axId val="432897208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43290114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'[Panoramica aziende iscritte.xlsx]settore'!$A$1:$A$13</c:f>
              <c:strCache>
                <c:ptCount val="13"/>
                <c:pt idx="0">
                  <c:v>Abbigliamento e tessili</c:v>
                </c:pt>
                <c:pt idx="1">
                  <c:v>Agro-alimentare</c:v>
                </c:pt>
                <c:pt idx="2">
                  <c:v>Articoli per la casa e arredamento</c:v>
                </c:pt>
                <c:pt idx="3">
                  <c:v>Cosmetici gioielli sport ottica tempo libero</c:v>
                </c:pt>
                <c:pt idx="4">
                  <c:v>E-commerce</c:v>
                </c:pt>
                <c:pt idx="5">
                  <c:v>Edilizia</c:v>
                </c:pt>
                <c:pt idx="6">
                  <c:v>Intersetteriale</c:v>
                </c:pt>
                <c:pt idx="7">
                  <c:v>Macchinari</c:v>
                </c:pt>
                <c:pt idx="8">
                  <c:v>Materiali e forniture industriali</c:v>
                </c:pt>
                <c:pt idx="9">
                  <c:v>Non catalogabile</c:v>
                </c:pt>
                <c:pt idx="10">
                  <c:v>Petrolio e derivati</c:v>
                </c:pt>
                <c:pt idx="11">
                  <c:v>Servizi</c:v>
                </c:pt>
                <c:pt idx="12">
                  <c:v>Subfornitura</c:v>
                </c:pt>
              </c:strCache>
            </c:strRef>
          </c:cat>
          <c:val>
            <c:numRef>
              <c:f>'[Panoramica aziende iscritte.xlsx]settore'!$C$1:$C$13</c:f>
              <c:numCache>
                <c:formatCode>0%</c:formatCode>
                <c:ptCount val="13"/>
                <c:pt idx="0">
                  <c:v>4.716981132075472E-2</c:v>
                </c:pt>
                <c:pt idx="1">
                  <c:v>0.11320754716981132</c:v>
                </c:pt>
                <c:pt idx="2">
                  <c:v>3.7735849056603772E-2</c:v>
                </c:pt>
                <c:pt idx="3">
                  <c:v>1.8867924528301886E-2</c:v>
                </c:pt>
                <c:pt idx="4">
                  <c:v>3.7735849056603772E-2</c:v>
                </c:pt>
                <c:pt idx="5">
                  <c:v>2.8301886792452831E-2</c:v>
                </c:pt>
                <c:pt idx="6">
                  <c:v>3.7735849056603772E-2</c:v>
                </c:pt>
                <c:pt idx="7">
                  <c:v>0.330188679245283</c:v>
                </c:pt>
                <c:pt idx="8">
                  <c:v>0.14150943396226415</c:v>
                </c:pt>
                <c:pt idx="9">
                  <c:v>2.8301886792452831E-2</c:v>
                </c:pt>
                <c:pt idx="10">
                  <c:v>9.433962264150943E-3</c:v>
                </c:pt>
                <c:pt idx="11">
                  <c:v>0.13207547169811321</c:v>
                </c:pt>
                <c:pt idx="12">
                  <c:v>3.7735849056603772E-2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F0F-417B-9914-29B136F23F36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82"/>
        <c:axId val="447988032"/>
        <c:axId val="447986720"/>
      </c:barChart>
      <c:catAx>
        <c:axId val="447988032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447986720"/>
        <c:crosses val="autoZero"/>
        <c:auto val="1"/>
        <c:lblAlgn val="ctr"/>
        <c:lblOffset val="100"/>
        <c:noMultiLvlLbl val="0"/>
      </c:catAx>
      <c:valAx>
        <c:axId val="447986720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44798803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[Panoramica aziende.xlsx]Partecipazione iniziative!Tabella pivot72</c:name>
    <c:fmtId val="6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 sz="2000"/>
              <a:t>Conteggio di La tua azienda ha partecipato a corsi/seminari della Formazione dell'Agenzia ICE negli ultimi due anni (2018/2019)?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it-IT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it-IT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it-IT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col"/>
        <c:grouping val="clustered"/>
        <c:varyColors val="0"/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514727704"/>
        <c:axId val="514729344"/>
      </c:barChart>
      <c:catAx>
        <c:axId val="5147277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514729344"/>
        <c:crosses val="autoZero"/>
        <c:auto val="1"/>
        <c:lblAlgn val="ctr"/>
        <c:lblOffset val="100"/>
        <c:noMultiLvlLbl val="0"/>
      </c:catAx>
      <c:valAx>
        <c:axId val="51472934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.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51472770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[Panoramica aziende iscritte.xlsx]Foglio6!Tabella pivot41</c:name>
    <c:fmtId val="-1"/>
  </c:pivotSource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 sz="2000"/>
              <a:t>La tua azienda ha partecipato a corsi/seminari della Formazione dell'Agenzia ICE negli ultimi due anni (2018/2019)?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it-IT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it-IT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it-IT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Foglio6!$B$3</c:f>
              <c:strCache>
                <c:ptCount val="1"/>
                <c:pt idx="0">
                  <c:v>Totale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Foglio6!$A$4:$A$5</c:f>
              <c:strCache>
                <c:ptCount val="2"/>
                <c:pt idx="0">
                  <c:v>No</c:v>
                </c:pt>
                <c:pt idx="1">
                  <c:v>Sì</c:v>
                </c:pt>
              </c:strCache>
            </c:strRef>
          </c:cat>
          <c:val>
            <c:numRef>
              <c:f>Foglio6!$B$4:$B$5</c:f>
              <c:numCache>
                <c:formatCode>0%</c:formatCode>
                <c:ptCount val="2"/>
                <c:pt idx="0">
                  <c:v>0.67289719626168221</c:v>
                </c:pt>
                <c:pt idx="1">
                  <c:v>0.32710280373831774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92E-4681-95C4-EC1A8496CDF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25809472"/>
        <c:axId val="225809800"/>
      </c:barChart>
      <c:catAx>
        <c:axId val="22580947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225809800"/>
        <c:crosses val="autoZero"/>
        <c:auto val="1"/>
        <c:lblAlgn val="ctr"/>
        <c:lblOffset val="100"/>
        <c:noMultiLvlLbl val="0"/>
      </c:catAx>
      <c:valAx>
        <c:axId val="22580980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225809472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pivotSource>
    <c:name>[Panoramica aziende iscritte.xlsx]Foglio7!Tabella pivot46</c:name>
    <c:fmtId val="-1"/>
  </c:pivotSource>
  <c:chart>
    <c:autoTitleDeleted val="1"/>
    <c:pivotFmts>
      <c:pivotFmt>
        <c:idx val="0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it-IT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1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it-IT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  <c:pivotFmt>
        <c:idx val="2"/>
        <c:spPr>
          <a:solidFill>
            <a:schemeClr val="accent1"/>
          </a:solidFill>
          <a:ln>
            <a:noFill/>
          </a:ln>
          <a:effectLst/>
        </c:spPr>
        <c:marker>
          <c:symbol val="none"/>
        </c:marker>
        <c:dLbl>
          <c:idx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lIns="38100" tIns="19050" rIns="38100" bIns="19050" anchor="ctr" anchorCtr="1">
              <a:spAutoFit/>
            </a:bodyPr>
            <a:lstStyle/>
            <a:p>
              <a:pPr>
                <a:defRPr sz="900" b="0" i="0" u="none" strike="noStrike" kern="1200" baseline="0">
                  <a:solidFill>
                    <a:schemeClr val="tx1">
                      <a:lumMod val="75000"/>
                      <a:lumOff val="2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it-IT"/>
            </a:p>
          </c:txPr>
          <c:dLblPos val="outEnd"/>
          <c:showLegendKey val="0"/>
          <c:showVal val="1"/>
          <c:showCatName val="0"/>
          <c:showSerName val="0"/>
          <c:showPercent val="0"/>
          <c:showBubbleSize val="0"/>
          <c:extLst>
            <c:ext xmlns:c15="http://schemas.microsoft.com/office/drawing/2012/chart" uri="{CE6537A1-D6FC-4f65-9D91-7224C49458BB}"/>
          </c:extLst>
        </c:dLbl>
      </c:pivotFmt>
    </c:pivotFmts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Foglio7!$B$3</c:f>
              <c:strCache>
                <c:ptCount val="1"/>
                <c:pt idx="0">
                  <c:v>Totale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Foglio7!$A$4:$A$7</c:f>
              <c:strCache>
                <c:ptCount val="4"/>
                <c:pt idx="0">
                  <c:v>20 - 30 anni</c:v>
                </c:pt>
                <c:pt idx="1">
                  <c:v>30 - 45 anni</c:v>
                </c:pt>
                <c:pt idx="2">
                  <c:v>45 - 60 anni</c:v>
                </c:pt>
                <c:pt idx="3">
                  <c:v>oltre 60 anni</c:v>
                </c:pt>
              </c:strCache>
            </c:strRef>
          </c:cat>
          <c:val>
            <c:numRef>
              <c:f>Foglio7!$B$4:$B$7</c:f>
              <c:numCache>
                <c:formatCode>0%</c:formatCode>
                <c:ptCount val="4"/>
                <c:pt idx="0">
                  <c:v>0.19626168224299065</c:v>
                </c:pt>
                <c:pt idx="1">
                  <c:v>0.47663551401869159</c:v>
                </c:pt>
                <c:pt idx="2">
                  <c:v>0.30841121495327101</c:v>
                </c:pt>
                <c:pt idx="3">
                  <c:v>1.8691588785046728E-2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B97-4C84-893A-45FEEFF9EB99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447979176"/>
        <c:axId val="447983768"/>
      </c:barChart>
      <c:catAx>
        <c:axId val="4479791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447983768"/>
        <c:crosses val="autoZero"/>
        <c:auto val="1"/>
        <c:lblAlgn val="ctr"/>
        <c:lblOffset val="100"/>
        <c:noMultiLvlLbl val="0"/>
      </c:catAx>
      <c:valAx>
        <c:axId val="44798376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0%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4479791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  <c:extLst>
    <c:ext xmlns:c14="http://schemas.microsoft.com/office/drawing/2007/8/2/chart" uri="{781A3756-C4B2-4CAC-9D66-4F8BD8637D16}">
      <c14:pivotOptions>
        <c14:dropZoneFilter val="1"/>
        <c14:dropZoneCategories val="1"/>
        <c14:dropZoneData val="1"/>
        <c14:dropZonesVisible val="1"/>
      </c14:pivotOptions>
    </c:ext>
    <c:ext xmlns:c16="http://schemas.microsoft.com/office/drawing/2014/chart" uri="{E28EC0CA-F0BB-4C9C-879D-F8772B89E7AC}">
      <c16:pivotOptions16>
        <c16:showExpandCollapseFieldButtons val="1"/>
      </c16:pivotOptions16>
    </c:ext>
  </c:extLst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3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47C838-E72E-432D-AFCA-A16220B774F0}" type="datetimeFigureOut">
              <a:rPr lang="it-IT" smtClean="0"/>
              <a:t>25/02/2022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00B4A9-6A20-46E9-A759-DD7FCE166231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9655973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1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41288" y="777875"/>
            <a:ext cx="6818312" cy="3836988"/>
          </a:xfr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099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709613" y="4860925"/>
            <a:ext cx="5678487" cy="4605338"/>
          </a:xfrm>
          <a:noFill/>
          <a:extLs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417690736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64460-7EF3-4B12-BCA0-F62FBD4F80A9}" type="datetimeFigureOut">
              <a:rPr lang="it-IT" smtClean="0"/>
              <a:t>25/02/2022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9BFFC-47ED-444E-979F-4CD4E4C7356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045967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64460-7EF3-4B12-BCA0-F62FBD4F80A9}" type="datetimeFigureOut">
              <a:rPr lang="it-IT" smtClean="0"/>
              <a:t>25/02/2022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9BFFC-47ED-444E-979F-4CD4E4C7356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933307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64460-7EF3-4B12-BCA0-F62FBD4F80A9}" type="datetimeFigureOut">
              <a:rPr lang="it-IT" smtClean="0"/>
              <a:t>25/02/2022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9BFFC-47ED-444E-979F-4CD4E4C7356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602946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4F49683-D38D-4CDC-8E1C-DC750D2BD3E2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9334123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8F8CE22-F687-483F-BBE7-8DED8F86433D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0900227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D932B0-DED1-4A77-9EBB-E6851C144B78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9530561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914401" y="1981201"/>
            <a:ext cx="5075767" cy="4233863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93367" y="1981201"/>
            <a:ext cx="5075767" cy="4233863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7B9592-80B9-41A6-AA46-2DA9B0A8A750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25781923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8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2B09DDD-5886-4F39-BB80-322889CAEFA0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28403836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1AA4497-B97B-4932-89ED-F28C43C6BEA5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374196913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D49C29-8375-4895-BB2F-69CF8474D1C9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80034756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F3B8C4-45B6-4692-A08F-791438940373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406401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64460-7EF3-4B12-BCA0-F62FBD4F80A9}" type="datetimeFigureOut">
              <a:rPr lang="it-IT" smtClean="0"/>
              <a:t>25/02/2022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9BFFC-47ED-444E-979F-4CD4E4C7356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8296152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09160B3-30AF-4875-8A09-287D5A1ED226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347078660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C2D1A9-3B1A-4B04-80EA-40D8815041B8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041751170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680451" y="463551"/>
            <a:ext cx="2588683" cy="5751513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914400" y="463551"/>
            <a:ext cx="7562851" cy="5751513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Rectangle 3"/>
          <p:cNvSpPr>
            <a:spLocks noGrp="1" noChangeArrowheads="1"/>
          </p:cNvSpPr>
          <p:nvPr>
            <p:ph type="dt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ft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sldNum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7D9D43-9EAD-4E11-AC31-8B31540D1E8E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1600009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64460-7EF3-4B12-BCA0-F62FBD4F80A9}" type="datetimeFigureOut">
              <a:rPr lang="it-IT" smtClean="0"/>
              <a:t>25/02/2022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9BFFC-47ED-444E-979F-4CD4E4C7356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047497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64460-7EF3-4B12-BCA0-F62FBD4F80A9}" type="datetimeFigureOut">
              <a:rPr lang="it-IT" smtClean="0"/>
              <a:t>25/02/2022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9BFFC-47ED-444E-979F-4CD4E4C7356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9925574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64460-7EF3-4B12-BCA0-F62FBD4F80A9}" type="datetimeFigureOut">
              <a:rPr lang="it-IT" smtClean="0"/>
              <a:t>25/02/2022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9BFFC-47ED-444E-979F-4CD4E4C7356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471011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64460-7EF3-4B12-BCA0-F62FBD4F80A9}" type="datetimeFigureOut">
              <a:rPr lang="it-IT" smtClean="0"/>
              <a:t>25/02/2022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9BFFC-47ED-444E-979F-4CD4E4C7356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2141343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64460-7EF3-4B12-BCA0-F62FBD4F80A9}" type="datetimeFigureOut">
              <a:rPr lang="it-IT" smtClean="0"/>
              <a:t>25/02/2022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9BFFC-47ED-444E-979F-4CD4E4C7356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369976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64460-7EF3-4B12-BCA0-F62FBD4F80A9}" type="datetimeFigureOut">
              <a:rPr lang="it-IT" smtClean="0"/>
              <a:t>25/02/2022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9BFFC-47ED-444E-979F-4CD4E4C7356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6340542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664460-7EF3-4B12-BCA0-F62FBD4F80A9}" type="datetimeFigureOut">
              <a:rPr lang="it-IT" smtClean="0"/>
              <a:t>25/02/2022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9BFFC-47ED-444E-979F-4CD4E4C7356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7488060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664460-7EF3-4B12-BCA0-F62FBD4F80A9}" type="datetimeFigureOut">
              <a:rPr lang="it-IT" smtClean="0"/>
              <a:t>25/02/2022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C9BFFC-47ED-444E-979F-4CD4E4C7356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108743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914400" y="463551"/>
            <a:ext cx="10354733" cy="14335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it-IT"/>
              <a:t>Fate clic per modificare il formato del testo del titolo</a:t>
            </a:r>
          </a:p>
        </p:txBody>
      </p:sp>
      <p:sp>
        <p:nvSpPr>
          <p:cNvPr id="1027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914400" y="1981201"/>
            <a:ext cx="10354733" cy="42338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it-IT"/>
              <a:t>Fate clic per modificare il formato del testo della struttura</a:t>
            </a:r>
          </a:p>
          <a:p>
            <a:pPr lvl="1"/>
            <a:r>
              <a:rPr lang="en-GB" altLang="it-IT"/>
              <a:t>Secondo livello struttura</a:t>
            </a:r>
          </a:p>
          <a:p>
            <a:pPr lvl="2"/>
            <a:r>
              <a:rPr lang="en-GB" altLang="it-IT"/>
              <a:t>Terzo livello struttura</a:t>
            </a:r>
          </a:p>
          <a:p>
            <a:pPr lvl="3"/>
            <a:r>
              <a:rPr lang="en-GB" altLang="it-IT"/>
              <a:t>Quarto livello struttura</a:t>
            </a:r>
          </a:p>
          <a:p>
            <a:pPr lvl="4"/>
            <a:r>
              <a:rPr lang="en-GB" altLang="it-IT"/>
              <a:t>Quinto livello struttura</a:t>
            </a:r>
          </a:p>
          <a:p>
            <a:pPr lvl="4"/>
            <a:r>
              <a:rPr lang="en-GB" altLang="it-IT"/>
              <a:t>Sesto livello struttura</a:t>
            </a:r>
          </a:p>
          <a:p>
            <a:pPr lvl="4"/>
            <a:r>
              <a:rPr lang="en-GB" altLang="it-IT"/>
              <a:t>Settimo livello struttura</a:t>
            </a:r>
          </a:p>
          <a:p>
            <a:pPr lvl="4"/>
            <a:r>
              <a:rPr lang="en-GB" altLang="it-IT"/>
              <a:t>Ottavo livello struttura</a:t>
            </a:r>
          </a:p>
          <a:p>
            <a:pPr lvl="4"/>
            <a:r>
              <a:rPr lang="en-GB" altLang="it-IT"/>
              <a:t>Nono livello struttura</a:t>
            </a:r>
          </a:p>
        </p:txBody>
      </p:sp>
      <p:sp>
        <p:nvSpPr>
          <p:cNvPr id="2" name="Rectangle 3"/>
          <p:cNvSpPr>
            <a:spLocks noGrp="1" noChangeArrowheads="1"/>
          </p:cNvSpPr>
          <p:nvPr>
            <p:ph type="dt"/>
          </p:nvPr>
        </p:nvSpPr>
        <p:spPr bwMode="auto">
          <a:xfrm>
            <a:off x="914400" y="6248400"/>
            <a:ext cx="2531533" cy="458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ftr"/>
          </p:nvPr>
        </p:nvSpPr>
        <p:spPr bwMode="auto">
          <a:xfrm>
            <a:off x="4165600" y="6248400"/>
            <a:ext cx="3852333" cy="458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endParaRPr lang="it-IT" altLang="it-IT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sldNum"/>
          </p:nvPr>
        </p:nvSpPr>
        <p:spPr bwMode="auto">
          <a:xfrm>
            <a:off x="8737600" y="6248400"/>
            <a:ext cx="2531533" cy="4587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808080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0000" tIns="46800" rIns="90000" bIns="46800" numCol="1" anchor="t" anchorCtr="0" compatLnSpc="1">
            <a:prstTxWarp prst="textNoShape">
              <a:avLst/>
            </a:prstTxWarp>
          </a:bodyPr>
          <a:lstStyle>
            <a:lvl1pPr eaLnBrk="1" hangingPunct="1">
              <a:buClrTx/>
              <a:buSzPct val="100000"/>
              <a:buFontTx/>
              <a:buNone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</a:defRPr>
            </a:lvl1pPr>
          </a:lstStyle>
          <a:p>
            <a:pPr>
              <a:defRPr/>
            </a:pPr>
            <a:fld id="{4703D48D-08AD-47CD-A995-1AE27D41AD2E}" type="slidenum">
              <a:rPr lang="it-IT" altLang="it-IT"/>
              <a:pPr>
                <a:defRPr/>
              </a:pPr>
              <a:t>‹N›</a:t>
            </a:fld>
            <a:endParaRPr lang="it-IT" altLang="it-IT"/>
          </a:p>
        </p:txBody>
      </p:sp>
    </p:spTree>
    <p:extLst>
      <p:ext uri="{BB962C8B-B14F-4D97-AF65-F5344CB8AC3E}">
        <p14:creationId xmlns:p14="http://schemas.microsoft.com/office/powerpoint/2010/main" val="29488532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dt="0"/>
  <p:txStyles>
    <p:titleStyle>
      <a:lvl1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 kern="1200">
          <a:solidFill>
            <a:srgbClr val="000000"/>
          </a:solidFill>
          <a:latin typeface="+mj-lt"/>
          <a:ea typeface="+mj-ea"/>
          <a:cs typeface="+mj-cs"/>
        </a:defRPr>
      </a:lvl1pPr>
      <a:lvl2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Times New Roman" panose="02020603050405020304" pitchFamily="18" charset="0"/>
          <a:cs typeface="Times New Roman" panose="02020603050405020304" pitchFamily="18" charset="0"/>
        </a:defRPr>
      </a:lvl2pPr>
      <a:lvl3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Times New Roman" panose="02020603050405020304" pitchFamily="18" charset="0"/>
          <a:cs typeface="Times New Roman" panose="02020603050405020304" pitchFamily="18" charset="0"/>
        </a:defRPr>
      </a:lvl3pPr>
      <a:lvl4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Times New Roman" panose="02020603050405020304" pitchFamily="18" charset="0"/>
          <a:cs typeface="Times New Roman" panose="02020603050405020304" pitchFamily="18" charset="0"/>
        </a:defRPr>
      </a:lvl4pPr>
      <a:lvl5pPr algn="ctr" defTabSz="449263" rtl="0" eaLnBrk="0" fontAlgn="base" hangingPunct="0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Times New Roman" panose="02020603050405020304" pitchFamily="18" charset="0"/>
          <a:cs typeface="Times New Roman" panose="02020603050405020304" pitchFamily="18" charset="0"/>
        </a:defRPr>
      </a:lvl5pPr>
      <a:lvl6pPr marL="25146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Times New Roman" panose="02020603050405020304" pitchFamily="18" charset="0"/>
          <a:cs typeface="Times New Roman" panose="02020603050405020304" pitchFamily="18" charset="0"/>
        </a:defRPr>
      </a:lvl6pPr>
      <a:lvl7pPr marL="29718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Times New Roman" panose="02020603050405020304" pitchFamily="18" charset="0"/>
          <a:cs typeface="Times New Roman" panose="02020603050405020304" pitchFamily="18" charset="0"/>
        </a:defRPr>
      </a:lvl7pPr>
      <a:lvl8pPr marL="34290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Times New Roman" panose="02020603050405020304" pitchFamily="18" charset="0"/>
          <a:cs typeface="Times New Roman" panose="02020603050405020304" pitchFamily="18" charset="0"/>
        </a:defRPr>
      </a:lvl8pPr>
      <a:lvl9pPr marL="3886200" indent="-228600" algn="ctr" defTabSz="449263" rtl="0" fontAlgn="base">
        <a:spcBef>
          <a:spcPct val="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4400">
          <a:solidFill>
            <a:srgbClr val="000000"/>
          </a:solidFill>
          <a:latin typeface="Times New Roman" panose="02020603050405020304" pitchFamily="18" charset="0"/>
          <a:cs typeface="Times New Roman" panose="02020603050405020304" pitchFamily="18" charset="0"/>
        </a:defRPr>
      </a:lvl9pPr>
    </p:titleStyle>
    <p:bodyStyle>
      <a:lvl1pPr marL="342900" indent="-342900" algn="l" defTabSz="449263" rtl="0" eaLnBrk="0" fontAlgn="base" hangingPunct="0">
        <a:spcBef>
          <a:spcPts val="8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3200" kern="1200">
          <a:solidFill>
            <a:srgbClr val="000000"/>
          </a:solidFill>
          <a:latin typeface="+mn-lt"/>
          <a:ea typeface="+mn-ea"/>
          <a:cs typeface="+mn-cs"/>
        </a:defRPr>
      </a:lvl1pPr>
      <a:lvl2pPr marL="742950" indent="-285750" algn="l" defTabSz="449263" rtl="0" eaLnBrk="0" fontAlgn="base" hangingPunct="0">
        <a:spcBef>
          <a:spcPts val="7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800" kern="1200">
          <a:solidFill>
            <a:srgbClr val="000000"/>
          </a:solidFill>
          <a:latin typeface="+mn-lt"/>
          <a:ea typeface="+mn-ea"/>
          <a:cs typeface="+mn-cs"/>
        </a:defRPr>
      </a:lvl2pPr>
      <a:lvl3pPr marL="1143000" indent="-228600" algn="l" defTabSz="449263" rtl="0" eaLnBrk="0" fontAlgn="base" hangingPunct="0">
        <a:spcBef>
          <a:spcPts val="6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400" kern="1200">
          <a:solidFill>
            <a:srgbClr val="000000"/>
          </a:solidFill>
          <a:latin typeface="+mn-lt"/>
          <a:ea typeface="+mn-ea"/>
          <a:cs typeface="+mn-cs"/>
        </a:defRPr>
      </a:lvl3pPr>
      <a:lvl4pPr marL="16002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4pPr>
      <a:lvl5pPr marL="2057400" indent="-228600" algn="l" defTabSz="449263" rtl="0" eaLnBrk="0" fontAlgn="base" hangingPunct="0">
        <a:spcBef>
          <a:spcPts val="500"/>
        </a:spcBef>
        <a:spcAft>
          <a:spcPct val="0"/>
        </a:spcAft>
        <a:buClr>
          <a:srgbClr val="000000"/>
        </a:buClr>
        <a:buSzPct val="100000"/>
        <a:buFont typeface="Times New Roman" panose="02020603050405020304" pitchFamily="18" charset="0"/>
        <a:defRPr sz="2000" kern="1200">
          <a:solidFill>
            <a:srgbClr val="000000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0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3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4.xml"/><Relationship Id="rId4" Type="http://schemas.openxmlformats.org/officeDocument/2006/relationships/chart" Target="../charts/char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8.xml"/><Relationship Id="rId4" Type="http://schemas.openxmlformats.org/officeDocument/2006/relationships/chart" Target="../charts/char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magin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1843" y="1692323"/>
            <a:ext cx="12273885" cy="3068472"/>
          </a:xfrm>
          <a:prstGeom prst="rect">
            <a:avLst/>
          </a:prstGeom>
        </p:spPr>
      </p:pic>
      <p:sp>
        <p:nvSpPr>
          <p:cNvPr id="2" name="Rettangolo 1"/>
          <p:cNvSpPr/>
          <p:nvPr/>
        </p:nvSpPr>
        <p:spPr>
          <a:xfrm>
            <a:off x="4800896" y="4958835"/>
            <a:ext cx="260840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b="1" dirty="0">
                <a:solidFill>
                  <a:schemeClr val="bg2"/>
                </a:solidFill>
              </a:rPr>
              <a:t>Aziende partecipanti: 94</a:t>
            </a:r>
          </a:p>
        </p:txBody>
      </p:sp>
    </p:spTree>
    <p:extLst>
      <p:ext uri="{BB962C8B-B14F-4D97-AF65-F5344CB8AC3E}">
        <p14:creationId xmlns:p14="http://schemas.microsoft.com/office/powerpoint/2010/main" val="3402650017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uppo 9"/>
          <p:cNvGrpSpPr/>
          <p:nvPr/>
        </p:nvGrpSpPr>
        <p:grpSpPr>
          <a:xfrm>
            <a:off x="361490" y="328176"/>
            <a:ext cx="2070433" cy="1246850"/>
            <a:chOff x="137928" y="167882"/>
            <a:chExt cx="2013426" cy="1362960"/>
          </a:xfrm>
        </p:grpSpPr>
        <p:sp>
          <p:nvSpPr>
            <p:cNvPr id="5" name="CasellaDiTesto 4"/>
            <p:cNvSpPr txBox="1"/>
            <p:nvPr/>
          </p:nvSpPr>
          <p:spPr>
            <a:xfrm>
              <a:off x="189555" y="1223065"/>
              <a:ext cx="1961799" cy="307777"/>
            </a:xfrm>
            <a:prstGeom prst="rect">
              <a:avLst/>
            </a:prstGeom>
            <a:noFill/>
            <a:ln cap="flat">
              <a:noFill/>
            </a:ln>
          </p:spPr>
          <p:txBody>
            <a:bodyPr vert="horz" wrap="square" lIns="91440" tIns="45720" rIns="91440" bIns="45720" anchor="t" anchorCtr="0" compatLnSpc="1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kumimoji="0" lang="it-IT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7F7F7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Ufficio Servizi Formativi</a:t>
              </a:r>
            </a:p>
          </p:txBody>
        </p:sp>
        <p:pic>
          <p:nvPicPr>
            <p:cNvPr id="9" name="Immagine 8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7928" y="167882"/>
              <a:ext cx="1803862" cy="1122218"/>
            </a:xfrm>
            <a:prstGeom prst="rect">
              <a:avLst/>
            </a:prstGeom>
          </p:spPr>
        </p:pic>
      </p:grp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E72FEE3-01E2-4F80-96C0-D7292B33884B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3" name="Immagine 9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919918" y="531860"/>
            <a:ext cx="8705656" cy="581501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3" name="CasellaDiTesto 2"/>
          <p:cNvSpPr txBox="1"/>
          <p:nvPr/>
        </p:nvSpPr>
        <p:spPr>
          <a:xfrm>
            <a:off x="3693914" y="591777"/>
            <a:ext cx="76598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2400" b="1" dirty="0">
                <a:solidFill>
                  <a:srgbClr val="002060"/>
                </a:solidFill>
                <a:latin typeface="Calibri" panose="020F0502020204030204"/>
              </a:rPr>
              <a:t>Informazioni azienda | Strumenti digitali </a:t>
            </a:r>
            <a:endParaRPr kumimoji="0" lang="it-IT" sz="2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ccia a pentagono 5"/>
          <p:cNvSpPr/>
          <p:nvPr/>
        </p:nvSpPr>
        <p:spPr>
          <a:xfrm>
            <a:off x="0" y="6157799"/>
            <a:ext cx="3062521" cy="579664"/>
          </a:xfrm>
          <a:prstGeom prst="homePlate">
            <a:avLst/>
          </a:prstGeom>
          <a:solidFill>
            <a:srgbClr val="DEEBF7"/>
          </a:solidFill>
          <a:ln>
            <a:solidFill>
              <a:srgbClr val="DEEBF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B2B – EXPORT DIGITALE</a:t>
            </a:r>
          </a:p>
        </p:txBody>
      </p:sp>
      <p:graphicFrame>
        <p:nvGraphicFramePr>
          <p:cNvPr id="15" name="Grafico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41922785"/>
              </p:ext>
            </p:extLst>
          </p:nvPr>
        </p:nvGraphicFramePr>
        <p:xfrm>
          <a:off x="2919917" y="1883391"/>
          <a:ext cx="8585145" cy="37528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465885493"/>
      </p:ext>
    </p:extLst>
  </p:cSld>
  <p:clrMapOvr>
    <a:masterClrMapping/>
  </p:clrMapOvr>
  <p:transition spd="med">
    <p:pull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uppo 9"/>
          <p:cNvGrpSpPr/>
          <p:nvPr/>
        </p:nvGrpSpPr>
        <p:grpSpPr>
          <a:xfrm>
            <a:off x="361490" y="328176"/>
            <a:ext cx="2070433" cy="1246850"/>
            <a:chOff x="137928" y="167882"/>
            <a:chExt cx="2013426" cy="1362960"/>
          </a:xfrm>
        </p:grpSpPr>
        <p:sp>
          <p:nvSpPr>
            <p:cNvPr id="5" name="CasellaDiTesto 4"/>
            <p:cNvSpPr txBox="1"/>
            <p:nvPr/>
          </p:nvSpPr>
          <p:spPr>
            <a:xfrm>
              <a:off x="189555" y="1223065"/>
              <a:ext cx="1961799" cy="307777"/>
            </a:xfrm>
            <a:prstGeom prst="rect">
              <a:avLst/>
            </a:prstGeom>
            <a:noFill/>
            <a:ln cap="flat">
              <a:noFill/>
            </a:ln>
          </p:spPr>
          <p:txBody>
            <a:bodyPr vert="horz" wrap="square" lIns="91440" tIns="45720" rIns="91440" bIns="45720" anchor="t" anchorCtr="0" compatLnSpc="1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kumimoji="0" lang="it-IT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7F7F7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Ufficio Servizi Formativi</a:t>
              </a:r>
            </a:p>
          </p:txBody>
        </p:sp>
        <p:pic>
          <p:nvPicPr>
            <p:cNvPr id="9" name="Immagine 8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7928" y="167882"/>
              <a:ext cx="1803862" cy="1122218"/>
            </a:xfrm>
            <a:prstGeom prst="rect">
              <a:avLst/>
            </a:prstGeom>
          </p:spPr>
        </p:pic>
      </p:grp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E72FEE3-01E2-4F80-96C0-D7292B33884B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3" name="Immagine 9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919918" y="531860"/>
            <a:ext cx="8705656" cy="581501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3" name="CasellaDiTesto 2"/>
          <p:cNvSpPr txBox="1"/>
          <p:nvPr/>
        </p:nvSpPr>
        <p:spPr>
          <a:xfrm>
            <a:off x="3693914" y="591777"/>
            <a:ext cx="76598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it-IT" sz="2400" b="1" dirty="0">
                <a:solidFill>
                  <a:srgbClr val="002060"/>
                </a:solidFill>
                <a:latin typeface="Calibri" panose="020F0502020204030204"/>
              </a:rPr>
              <a:t>Informazioni </a:t>
            </a:r>
            <a:r>
              <a:rPr lang="it-IT" sz="2400" b="1" dirty="0">
                <a:solidFill>
                  <a:srgbClr val="002060"/>
                </a:solidFill>
              </a:rPr>
              <a:t>azienda | Strumenti digitali </a:t>
            </a:r>
          </a:p>
        </p:txBody>
      </p:sp>
      <p:sp>
        <p:nvSpPr>
          <p:cNvPr id="15" name="Freccia a pentagono 5"/>
          <p:cNvSpPr/>
          <p:nvPr/>
        </p:nvSpPr>
        <p:spPr>
          <a:xfrm>
            <a:off x="0" y="6157799"/>
            <a:ext cx="3062521" cy="579664"/>
          </a:xfrm>
          <a:prstGeom prst="homePlate">
            <a:avLst/>
          </a:prstGeom>
          <a:solidFill>
            <a:srgbClr val="DEEBF7"/>
          </a:solidFill>
          <a:ln>
            <a:solidFill>
              <a:srgbClr val="DEEBF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B2B – EXPORT DIGITALE</a:t>
            </a:r>
          </a:p>
        </p:txBody>
      </p:sp>
      <p:graphicFrame>
        <p:nvGraphicFramePr>
          <p:cNvPr id="16" name="Grafico 1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241862042"/>
              </p:ext>
            </p:extLst>
          </p:nvPr>
        </p:nvGraphicFramePr>
        <p:xfrm>
          <a:off x="2919918" y="1815151"/>
          <a:ext cx="8705656" cy="38210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881700680"/>
      </p:ext>
    </p:extLst>
  </p:cSld>
  <p:clrMapOvr>
    <a:masterClrMapping/>
  </p:clrMapOvr>
  <p:transition spd="med">
    <p:pull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uppo 9"/>
          <p:cNvGrpSpPr/>
          <p:nvPr/>
        </p:nvGrpSpPr>
        <p:grpSpPr>
          <a:xfrm>
            <a:off x="361490" y="328176"/>
            <a:ext cx="2070433" cy="1246850"/>
            <a:chOff x="137928" y="167882"/>
            <a:chExt cx="2013426" cy="1362960"/>
          </a:xfrm>
        </p:grpSpPr>
        <p:sp>
          <p:nvSpPr>
            <p:cNvPr id="5" name="CasellaDiTesto 4"/>
            <p:cNvSpPr txBox="1"/>
            <p:nvPr/>
          </p:nvSpPr>
          <p:spPr>
            <a:xfrm>
              <a:off x="189555" y="1223065"/>
              <a:ext cx="1961799" cy="307777"/>
            </a:xfrm>
            <a:prstGeom prst="rect">
              <a:avLst/>
            </a:prstGeom>
            <a:noFill/>
            <a:ln cap="flat">
              <a:noFill/>
            </a:ln>
          </p:spPr>
          <p:txBody>
            <a:bodyPr vert="horz" wrap="square" lIns="91440" tIns="45720" rIns="91440" bIns="45720" anchor="t" anchorCtr="0" compatLnSpc="1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kumimoji="0" lang="it-IT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7F7F7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Ufficio Servizi Formativi</a:t>
              </a:r>
            </a:p>
          </p:txBody>
        </p:sp>
        <p:pic>
          <p:nvPicPr>
            <p:cNvPr id="9" name="Immagine 8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7928" y="167882"/>
              <a:ext cx="1803862" cy="1122218"/>
            </a:xfrm>
            <a:prstGeom prst="rect">
              <a:avLst/>
            </a:prstGeom>
          </p:spPr>
        </p:pic>
      </p:grp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E72FEE3-01E2-4F80-96C0-D7292B33884B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3" name="Immagine 9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919918" y="531860"/>
            <a:ext cx="8705656" cy="581501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3" name="CasellaDiTesto 2"/>
          <p:cNvSpPr txBox="1"/>
          <p:nvPr/>
        </p:nvSpPr>
        <p:spPr>
          <a:xfrm>
            <a:off x="3693914" y="591777"/>
            <a:ext cx="76598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defRPr/>
            </a:pPr>
            <a:r>
              <a:rPr lang="it-IT" sz="2400" b="1" dirty="0">
                <a:solidFill>
                  <a:srgbClr val="002060"/>
                </a:solidFill>
              </a:rPr>
              <a:t>Informazioni azienda | Strumenti digitali </a:t>
            </a:r>
            <a:r>
              <a:rPr lang="it-IT" sz="2400" b="1" dirty="0">
                <a:solidFill>
                  <a:srgbClr val="002060"/>
                </a:solidFill>
                <a:latin typeface="Calibri" panose="020F0502020204030204"/>
              </a:rPr>
              <a:t> </a:t>
            </a:r>
            <a:endParaRPr kumimoji="0" lang="it-IT" sz="2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14" name="Grafico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552930753"/>
              </p:ext>
            </p:extLst>
          </p:nvPr>
        </p:nvGraphicFramePr>
        <p:xfrm>
          <a:off x="2919918" y="1981199"/>
          <a:ext cx="8705656" cy="365501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2" name="Freccia a pentagono 5"/>
          <p:cNvSpPr/>
          <p:nvPr/>
        </p:nvSpPr>
        <p:spPr>
          <a:xfrm>
            <a:off x="0" y="6157799"/>
            <a:ext cx="3062521" cy="579664"/>
          </a:xfrm>
          <a:prstGeom prst="homePlate">
            <a:avLst/>
          </a:prstGeom>
          <a:solidFill>
            <a:srgbClr val="DEEBF7"/>
          </a:solidFill>
          <a:ln>
            <a:solidFill>
              <a:srgbClr val="DEEBF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B2B – EXPORT DIGITALE</a:t>
            </a:r>
          </a:p>
        </p:txBody>
      </p:sp>
    </p:spTree>
    <p:extLst>
      <p:ext uri="{BB962C8B-B14F-4D97-AF65-F5344CB8AC3E}">
        <p14:creationId xmlns:p14="http://schemas.microsoft.com/office/powerpoint/2010/main" val="548557597"/>
      </p:ext>
    </p:extLst>
  </p:cSld>
  <p:clrMapOvr>
    <a:masterClrMapping/>
  </p:clrMapOvr>
  <p:transition spd="med">
    <p:pull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uppo 9"/>
          <p:cNvGrpSpPr/>
          <p:nvPr/>
        </p:nvGrpSpPr>
        <p:grpSpPr>
          <a:xfrm>
            <a:off x="361490" y="328176"/>
            <a:ext cx="2070433" cy="1246850"/>
            <a:chOff x="137928" y="167882"/>
            <a:chExt cx="2013426" cy="1362960"/>
          </a:xfrm>
        </p:grpSpPr>
        <p:sp>
          <p:nvSpPr>
            <p:cNvPr id="5" name="CasellaDiTesto 4"/>
            <p:cNvSpPr txBox="1"/>
            <p:nvPr/>
          </p:nvSpPr>
          <p:spPr>
            <a:xfrm>
              <a:off x="189555" y="1223065"/>
              <a:ext cx="1961799" cy="307777"/>
            </a:xfrm>
            <a:prstGeom prst="rect">
              <a:avLst/>
            </a:prstGeom>
            <a:noFill/>
            <a:ln cap="flat">
              <a:noFill/>
            </a:ln>
          </p:spPr>
          <p:txBody>
            <a:bodyPr vert="horz" wrap="square" lIns="91440" tIns="45720" rIns="91440" bIns="45720" anchor="t" anchorCtr="0" compatLnSpc="1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kumimoji="0" lang="it-IT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7F7F7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Ufficio Servizi Formativi</a:t>
              </a:r>
            </a:p>
          </p:txBody>
        </p:sp>
        <p:pic>
          <p:nvPicPr>
            <p:cNvPr id="9" name="Immagine 8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7928" y="167882"/>
              <a:ext cx="1803862" cy="1122218"/>
            </a:xfrm>
            <a:prstGeom prst="rect">
              <a:avLst/>
            </a:prstGeom>
          </p:spPr>
        </p:pic>
      </p:grp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E72FEE3-01E2-4F80-96C0-D7292B33884B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3" name="Immagine 9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919918" y="531860"/>
            <a:ext cx="8705656" cy="581501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3" name="CasellaDiTesto 2"/>
          <p:cNvSpPr txBox="1"/>
          <p:nvPr/>
        </p:nvSpPr>
        <p:spPr>
          <a:xfrm>
            <a:off x="3693914" y="591777"/>
            <a:ext cx="76598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2400" b="1" dirty="0">
                <a:solidFill>
                  <a:srgbClr val="002060"/>
                </a:solidFill>
                <a:latin typeface="Calibri" panose="020F0502020204030204"/>
              </a:rPr>
              <a:t>Come sei venuto a conoscenza dell’iniziativa ?</a:t>
            </a:r>
            <a:endParaRPr kumimoji="0" lang="it-IT" sz="2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Freccia a pentagono 5"/>
          <p:cNvSpPr/>
          <p:nvPr/>
        </p:nvSpPr>
        <p:spPr>
          <a:xfrm>
            <a:off x="0" y="6157799"/>
            <a:ext cx="3062521" cy="579664"/>
          </a:xfrm>
          <a:prstGeom prst="homePlate">
            <a:avLst/>
          </a:prstGeom>
          <a:solidFill>
            <a:srgbClr val="DEEBF7"/>
          </a:solidFill>
          <a:ln>
            <a:solidFill>
              <a:srgbClr val="DEEBF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B2B – EXPORT DIGITALE</a:t>
            </a:r>
          </a:p>
        </p:txBody>
      </p:sp>
      <p:graphicFrame>
        <p:nvGraphicFramePr>
          <p:cNvPr id="15" name="Grafico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49495282"/>
              </p:ext>
            </p:extLst>
          </p:nvPr>
        </p:nvGraphicFramePr>
        <p:xfrm>
          <a:off x="2919918" y="1792941"/>
          <a:ext cx="8705656" cy="384327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458946408"/>
      </p:ext>
    </p:extLst>
  </p:cSld>
  <p:clrMapOvr>
    <a:masterClrMapping/>
  </p:clrMapOvr>
  <p:transition spd="med">
    <p:pull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uppo 9"/>
          <p:cNvGrpSpPr/>
          <p:nvPr/>
        </p:nvGrpSpPr>
        <p:grpSpPr>
          <a:xfrm>
            <a:off x="361490" y="328176"/>
            <a:ext cx="2070433" cy="1246850"/>
            <a:chOff x="137928" y="167882"/>
            <a:chExt cx="2013426" cy="1362960"/>
          </a:xfrm>
        </p:grpSpPr>
        <p:sp>
          <p:nvSpPr>
            <p:cNvPr id="5" name="CasellaDiTesto 4"/>
            <p:cNvSpPr txBox="1"/>
            <p:nvPr/>
          </p:nvSpPr>
          <p:spPr>
            <a:xfrm>
              <a:off x="189555" y="1223065"/>
              <a:ext cx="1961799" cy="307777"/>
            </a:xfrm>
            <a:prstGeom prst="rect">
              <a:avLst/>
            </a:prstGeom>
            <a:noFill/>
            <a:ln cap="flat">
              <a:noFill/>
            </a:ln>
          </p:spPr>
          <p:txBody>
            <a:bodyPr vert="horz" wrap="square" lIns="91440" tIns="45720" rIns="91440" bIns="45720" anchor="t" anchorCtr="0" compatLnSpc="1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kumimoji="0" lang="it-IT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7F7F7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Ufficio Servizi Formativi</a:t>
              </a:r>
            </a:p>
          </p:txBody>
        </p:sp>
        <p:pic>
          <p:nvPicPr>
            <p:cNvPr id="9" name="Immagine 8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7928" y="167882"/>
              <a:ext cx="1803862" cy="1122218"/>
            </a:xfrm>
            <a:prstGeom prst="rect">
              <a:avLst/>
            </a:prstGeom>
          </p:spPr>
        </p:pic>
      </p:grp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E72FEE3-01E2-4F80-96C0-D7292B33884B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3" name="Immagine 9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919918" y="531860"/>
            <a:ext cx="8705656" cy="581501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3" name="CasellaDiTesto 2"/>
          <p:cNvSpPr txBox="1"/>
          <p:nvPr/>
        </p:nvSpPr>
        <p:spPr>
          <a:xfrm>
            <a:off x="3693914" y="591777"/>
            <a:ext cx="76598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2400" b="1" dirty="0">
                <a:solidFill>
                  <a:srgbClr val="002060"/>
                </a:solidFill>
                <a:latin typeface="Calibri" panose="020F0502020204030204"/>
              </a:rPr>
              <a:t>Calendario Corso | </a:t>
            </a:r>
            <a:r>
              <a:rPr lang="it-IT" sz="2400" b="1" dirty="0" err="1">
                <a:solidFill>
                  <a:srgbClr val="002060"/>
                </a:solidFill>
                <a:latin typeface="Calibri" panose="020F0502020204030204"/>
              </a:rPr>
              <a:t>Faculty</a:t>
            </a:r>
            <a:r>
              <a:rPr lang="it-IT" sz="2400" b="1" dirty="0">
                <a:solidFill>
                  <a:srgbClr val="002060"/>
                </a:solidFill>
                <a:latin typeface="Calibri" panose="020F0502020204030204"/>
              </a:rPr>
              <a:t> ICE &amp; Moduli formativi</a:t>
            </a:r>
            <a:endParaRPr kumimoji="0" lang="it-IT" sz="2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Freccia a pentagono 5"/>
          <p:cNvSpPr/>
          <p:nvPr/>
        </p:nvSpPr>
        <p:spPr>
          <a:xfrm>
            <a:off x="0" y="6157799"/>
            <a:ext cx="3062521" cy="579664"/>
          </a:xfrm>
          <a:prstGeom prst="homePlate">
            <a:avLst/>
          </a:prstGeom>
          <a:solidFill>
            <a:srgbClr val="DEEBF7"/>
          </a:solidFill>
          <a:ln>
            <a:solidFill>
              <a:srgbClr val="DEEBF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B2B – EXPORT DIGITALE</a:t>
            </a:r>
          </a:p>
        </p:txBody>
      </p:sp>
      <p:sp>
        <p:nvSpPr>
          <p:cNvPr id="11" name="CasellaDiTesto 3"/>
          <p:cNvSpPr txBox="1">
            <a:spLocks noChangeArrowheads="1"/>
          </p:cNvSpPr>
          <p:nvPr/>
        </p:nvSpPr>
        <p:spPr bwMode="auto">
          <a:xfrm>
            <a:off x="731136" y="3127748"/>
            <a:ext cx="2675441" cy="101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pPr eaLnBrk="1" hangingPunct="1">
              <a:buClr>
                <a:srgbClr val="000000"/>
              </a:buClr>
              <a:buSzPct val="100000"/>
            </a:pPr>
            <a:r>
              <a:rPr lang="it-IT" altLang="it-IT" sz="2000" dirty="0"/>
              <a:t>21 – 22 giugno 2021</a:t>
            </a:r>
          </a:p>
          <a:p>
            <a:pPr eaLnBrk="1" hangingPunct="1">
              <a:buClr>
                <a:srgbClr val="000000"/>
              </a:buClr>
              <a:buSzPct val="100000"/>
            </a:pPr>
            <a:r>
              <a:rPr lang="it-IT" altLang="it-IT" sz="2000" dirty="0"/>
              <a:t>28 – 29 giugno 2021</a:t>
            </a:r>
          </a:p>
          <a:p>
            <a:pPr eaLnBrk="1" hangingPunct="1">
              <a:buClr>
                <a:srgbClr val="000000"/>
              </a:buClr>
              <a:buSzPct val="100000"/>
            </a:pPr>
            <a:r>
              <a:rPr lang="it-IT" altLang="it-IT" sz="2000" dirty="0"/>
              <a:t>05 – 06 luglio 2021</a:t>
            </a:r>
          </a:p>
        </p:txBody>
      </p:sp>
      <p:sp>
        <p:nvSpPr>
          <p:cNvPr id="12" name="CasellaDiTesto 3"/>
          <p:cNvSpPr txBox="1">
            <a:spLocks noChangeArrowheads="1"/>
          </p:cNvSpPr>
          <p:nvPr/>
        </p:nvSpPr>
        <p:spPr bwMode="auto">
          <a:xfrm>
            <a:off x="8962821" y="2857692"/>
            <a:ext cx="3816350" cy="203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it-IT" altLang="it-IT" dirty="0"/>
              <a:t>L’e-commerce B2B con</a:t>
            </a:r>
          </a:p>
          <a:p>
            <a:r>
              <a:rPr lang="it-IT" altLang="it-IT" dirty="0"/>
              <a:t>i clienti internazionali</a:t>
            </a:r>
          </a:p>
          <a:p>
            <a:endParaRPr lang="it-IT" altLang="it-IT" dirty="0"/>
          </a:p>
          <a:p>
            <a:r>
              <a:rPr lang="it-IT" altLang="it-IT" dirty="0"/>
              <a:t>Digital e web marketing</a:t>
            </a:r>
          </a:p>
          <a:p>
            <a:endParaRPr lang="it-IT" altLang="it-IT" dirty="0"/>
          </a:p>
          <a:p>
            <a:endParaRPr lang="it-IT" altLang="it-IT" dirty="0"/>
          </a:p>
          <a:p>
            <a:r>
              <a:rPr lang="it-IT" altLang="it-IT" dirty="0"/>
              <a:t>Il Social Media Marketing</a:t>
            </a:r>
          </a:p>
        </p:txBody>
      </p:sp>
      <p:sp>
        <p:nvSpPr>
          <p:cNvPr id="16" name="CasellaDiTesto 4"/>
          <p:cNvSpPr txBox="1">
            <a:spLocks noChangeArrowheads="1"/>
          </p:cNvSpPr>
          <p:nvPr/>
        </p:nvSpPr>
        <p:spPr bwMode="auto">
          <a:xfrm>
            <a:off x="4708101" y="2857692"/>
            <a:ext cx="2414589" cy="20313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/>
          <a:p>
            <a:r>
              <a:rPr lang="it-IT" altLang="it-IT" dirty="0"/>
              <a:t>Giuliano </a:t>
            </a:r>
            <a:r>
              <a:rPr lang="it-IT" altLang="it-IT" dirty="0" err="1"/>
              <a:t>Trenti</a:t>
            </a:r>
            <a:endParaRPr lang="it-IT" altLang="it-IT" dirty="0"/>
          </a:p>
          <a:p>
            <a:endParaRPr lang="it-IT" altLang="it-IT" dirty="0"/>
          </a:p>
          <a:p>
            <a:endParaRPr lang="it-IT" altLang="it-IT" dirty="0"/>
          </a:p>
          <a:p>
            <a:r>
              <a:rPr lang="it-IT" altLang="it-IT" dirty="0"/>
              <a:t>Gianluca Monteleone</a:t>
            </a:r>
          </a:p>
          <a:p>
            <a:endParaRPr lang="it-IT" altLang="it-IT" dirty="0"/>
          </a:p>
          <a:p>
            <a:endParaRPr lang="it-IT" altLang="it-IT" dirty="0"/>
          </a:p>
          <a:p>
            <a:r>
              <a:rPr lang="it-IT" altLang="it-IT" dirty="0"/>
              <a:t>Giuseppe Mayer</a:t>
            </a:r>
          </a:p>
        </p:txBody>
      </p:sp>
      <p:sp>
        <p:nvSpPr>
          <p:cNvPr id="17" name="CasellaDiTesto 5"/>
          <p:cNvSpPr txBox="1">
            <a:spLocks noChangeArrowheads="1"/>
          </p:cNvSpPr>
          <p:nvPr/>
        </p:nvSpPr>
        <p:spPr bwMode="auto">
          <a:xfrm>
            <a:off x="4859134" y="2056575"/>
            <a:ext cx="381635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it-IT" altLang="it-IT" b="1"/>
              <a:t>DOCENTI FACULTY ICE</a:t>
            </a:r>
          </a:p>
        </p:txBody>
      </p:sp>
      <p:sp>
        <p:nvSpPr>
          <p:cNvPr id="18" name="CasellaDiTesto 6"/>
          <p:cNvSpPr txBox="1">
            <a:spLocks noChangeArrowheads="1"/>
          </p:cNvSpPr>
          <p:nvPr/>
        </p:nvSpPr>
        <p:spPr bwMode="auto">
          <a:xfrm>
            <a:off x="8962821" y="2077213"/>
            <a:ext cx="3816350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r>
              <a:rPr lang="it-IT" altLang="it-IT" b="1"/>
              <a:t>MODULI FORMATIVI</a:t>
            </a:r>
          </a:p>
        </p:txBody>
      </p:sp>
      <p:cxnSp>
        <p:nvCxnSpPr>
          <p:cNvPr id="19" name="Connettore 2 2"/>
          <p:cNvCxnSpPr>
            <a:cxnSpLocks noChangeShapeType="1"/>
          </p:cNvCxnSpPr>
          <p:nvPr/>
        </p:nvCxnSpPr>
        <p:spPr bwMode="auto">
          <a:xfrm>
            <a:off x="7371926" y="3127748"/>
            <a:ext cx="1296988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0" name="Connettore 2 9"/>
          <p:cNvCxnSpPr>
            <a:cxnSpLocks noChangeShapeType="1"/>
          </p:cNvCxnSpPr>
          <p:nvPr/>
        </p:nvCxnSpPr>
        <p:spPr bwMode="auto">
          <a:xfrm flipV="1">
            <a:off x="7371926" y="3892854"/>
            <a:ext cx="1303557" cy="386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21" name="Connettore 2 11"/>
          <p:cNvCxnSpPr>
            <a:cxnSpLocks noChangeShapeType="1"/>
          </p:cNvCxnSpPr>
          <p:nvPr/>
        </p:nvCxnSpPr>
        <p:spPr bwMode="auto">
          <a:xfrm>
            <a:off x="7378495" y="4679130"/>
            <a:ext cx="1296988" cy="0"/>
          </a:xfrm>
          <a:prstGeom prst="straightConnector1">
            <a:avLst/>
          </a:prstGeom>
          <a:noFill/>
          <a:ln w="9525" algn="ctr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cxnSp>
      <p:cxnSp>
        <p:nvCxnSpPr>
          <p:cNvPr id="7" name="Connettore diritto 6"/>
          <p:cNvCxnSpPr/>
          <p:nvPr/>
        </p:nvCxnSpPr>
        <p:spPr>
          <a:xfrm>
            <a:off x="3693914" y="1575026"/>
            <a:ext cx="0" cy="397009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06538527"/>
      </p:ext>
    </p:extLst>
  </p:cSld>
  <p:clrMapOvr>
    <a:masterClrMapping/>
  </p:clrMapOvr>
  <p:transition spd="med">
    <p:pull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uppo 9"/>
          <p:cNvGrpSpPr/>
          <p:nvPr/>
        </p:nvGrpSpPr>
        <p:grpSpPr>
          <a:xfrm>
            <a:off x="361490" y="328176"/>
            <a:ext cx="2070433" cy="1246850"/>
            <a:chOff x="137928" y="167882"/>
            <a:chExt cx="2013426" cy="1362960"/>
          </a:xfrm>
        </p:grpSpPr>
        <p:sp>
          <p:nvSpPr>
            <p:cNvPr id="5" name="CasellaDiTesto 4"/>
            <p:cNvSpPr txBox="1"/>
            <p:nvPr/>
          </p:nvSpPr>
          <p:spPr>
            <a:xfrm>
              <a:off x="189555" y="1223065"/>
              <a:ext cx="1961799" cy="307777"/>
            </a:xfrm>
            <a:prstGeom prst="rect">
              <a:avLst/>
            </a:prstGeom>
            <a:noFill/>
            <a:ln cap="flat">
              <a:noFill/>
            </a:ln>
          </p:spPr>
          <p:txBody>
            <a:bodyPr vert="horz" wrap="square" lIns="91440" tIns="45720" rIns="91440" bIns="45720" anchor="t" anchorCtr="0" compatLnSpc="1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kumimoji="0" lang="it-IT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7F7F7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Ufficio Servizi Formativi</a:t>
              </a:r>
            </a:p>
          </p:txBody>
        </p:sp>
        <p:pic>
          <p:nvPicPr>
            <p:cNvPr id="9" name="Immagine 8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7928" y="167882"/>
              <a:ext cx="1803862" cy="1122218"/>
            </a:xfrm>
            <a:prstGeom prst="rect">
              <a:avLst/>
            </a:prstGeom>
          </p:spPr>
        </p:pic>
      </p:grp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E72FEE3-01E2-4F80-96C0-D7292B33884B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3" name="Immagine 9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919918" y="531860"/>
            <a:ext cx="8705656" cy="581501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3" name="CasellaDiTesto 2"/>
          <p:cNvSpPr txBox="1"/>
          <p:nvPr/>
        </p:nvSpPr>
        <p:spPr>
          <a:xfrm>
            <a:off x="3693914" y="591777"/>
            <a:ext cx="76598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2400" b="1" dirty="0">
                <a:solidFill>
                  <a:srgbClr val="002060"/>
                </a:solidFill>
                <a:latin typeface="Calibri" panose="020F0502020204030204"/>
              </a:rPr>
              <a:t>Risultati corso</a:t>
            </a:r>
            <a:endParaRPr kumimoji="0" lang="it-IT" sz="2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Freccia a pentagono 5"/>
          <p:cNvSpPr/>
          <p:nvPr/>
        </p:nvSpPr>
        <p:spPr>
          <a:xfrm>
            <a:off x="0" y="6157799"/>
            <a:ext cx="3062521" cy="579664"/>
          </a:xfrm>
          <a:prstGeom prst="homePlate">
            <a:avLst/>
          </a:prstGeom>
          <a:solidFill>
            <a:srgbClr val="DEEBF7"/>
          </a:solidFill>
          <a:ln>
            <a:solidFill>
              <a:srgbClr val="DEEBF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B2B – EXPORT DIGITALE</a:t>
            </a:r>
          </a:p>
        </p:txBody>
      </p:sp>
      <p:graphicFrame>
        <p:nvGraphicFramePr>
          <p:cNvPr id="12" name="Tabell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28064172"/>
              </p:ext>
            </p:extLst>
          </p:nvPr>
        </p:nvGraphicFramePr>
        <p:xfrm>
          <a:off x="4382702" y="1932192"/>
          <a:ext cx="5780088" cy="3406775"/>
        </p:xfrm>
        <a:graphic>
          <a:graphicData uri="http://schemas.openxmlformats.org/drawingml/2006/table">
            <a:tbl>
              <a:tblPr/>
              <a:tblGrid>
                <a:gridCol w="2330035">
                  <a:extLst>
                    <a:ext uri="{9D8B030D-6E8A-4147-A177-3AD203B41FA5}">
                      <a16:colId xmlns:a16="http://schemas.microsoft.com/office/drawing/2014/main" val="1029118168"/>
                    </a:ext>
                  </a:extLst>
                </a:gridCol>
                <a:gridCol w="1540024">
                  <a:extLst>
                    <a:ext uri="{9D8B030D-6E8A-4147-A177-3AD203B41FA5}">
                      <a16:colId xmlns:a16="http://schemas.microsoft.com/office/drawing/2014/main" val="1432784462"/>
                    </a:ext>
                  </a:extLst>
                </a:gridCol>
                <a:gridCol w="1080016">
                  <a:extLst>
                    <a:ext uri="{9D8B030D-6E8A-4147-A177-3AD203B41FA5}">
                      <a16:colId xmlns:a16="http://schemas.microsoft.com/office/drawing/2014/main" val="2419052335"/>
                    </a:ext>
                  </a:extLst>
                </a:gridCol>
                <a:gridCol w="830013">
                  <a:extLst>
                    <a:ext uri="{9D8B030D-6E8A-4147-A177-3AD203B41FA5}">
                      <a16:colId xmlns:a16="http://schemas.microsoft.com/office/drawing/2014/main" val="2009045571"/>
                    </a:ext>
                  </a:extLst>
                </a:gridCol>
              </a:tblGrid>
              <a:tr h="1684334">
                <a:tc>
                  <a:txBody>
                    <a:bodyPr/>
                    <a:lstStyle/>
                    <a:p>
                      <a:pPr rtl="0" fontAlgn="b"/>
                      <a:endParaRPr lang="it-IT" sz="1800" dirty="0">
                        <a:effectLst/>
                      </a:endParaRPr>
                    </a:p>
                  </a:txBody>
                  <a:tcPr marL="28574" marR="28574" marT="19054" marB="19054" anchor="b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it-IT" sz="1800" b="1">
                          <a:effectLst/>
                        </a:rPr>
                        <a:t>L’e-commerce B2B con</a:t>
                      </a:r>
                      <a:br>
                        <a:rPr lang="it-IT" sz="1800" b="1">
                          <a:effectLst/>
                        </a:rPr>
                      </a:br>
                      <a:r>
                        <a:rPr lang="it-IT" sz="1800" b="1">
                          <a:effectLst/>
                        </a:rPr>
                        <a:t>i clienti internazionali</a:t>
                      </a:r>
                      <a:br>
                        <a:rPr lang="it-IT" sz="1800" b="1">
                          <a:effectLst/>
                        </a:rPr>
                      </a:br>
                      <a:endParaRPr lang="it-IT" sz="1800" b="1">
                        <a:effectLst/>
                      </a:endParaRPr>
                    </a:p>
                  </a:txBody>
                  <a:tcPr marL="28574" marR="28574" marT="19054" marB="19054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it-IT" sz="1800" b="1" dirty="0">
                          <a:effectLst/>
                        </a:rPr>
                        <a:t>Digital e web marketing</a:t>
                      </a:r>
                      <a:br>
                        <a:rPr lang="it-IT" sz="1800" b="1" dirty="0">
                          <a:effectLst/>
                        </a:rPr>
                      </a:br>
                      <a:endParaRPr lang="it-IT" sz="1800" b="1" dirty="0">
                        <a:effectLst/>
                      </a:endParaRPr>
                    </a:p>
                  </a:txBody>
                  <a:tcPr marL="28574" marR="28574" marT="19054" marB="19054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rtl="0" fontAlgn="ctr"/>
                      <a:r>
                        <a:rPr lang="it-IT" sz="1800" b="1" dirty="0">
                          <a:effectLst/>
                        </a:rPr>
                        <a:t>Il Social Media Marketing</a:t>
                      </a:r>
                      <a:br>
                        <a:rPr lang="it-IT" sz="1800" b="1" dirty="0">
                          <a:effectLst/>
                        </a:rPr>
                      </a:br>
                      <a:endParaRPr lang="it-IT" sz="1800" b="1" dirty="0">
                        <a:effectLst/>
                      </a:endParaRPr>
                    </a:p>
                  </a:txBody>
                  <a:tcPr marL="28574" marR="28574" marT="19054" marB="19054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25003807"/>
                  </a:ext>
                </a:extLst>
              </a:tr>
              <a:tr h="586849">
                <a:tc>
                  <a:txBody>
                    <a:bodyPr/>
                    <a:lstStyle/>
                    <a:p>
                      <a:pPr rtl="0" fontAlgn="ctr"/>
                      <a:r>
                        <a:rPr lang="it-IT" sz="1800" dirty="0">
                          <a:effectLst/>
                        </a:rPr>
                        <a:t>Competenza e chiarezza espositiva del docente</a:t>
                      </a:r>
                    </a:p>
                  </a:txBody>
                  <a:tcPr marL="28574" marR="28574" marT="19054" marB="19054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800" b="1">
                          <a:effectLst/>
                        </a:rPr>
                        <a:t>5,0</a:t>
                      </a:r>
                    </a:p>
                  </a:txBody>
                  <a:tcPr marL="28574" marR="28574" marT="19054" marB="19054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800" b="1">
                          <a:effectLst/>
                        </a:rPr>
                        <a:t>4,0</a:t>
                      </a:r>
                    </a:p>
                  </a:txBody>
                  <a:tcPr marL="28574" marR="28574" marT="19054" marB="19054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800" b="1">
                          <a:effectLst/>
                        </a:rPr>
                        <a:t>5,0</a:t>
                      </a:r>
                    </a:p>
                  </a:txBody>
                  <a:tcPr marL="28574" marR="28574" marT="19054" marB="19054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31746281"/>
                  </a:ext>
                </a:extLst>
              </a:tr>
              <a:tr h="1135592">
                <a:tc>
                  <a:txBody>
                    <a:bodyPr/>
                    <a:lstStyle/>
                    <a:p>
                      <a:pPr rtl="0" fontAlgn="ctr"/>
                      <a:r>
                        <a:rPr lang="it-IT" sz="1800">
                          <a:effectLst/>
                        </a:rPr>
                        <a:t>In che misura ritiene che i temi trattati siano utili per la sua attività professionale? </a:t>
                      </a:r>
                    </a:p>
                  </a:txBody>
                  <a:tcPr marL="28574" marR="28574" marT="19054" marB="19054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800" b="1">
                          <a:effectLst/>
                        </a:rPr>
                        <a:t>4,0</a:t>
                      </a:r>
                    </a:p>
                  </a:txBody>
                  <a:tcPr marL="28574" marR="28574" marT="19054" marB="19054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800" b="1">
                          <a:effectLst/>
                        </a:rPr>
                        <a:t>4,0</a:t>
                      </a:r>
                    </a:p>
                  </a:txBody>
                  <a:tcPr marL="28574" marR="28574" marT="19054" marB="19054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it-IT" sz="1800" b="1" dirty="0">
                          <a:effectLst/>
                        </a:rPr>
                        <a:t>5,0</a:t>
                      </a:r>
                    </a:p>
                  </a:txBody>
                  <a:tcPr marL="28574" marR="28574" marT="19054" marB="19054" anchor="ctr">
                    <a:lnL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CCCC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9350466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06930131"/>
      </p:ext>
    </p:extLst>
  </p:cSld>
  <p:clrMapOvr>
    <a:masterClrMapping/>
  </p:clrMapOvr>
  <p:transition spd="med">
    <p:pull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uppo 9"/>
          <p:cNvGrpSpPr/>
          <p:nvPr/>
        </p:nvGrpSpPr>
        <p:grpSpPr>
          <a:xfrm>
            <a:off x="361490" y="328176"/>
            <a:ext cx="2070433" cy="1246850"/>
            <a:chOff x="137928" y="167882"/>
            <a:chExt cx="2013426" cy="1362960"/>
          </a:xfrm>
        </p:grpSpPr>
        <p:sp>
          <p:nvSpPr>
            <p:cNvPr id="5" name="CasellaDiTesto 4"/>
            <p:cNvSpPr txBox="1"/>
            <p:nvPr/>
          </p:nvSpPr>
          <p:spPr>
            <a:xfrm>
              <a:off x="189555" y="1223065"/>
              <a:ext cx="1961799" cy="307777"/>
            </a:xfrm>
            <a:prstGeom prst="rect">
              <a:avLst/>
            </a:prstGeom>
            <a:noFill/>
            <a:ln cap="flat">
              <a:noFill/>
            </a:ln>
          </p:spPr>
          <p:txBody>
            <a:bodyPr vert="horz" wrap="square" lIns="91440" tIns="45720" rIns="91440" bIns="45720" anchor="t" anchorCtr="0" compatLnSpc="1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kumimoji="0" lang="it-IT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7F7F7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Ufficio Servizi Formativi</a:t>
              </a:r>
            </a:p>
          </p:txBody>
        </p:sp>
        <p:pic>
          <p:nvPicPr>
            <p:cNvPr id="9" name="Immagine 8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7928" y="167882"/>
              <a:ext cx="1803862" cy="1122218"/>
            </a:xfrm>
            <a:prstGeom prst="rect">
              <a:avLst/>
            </a:prstGeom>
          </p:spPr>
        </p:pic>
      </p:grp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E72FEE3-01E2-4F80-96C0-D7292B33884B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3" name="Immagine 9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919918" y="531860"/>
            <a:ext cx="8705656" cy="581501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3" name="CasellaDiTesto 2"/>
          <p:cNvSpPr txBox="1"/>
          <p:nvPr/>
        </p:nvSpPr>
        <p:spPr>
          <a:xfrm>
            <a:off x="4108044" y="591778"/>
            <a:ext cx="5913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Aziende iscritte</a:t>
            </a:r>
          </a:p>
        </p:txBody>
      </p:sp>
      <p:sp>
        <p:nvSpPr>
          <p:cNvPr id="11" name="Freccia a pentagono 5"/>
          <p:cNvSpPr/>
          <p:nvPr/>
        </p:nvSpPr>
        <p:spPr>
          <a:xfrm>
            <a:off x="0" y="6157799"/>
            <a:ext cx="3062521" cy="579664"/>
          </a:xfrm>
          <a:prstGeom prst="homePlate">
            <a:avLst/>
          </a:prstGeom>
          <a:solidFill>
            <a:srgbClr val="DEEBF7"/>
          </a:solidFill>
          <a:ln>
            <a:solidFill>
              <a:srgbClr val="DEEBF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B2B – EXPORT DIGITALE</a:t>
            </a:r>
          </a:p>
        </p:txBody>
      </p:sp>
      <p:sp>
        <p:nvSpPr>
          <p:cNvPr id="4" name="CasellaDiTesto 3"/>
          <p:cNvSpPr txBox="1"/>
          <p:nvPr/>
        </p:nvSpPr>
        <p:spPr>
          <a:xfrm>
            <a:off x="4525434" y="2453951"/>
            <a:ext cx="5495730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4400" b="1" dirty="0"/>
              <a:t>94 aziende hanno partecipato al percorso formativo</a:t>
            </a:r>
          </a:p>
        </p:txBody>
      </p:sp>
    </p:spTree>
    <p:extLst>
      <p:ext uri="{BB962C8B-B14F-4D97-AF65-F5344CB8AC3E}">
        <p14:creationId xmlns:p14="http://schemas.microsoft.com/office/powerpoint/2010/main" val="3658277891"/>
      </p:ext>
    </p:extLst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uppo 9"/>
          <p:cNvGrpSpPr/>
          <p:nvPr/>
        </p:nvGrpSpPr>
        <p:grpSpPr>
          <a:xfrm>
            <a:off x="361490" y="328176"/>
            <a:ext cx="2070433" cy="1246850"/>
            <a:chOff x="137928" y="167882"/>
            <a:chExt cx="2013426" cy="1362960"/>
          </a:xfrm>
        </p:grpSpPr>
        <p:sp>
          <p:nvSpPr>
            <p:cNvPr id="5" name="CasellaDiTesto 4"/>
            <p:cNvSpPr txBox="1"/>
            <p:nvPr/>
          </p:nvSpPr>
          <p:spPr>
            <a:xfrm>
              <a:off x="189555" y="1223065"/>
              <a:ext cx="1961799" cy="307777"/>
            </a:xfrm>
            <a:prstGeom prst="rect">
              <a:avLst/>
            </a:prstGeom>
            <a:noFill/>
            <a:ln cap="flat">
              <a:noFill/>
            </a:ln>
          </p:spPr>
          <p:txBody>
            <a:bodyPr vert="horz" wrap="square" lIns="91440" tIns="45720" rIns="91440" bIns="45720" anchor="t" anchorCtr="0" compatLnSpc="1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kumimoji="0" lang="it-IT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7F7F7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Ufficio Servizi Formativi</a:t>
              </a:r>
            </a:p>
          </p:txBody>
        </p:sp>
        <p:pic>
          <p:nvPicPr>
            <p:cNvPr id="9" name="Immagine 8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7928" y="167882"/>
              <a:ext cx="1803862" cy="1122218"/>
            </a:xfrm>
            <a:prstGeom prst="rect">
              <a:avLst/>
            </a:prstGeom>
          </p:spPr>
        </p:pic>
      </p:grp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E72FEE3-01E2-4F80-96C0-D7292B33884B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3" name="Immagine 9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919918" y="531860"/>
            <a:ext cx="8705656" cy="581501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3" name="CasellaDiTesto 2"/>
          <p:cNvSpPr txBox="1"/>
          <p:nvPr/>
        </p:nvSpPr>
        <p:spPr>
          <a:xfrm>
            <a:off x="4108044" y="591778"/>
            <a:ext cx="5913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2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Provincia di provenienza</a:t>
            </a:r>
          </a:p>
        </p:txBody>
      </p:sp>
      <p:sp>
        <p:nvSpPr>
          <p:cNvPr id="11" name="Freccia a pentagono 5"/>
          <p:cNvSpPr/>
          <p:nvPr/>
        </p:nvSpPr>
        <p:spPr>
          <a:xfrm>
            <a:off x="0" y="6157799"/>
            <a:ext cx="3062521" cy="579664"/>
          </a:xfrm>
          <a:prstGeom prst="homePlate">
            <a:avLst/>
          </a:prstGeom>
          <a:solidFill>
            <a:srgbClr val="DEEBF7"/>
          </a:solidFill>
          <a:ln>
            <a:solidFill>
              <a:srgbClr val="DEEBF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B2B – EXPORT DIGITALE</a:t>
            </a:r>
          </a:p>
        </p:txBody>
      </p:sp>
      <p:graphicFrame>
        <p:nvGraphicFramePr>
          <p:cNvPr id="14" name="Grafico 13"/>
          <p:cNvGraphicFramePr>
            <a:graphicFrameLocks/>
          </p:cNvGraphicFramePr>
          <p:nvPr>
            <p:extLst/>
          </p:nvPr>
        </p:nvGraphicFramePr>
        <p:xfrm>
          <a:off x="2919918" y="1801504"/>
          <a:ext cx="8705656" cy="435629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54993439"/>
      </p:ext>
    </p:extLst>
  </p:cSld>
  <p:clrMapOvr>
    <a:masterClrMapping/>
  </p:clrMapOvr>
  <p:transition spd="med">
    <p:pull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uppo 9"/>
          <p:cNvGrpSpPr/>
          <p:nvPr/>
        </p:nvGrpSpPr>
        <p:grpSpPr>
          <a:xfrm>
            <a:off x="361490" y="328176"/>
            <a:ext cx="2070433" cy="1246850"/>
            <a:chOff x="137928" y="167882"/>
            <a:chExt cx="2013426" cy="1362960"/>
          </a:xfrm>
        </p:grpSpPr>
        <p:sp>
          <p:nvSpPr>
            <p:cNvPr id="5" name="CasellaDiTesto 4"/>
            <p:cNvSpPr txBox="1"/>
            <p:nvPr/>
          </p:nvSpPr>
          <p:spPr>
            <a:xfrm>
              <a:off x="189555" y="1223065"/>
              <a:ext cx="1961799" cy="307777"/>
            </a:xfrm>
            <a:prstGeom prst="rect">
              <a:avLst/>
            </a:prstGeom>
            <a:noFill/>
            <a:ln cap="flat">
              <a:noFill/>
            </a:ln>
          </p:spPr>
          <p:txBody>
            <a:bodyPr vert="horz" wrap="square" lIns="91440" tIns="45720" rIns="91440" bIns="45720" anchor="t" anchorCtr="0" compatLnSpc="1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kumimoji="0" lang="it-IT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7F7F7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Ufficio Servizi Formativi</a:t>
              </a:r>
            </a:p>
          </p:txBody>
        </p:sp>
        <p:pic>
          <p:nvPicPr>
            <p:cNvPr id="9" name="Immagine 8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7928" y="167882"/>
              <a:ext cx="1803862" cy="1122218"/>
            </a:xfrm>
            <a:prstGeom prst="rect">
              <a:avLst/>
            </a:prstGeom>
          </p:spPr>
        </p:pic>
      </p:grp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E72FEE3-01E2-4F80-96C0-D7292B33884B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3" name="Immagine 9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919918" y="531860"/>
            <a:ext cx="8705656" cy="581501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3" name="CasellaDiTesto 2"/>
          <p:cNvSpPr txBox="1"/>
          <p:nvPr/>
        </p:nvSpPr>
        <p:spPr>
          <a:xfrm>
            <a:off x="4108044" y="591778"/>
            <a:ext cx="5913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2400" b="1" dirty="0">
                <a:solidFill>
                  <a:srgbClr val="002060"/>
                </a:solidFill>
                <a:latin typeface="Calibri" panose="020F0502020204030204"/>
              </a:rPr>
              <a:t>Dimensione aziendale | Fatturato 2020</a:t>
            </a:r>
            <a:endParaRPr kumimoji="0" lang="it-IT" sz="2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Freccia a pentagono 5"/>
          <p:cNvSpPr/>
          <p:nvPr/>
        </p:nvSpPr>
        <p:spPr>
          <a:xfrm>
            <a:off x="0" y="6157799"/>
            <a:ext cx="3062521" cy="579664"/>
          </a:xfrm>
          <a:prstGeom prst="homePlate">
            <a:avLst/>
          </a:prstGeom>
          <a:solidFill>
            <a:srgbClr val="DEEBF7"/>
          </a:solidFill>
          <a:ln>
            <a:solidFill>
              <a:srgbClr val="DEEBF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B2B – EXPORT DIGITALE</a:t>
            </a:r>
          </a:p>
        </p:txBody>
      </p:sp>
      <p:graphicFrame>
        <p:nvGraphicFramePr>
          <p:cNvPr id="16" name="Grafico 1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74604968"/>
              </p:ext>
            </p:extLst>
          </p:nvPr>
        </p:nvGraphicFramePr>
        <p:xfrm>
          <a:off x="2919918" y="1856095"/>
          <a:ext cx="8705656" cy="40602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2771234867"/>
      </p:ext>
    </p:extLst>
  </p:cSld>
  <p:clrMapOvr>
    <a:masterClrMapping/>
  </p:clrMapOvr>
  <p:transition spd="med">
    <p:pull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uppo 9"/>
          <p:cNvGrpSpPr/>
          <p:nvPr/>
        </p:nvGrpSpPr>
        <p:grpSpPr>
          <a:xfrm>
            <a:off x="361490" y="328176"/>
            <a:ext cx="2070433" cy="1246850"/>
            <a:chOff x="137928" y="167882"/>
            <a:chExt cx="2013426" cy="1362960"/>
          </a:xfrm>
        </p:grpSpPr>
        <p:sp>
          <p:nvSpPr>
            <p:cNvPr id="5" name="CasellaDiTesto 4"/>
            <p:cNvSpPr txBox="1"/>
            <p:nvPr/>
          </p:nvSpPr>
          <p:spPr>
            <a:xfrm>
              <a:off x="189555" y="1223065"/>
              <a:ext cx="1961799" cy="307777"/>
            </a:xfrm>
            <a:prstGeom prst="rect">
              <a:avLst/>
            </a:prstGeom>
            <a:noFill/>
            <a:ln cap="flat">
              <a:noFill/>
            </a:ln>
          </p:spPr>
          <p:txBody>
            <a:bodyPr vert="horz" wrap="square" lIns="91440" tIns="45720" rIns="91440" bIns="45720" anchor="t" anchorCtr="0" compatLnSpc="1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kumimoji="0" lang="it-IT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7F7F7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Ufficio Servizi Formativi</a:t>
              </a:r>
            </a:p>
          </p:txBody>
        </p:sp>
        <p:pic>
          <p:nvPicPr>
            <p:cNvPr id="9" name="Immagine 8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7928" y="167882"/>
              <a:ext cx="1803862" cy="1122218"/>
            </a:xfrm>
            <a:prstGeom prst="rect">
              <a:avLst/>
            </a:prstGeom>
          </p:spPr>
        </p:pic>
      </p:grp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E72FEE3-01E2-4F80-96C0-D7292B33884B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3" name="Immagine 9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919918" y="531860"/>
            <a:ext cx="8705656" cy="581501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3" name="CasellaDiTesto 2"/>
          <p:cNvSpPr txBox="1"/>
          <p:nvPr/>
        </p:nvSpPr>
        <p:spPr>
          <a:xfrm>
            <a:off x="4108044" y="591778"/>
            <a:ext cx="59131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2400" b="1" dirty="0">
                <a:solidFill>
                  <a:srgbClr val="002060"/>
                </a:solidFill>
                <a:latin typeface="Calibri" panose="020F0502020204030204"/>
              </a:rPr>
              <a:t>Dimensione aziendale | numero dipendenti</a:t>
            </a:r>
            <a:endParaRPr kumimoji="0" lang="it-IT" sz="2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12" name="Grafico 11">
            <a:extLst>
              <a:ext uri="{FF2B5EF4-FFF2-40B4-BE49-F238E27FC236}">
                <a16:creationId xmlns:a16="http://schemas.microsoft.com/office/drawing/2014/main" id="{00000000-0008-0000-0100-000002000000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836563327"/>
              </p:ext>
            </p:extLst>
          </p:nvPr>
        </p:nvGraphicFramePr>
        <p:xfrm>
          <a:off x="2919918" y="1633017"/>
          <a:ext cx="7994374" cy="45247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4" name="Freccia a pentagono 5"/>
          <p:cNvSpPr/>
          <p:nvPr/>
        </p:nvSpPr>
        <p:spPr>
          <a:xfrm>
            <a:off x="0" y="6157799"/>
            <a:ext cx="3062521" cy="579664"/>
          </a:xfrm>
          <a:prstGeom prst="homePlate">
            <a:avLst/>
          </a:prstGeom>
          <a:solidFill>
            <a:srgbClr val="DEEBF7"/>
          </a:solidFill>
          <a:ln>
            <a:solidFill>
              <a:srgbClr val="DEEBF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B2B – EXPORT DIGITALE</a:t>
            </a:r>
          </a:p>
        </p:txBody>
      </p:sp>
      <p:graphicFrame>
        <p:nvGraphicFramePr>
          <p:cNvPr id="16" name="Grafico 1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04615675"/>
              </p:ext>
            </p:extLst>
          </p:nvPr>
        </p:nvGraphicFramePr>
        <p:xfrm>
          <a:off x="2919918" y="1774209"/>
          <a:ext cx="8705656" cy="3921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691282260"/>
      </p:ext>
    </p:extLst>
  </p:cSld>
  <p:clrMapOvr>
    <a:masterClrMapping/>
  </p:clrMapOvr>
  <p:transition spd="med">
    <p:pull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uppo 9"/>
          <p:cNvGrpSpPr/>
          <p:nvPr/>
        </p:nvGrpSpPr>
        <p:grpSpPr>
          <a:xfrm>
            <a:off x="361490" y="328176"/>
            <a:ext cx="2070433" cy="1246850"/>
            <a:chOff x="137928" y="167882"/>
            <a:chExt cx="2013426" cy="1362960"/>
          </a:xfrm>
        </p:grpSpPr>
        <p:sp>
          <p:nvSpPr>
            <p:cNvPr id="5" name="CasellaDiTesto 4"/>
            <p:cNvSpPr txBox="1"/>
            <p:nvPr/>
          </p:nvSpPr>
          <p:spPr>
            <a:xfrm>
              <a:off x="189555" y="1223065"/>
              <a:ext cx="1961799" cy="307777"/>
            </a:xfrm>
            <a:prstGeom prst="rect">
              <a:avLst/>
            </a:prstGeom>
            <a:noFill/>
            <a:ln cap="flat">
              <a:noFill/>
            </a:ln>
          </p:spPr>
          <p:txBody>
            <a:bodyPr vert="horz" wrap="square" lIns="91440" tIns="45720" rIns="91440" bIns="45720" anchor="t" anchorCtr="0" compatLnSpc="1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kumimoji="0" lang="it-IT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7F7F7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Ufficio Servizi Formativi</a:t>
              </a:r>
            </a:p>
          </p:txBody>
        </p:sp>
        <p:pic>
          <p:nvPicPr>
            <p:cNvPr id="9" name="Immagine 8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7928" y="167882"/>
              <a:ext cx="1803862" cy="1122218"/>
            </a:xfrm>
            <a:prstGeom prst="rect">
              <a:avLst/>
            </a:prstGeom>
          </p:spPr>
        </p:pic>
      </p:grp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E72FEE3-01E2-4F80-96C0-D7292B33884B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3" name="Immagine 9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919918" y="531860"/>
            <a:ext cx="8705656" cy="581501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3" name="CasellaDiTesto 2"/>
          <p:cNvSpPr txBox="1"/>
          <p:nvPr/>
        </p:nvSpPr>
        <p:spPr>
          <a:xfrm>
            <a:off x="3693914" y="591777"/>
            <a:ext cx="76598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2400" b="1" dirty="0">
                <a:solidFill>
                  <a:srgbClr val="002060"/>
                </a:solidFill>
                <a:latin typeface="Calibri" panose="020F0502020204030204"/>
              </a:rPr>
              <a:t>Dimensione aziendale | Quota Fatturato Export 2019 -2020</a:t>
            </a:r>
            <a:endParaRPr kumimoji="0" lang="it-IT" sz="2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ccia a pentagono 5"/>
          <p:cNvSpPr/>
          <p:nvPr/>
        </p:nvSpPr>
        <p:spPr>
          <a:xfrm>
            <a:off x="0" y="6157799"/>
            <a:ext cx="3062521" cy="579664"/>
          </a:xfrm>
          <a:prstGeom prst="homePlate">
            <a:avLst/>
          </a:prstGeom>
          <a:solidFill>
            <a:srgbClr val="DEEBF7"/>
          </a:solidFill>
          <a:ln>
            <a:solidFill>
              <a:srgbClr val="DEEBF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B2B – EXPORT DIGITALE</a:t>
            </a:r>
          </a:p>
        </p:txBody>
      </p:sp>
      <p:graphicFrame>
        <p:nvGraphicFramePr>
          <p:cNvPr id="14" name="Grafico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77221807"/>
              </p:ext>
            </p:extLst>
          </p:nvPr>
        </p:nvGraphicFramePr>
        <p:xfrm>
          <a:off x="2919918" y="1575025"/>
          <a:ext cx="8705656" cy="40611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041564562"/>
      </p:ext>
    </p:extLst>
  </p:cSld>
  <p:clrMapOvr>
    <a:masterClrMapping/>
  </p:clrMapOvr>
  <p:transition spd="med">
    <p:pull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uppo 9"/>
          <p:cNvGrpSpPr/>
          <p:nvPr/>
        </p:nvGrpSpPr>
        <p:grpSpPr>
          <a:xfrm>
            <a:off x="361490" y="328176"/>
            <a:ext cx="2070433" cy="1246850"/>
            <a:chOff x="137928" y="167882"/>
            <a:chExt cx="2013426" cy="1362960"/>
          </a:xfrm>
        </p:grpSpPr>
        <p:sp>
          <p:nvSpPr>
            <p:cNvPr id="5" name="CasellaDiTesto 4"/>
            <p:cNvSpPr txBox="1"/>
            <p:nvPr/>
          </p:nvSpPr>
          <p:spPr>
            <a:xfrm>
              <a:off x="189555" y="1223065"/>
              <a:ext cx="1961799" cy="307777"/>
            </a:xfrm>
            <a:prstGeom prst="rect">
              <a:avLst/>
            </a:prstGeom>
            <a:noFill/>
            <a:ln cap="flat">
              <a:noFill/>
            </a:ln>
          </p:spPr>
          <p:txBody>
            <a:bodyPr vert="horz" wrap="square" lIns="91440" tIns="45720" rIns="91440" bIns="45720" anchor="t" anchorCtr="0" compatLnSpc="1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kumimoji="0" lang="it-IT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7F7F7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Ufficio Servizi Formativi</a:t>
              </a:r>
            </a:p>
          </p:txBody>
        </p:sp>
        <p:pic>
          <p:nvPicPr>
            <p:cNvPr id="9" name="Immagine 8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7928" y="167882"/>
              <a:ext cx="1803862" cy="1122218"/>
            </a:xfrm>
            <a:prstGeom prst="rect">
              <a:avLst/>
            </a:prstGeom>
          </p:spPr>
        </p:pic>
      </p:grp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E72FEE3-01E2-4F80-96C0-D7292B33884B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3" name="Immagine 9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919918" y="531860"/>
            <a:ext cx="8705656" cy="581501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3" name="CasellaDiTesto 2"/>
          <p:cNvSpPr txBox="1"/>
          <p:nvPr/>
        </p:nvSpPr>
        <p:spPr>
          <a:xfrm>
            <a:off x="3693914" y="591777"/>
            <a:ext cx="76598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2400" b="1" dirty="0">
                <a:solidFill>
                  <a:srgbClr val="002060"/>
                </a:solidFill>
                <a:latin typeface="Calibri" panose="020F0502020204030204"/>
              </a:rPr>
              <a:t>Settore di provenienza</a:t>
            </a:r>
            <a:endParaRPr kumimoji="0" lang="it-IT" sz="2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4" name="Freccia a pentagono 5"/>
          <p:cNvSpPr/>
          <p:nvPr/>
        </p:nvSpPr>
        <p:spPr>
          <a:xfrm>
            <a:off x="0" y="6157799"/>
            <a:ext cx="3062521" cy="579664"/>
          </a:xfrm>
          <a:prstGeom prst="homePlate">
            <a:avLst/>
          </a:prstGeom>
          <a:solidFill>
            <a:srgbClr val="DEEBF7"/>
          </a:solidFill>
          <a:ln>
            <a:solidFill>
              <a:srgbClr val="DEEBF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B2B – EXPORT DIGITALE</a:t>
            </a:r>
          </a:p>
        </p:txBody>
      </p:sp>
      <p:graphicFrame>
        <p:nvGraphicFramePr>
          <p:cNvPr id="15" name="Grafico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01951529"/>
              </p:ext>
            </p:extLst>
          </p:nvPr>
        </p:nvGraphicFramePr>
        <p:xfrm>
          <a:off x="2919918" y="1746913"/>
          <a:ext cx="8705656" cy="41095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185946432"/>
      </p:ext>
    </p:extLst>
  </p:cSld>
  <p:clrMapOvr>
    <a:masterClrMapping/>
  </p:clrMapOvr>
  <p:transition spd="med">
    <p:pull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uppo 9"/>
          <p:cNvGrpSpPr/>
          <p:nvPr/>
        </p:nvGrpSpPr>
        <p:grpSpPr>
          <a:xfrm>
            <a:off x="361490" y="328176"/>
            <a:ext cx="2070433" cy="1246850"/>
            <a:chOff x="137928" y="167882"/>
            <a:chExt cx="2013426" cy="1362960"/>
          </a:xfrm>
        </p:grpSpPr>
        <p:sp>
          <p:nvSpPr>
            <p:cNvPr id="5" name="CasellaDiTesto 4"/>
            <p:cNvSpPr txBox="1"/>
            <p:nvPr/>
          </p:nvSpPr>
          <p:spPr>
            <a:xfrm>
              <a:off x="189555" y="1223065"/>
              <a:ext cx="1961799" cy="307777"/>
            </a:xfrm>
            <a:prstGeom prst="rect">
              <a:avLst/>
            </a:prstGeom>
            <a:noFill/>
            <a:ln cap="flat">
              <a:noFill/>
            </a:ln>
          </p:spPr>
          <p:txBody>
            <a:bodyPr vert="horz" wrap="square" lIns="91440" tIns="45720" rIns="91440" bIns="45720" anchor="t" anchorCtr="0" compatLnSpc="1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kumimoji="0" lang="it-IT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7F7F7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Ufficio Servizi Formativi</a:t>
              </a:r>
            </a:p>
          </p:txBody>
        </p:sp>
        <p:pic>
          <p:nvPicPr>
            <p:cNvPr id="9" name="Immagine 8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7928" y="167882"/>
              <a:ext cx="1803862" cy="1122218"/>
            </a:xfrm>
            <a:prstGeom prst="rect">
              <a:avLst/>
            </a:prstGeom>
          </p:spPr>
        </p:pic>
      </p:grp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E72FEE3-01E2-4F80-96C0-D7292B33884B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3" name="Immagine 9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919918" y="531860"/>
            <a:ext cx="8705656" cy="581501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3" name="CasellaDiTesto 2"/>
          <p:cNvSpPr txBox="1"/>
          <p:nvPr/>
        </p:nvSpPr>
        <p:spPr>
          <a:xfrm>
            <a:off x="3693914" y="591777"/>
            <a:ext cx="76598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2400" b="1" dirty="0">
                <a:solidFill>
                  <a:srgbClr val="002060"/>
                </a:solidFill>
                <a:latin typeface="Calibri" panose="020F0502020204030204"/>
              </a:rPr>
              <a:t>Informazioni generali</a:t>
            </a:r>
            <a:endParaRPr kumimoji="0" lang="it-IT" sz="2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15" name="Grafico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05320280"/>
              </p:ext>
            </p:extLst>
          </p:nvPr>
        </p:nvGraphicFramePr>
        <p:xfrm>
          <a:off x="2919918" y="1802295"/>
          <a:ext cx="8705656" cy="411407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2" name="Freccia a pentagono 5"/>
          <p:cNvSpPr/>
          <p:nvPr/>
        </p:nvSpPr>
        <p:spPr>
          <a:xfrm>
            <a:off x="0" y="6157799"/>
            <a:ext cx="3062521" cy="579664"/>
          </a:xfrm>
          <a:prstGeom prst="homePlate">
            <a:avLst/>
          </a:prstGeom>
          <a:solidFill>
            <a:srgbClr val="DEEBF7"/>
          </a:solidFill>
          <a:ln>
            <a:solidFill>
              <a:srgbClr val="DEEBF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B2B – EXPORT DIGITALE</a:t>
            </a:r>
          </a:p>
        </p:txBody>
      </p:sp>
      <p:graphicFrame>
        <p:nvGraphicFramePr>
          <p:cNvPr id="14" name="Grafico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95425299"/>
              </p:ext>
            </p:extLst>
          </p:nvPr>
        </p:nvGraphicFramePr>
        <p:xfrm>
          <a:off x="2919918" y="1780752"/>
          <a:ext cx="8705656" cy="39510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  <p:extLst>
      <p:ext uri="{BB962C8B-B14F-4D97-AF65-F5344CB8AC3E}">
        <p14:creationId xmlns:p14="http://schemas.microsoft.com/office/powerpoint/2010/main" val="1123114322"/>
      </p:ext>
    </p:extLst>
  </p:cSld>
  <p:clrMapOvr>
    <a:masterClrMapping/>
  </p:clrMapOvr>
  <p:transition spd="med">
    <p:pull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uppo 9"/>
          <p:cNvGrpSpPr/>
          <p:nvPr/>
        </p:nvGrpSpPr>
        <p:grpSpPr>
          <a:xfrm>
            <a:off x="361490" y="328176"/>
            <a:ext cx="2070433" cy="1246850"/>
            <a:chOff x="137928" y="167882"/>
            <a:chExt cx="2013426" cy="1362960"/>
          </a:xfrm>
        </p:grpSpPr>
        <p:sp>
          <p:nvSpPr>
            <p:cNvPr id="5" name="CasellaDiTesto 4"/>
            <p:cNvSpPr txBox="1"/>
            <p:nvPr/>
          </p:nvSpPr>
          <p:spPr>
            <a:xfrm>
              <a:off x="189555" y="1223065"/>
              <a:ext cx="1961799" cy="307777"/>
            </a:xfrm>
            <a:prstGeom prst="rect">
              <a:avLst/>
            </a:prstGeom>
            <a:noFill/>
            <a:ln cap="flat">
              <a:noFill/>
            </a:ln>
          </p:spPr>
          <p:txBody>
            <a:bodyPr vert="horz" wrap="square" lIns="91440" tIns="45720" rIns="91440" bIns="45720" anchor="t" anchorCtr="0" compatLnSpc="1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1800" b="0" i="0" u="none" strike="noStrike" kern="0" cap="none" spc="0" baseline="0">
                  <a:solidFill>
                    <a:srgbClr val="000000"/>
                  </a:solidFill>
                  <a:uFillTx/>
                </a:defRPr>
              </a:pPr>
              <a:r>
                <a:rPr kumimoji="0" lang="it-IT" sz="1400" b="1" i="0" u="none" strike="noStrike" kern="1200" cap="none" spc="0" normalizeH="0" baseline="0" noProof="0" dirty="0">
                  <a:ln>
                    <a:noFill/>
                  </a:ln>
                  <a:solidFill>
                    <a:srgbClr val="7F7F7F"/>
                  </a:solidFill>
                  <a:effectLst/>
                  <a:uLnTx/>
                  <a:uFillTx/>
                  <a:latin typeface="Calibri"/>
                  <a:ea typeface="+mn-ea"/>
                  <a:cs typeface="+mn-cs"/>
                </a:rPr>
                <a:t>Ufficio Servizi Formativi</a:t>
              </a:r>
            </a:p>
          </p:txBody>
        </p:sp>
        <p:pic>
          <p:nvPicPr>
            <p:cNvPr id="9" name="Immagine 8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37928" y="167882"/>
              <a:ext cx="1803862" cy="1122218"/>
            </a:xfrm>
            <a:prstGeom prst="rect">
              <a:avLst/>
            </a:prstGeom>
          </p:spPr>
        </p:pic>
      </p:grpSp>
      <p:sp>
        <p:nvSpPr>
          <p:cNvPr id="2" name="Segnaposto numero diapositiva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E72FEE3-01E2-4F80-96C0-D7292B33884B}" type="slidenum">
              <a:rPr kumimoji="0" lang="it-IT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it-IT" sz="1200" b="0" i="0" u="none" strike="noStrike" kern="1200" cap="none" spc="0" normalizeH="0" baseline="0" noProof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13" name="Immagine 9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919918" y="531860"/>
            <a:ext cx="8705656" cy="581501"/>
          </a:xfrm>
          <a:prstGeom prst="rect">
            <a:avLst/>
          </a:prstGeom>
          <a:noFill/>
          <a:ln cap="flat">
            <a:noFill/>
          </a:ln>
        </p:spPr>
      </p:pic>
      <p:sp>
        <p:nvSpPr>
          <p:cNvPr id="3" name="CasellaDiTesto 2"/>
          <p:cNvSpPr txBox="1"/>
          <p:nvPr/>
        </p:nvSpPr>
        <p:spPr>
          <a:xfrm>
            <a:off x="3693914" y="591777"/>
            <a:ext cx="765988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it-IT" sz="2400" b="1" dirty="0">
                <a:solidFill>
                  <a:srgbClr val="002060"/>
                </a:solidFill>
                <a:latin typeface="Calibri" panose="020F0502020204030204"/>
              </a:rPr>
              <a:t>Informazioni partecipanti | Fascia di età</a:t>
            </a:r>
            <a:endParaRPr kumimoji="0" lang="it-IT" sz="2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Freccia a pentagono 5"/>
          <p:cNvSpPr/>
          <p:nvPr/>
        </p:nvSpPr>
        <p:spPr>
          <a:xfrm>
            <a:off x="0" y="6157799"/>
            <a:ext cx="3062521" cy="579664"/>
          </a:xfrm>
          <a:prstGeom prst="homePlate">
            <a:avLst/>
          </a:prstGeom>
          <a:solidFill>
            <a:srgbClr val="DEEBF7"/>
          </a:solidFill>
          <a:ln>
            <a:solidFill>
              <a:srgbClr val="DEEBF7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18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B2B – EXPORT DIGITALE</a:t>
            </a:r>
          </a:p>
        </p:txBody>
      </p:sp>
      <p:graphicFrame>
        <p:nvGraphicFramePr>
          <p:cNvPr id="15" name="Grafico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54755538"/>
              </p:ext>
            </p:extLst>
          </p:nvPr>
        </p:nvGraphicFramePr>
        <p:xfrm>
          <a:off x="2919918" y="1842448"/>
          <a:ext cx="8705656" cy="38536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1823062497"/>
      </p:ext>
    </p:extLst>
  </p:cSld>
  <p:clrMapOvr>
    <a:masterClrMapping/>
  </p:clrMapOvr>
  <p:transition spd="med">
    <p:pull/>
  </p:transition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Tema di Office">
  <a:themeElements>
    <a:clrScheme name="Tema di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Tema di Office">
      <a:majorFont>
        <a:latin typeface="Times New Roman"/>
        <a:ea typeface=""/>
        <a:cs typeface="Times New Roman"/>
      </a:majorFont>
      <a:minorFont>
        <a:latin typeface="Times New Roman"/>
        <a:ea typeface="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it-IT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anose="02020603050405020304" pitchFamily="18" charset="0"/>
            <a:cs typeface="Times New Roman" panose="02020603050405020304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00B8FF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4492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>
            <a:srgbClr val="000000"/>
          </a:buClr>
          <a:buSzPct val="100000"/>
          <a:buFont typeface="Times New Roman" panose="02020603050405020304" pitchFamily="18" charset="0"/>
          <a:buNone/>
          <a:tabLst/>
          <a:defRPr kumimoji="0" lang="en-GB" altLang="it-IT" sz="2400" b="0" i="0" u="none" strike="noStrike" cap="none" normalizeH="0" baseline="0" smtClean="0">
            <a:ln>
              <a:noFill/>
            </a:ln>
            <a:solidFill>
              <a:schemeClr val="bg1"/>
            </a:solidFill>
            <a:effectLst/>
            <a:latin typeface="Times New Roman" panose="02020603050405020304" pitchFamily="18" charset="0"/>
            <a:cs typeface="Times New Roman" panose="02020603050405020304" pitchFamily="18" charset="0"/>
          </a:defRPr>
        </a:defPPr>
      </a:lstStyle>
    </a:lnDef>
  </a:objectDefaults>
  <a:extraClrSchemeLst>
    <a:extraClrScheme>
      <a:clrScheme name="Tema di Offic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ema di Offic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372</TotalTime>
  <Words>405</Words>
  <Application>Microsoft Office PowerPoint</Application>
  <PresentationFormat>Widescreen</PresentationFormat>
  <Paragraphs>94</Paragraphs>
  <Slides>15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2</vt:i4>
      </vt:variant>
      <vt:variant>
        <vt:lpstr>Titoli diapositive</vt:lpstr>
      </vt:variant>
      <vt:variant>
        <vt:i4>15</vt:i4>
      </vt:variant>
    </vt:vector>
  </HeadingPairs>
  <TitlesOfParts>
    <vt:vector size="21" baseType="lpstr">
      <vt:lpstr>Arial</vt:lpstr>
      <vt:lpstr>Calibri</vt:lpstr>
      <vt:lpstr>Calibri Light</vt:lpstr>
      <vt:lpstr>Times New Roman</vt:lpstr>
      <vt:lpstr>Tema di Office</vt:lpstr>
      <vt:lpstr>1_Tema di Office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Imperioli Marco</dc:creator>
  <cp:lastModifiedBy>Imperioli Marco</cp:lastModifiedBy>
  <cp:revision>36</cp:revision>
  <dcterms:created xsi:type="dcterms:W3CDTF">2020-01-21T15:58:29Z</dcterms:created>
  <dcterms:modified xsi:type="dcterms:W3CDTF">2022-02-25T16:21:43Z</dcterms:modified>
</cp:coreProperties>
</file>