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138" y="-7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84908" y="861605"/>
            <a:ext cx="1547059" cy="4416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7556500" cy="106933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3234" y="2156460"/>
            <a:ext cx="6590030" cy="1819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1315" y="4306660"/>
            <a:ext cx="6864350" cy="558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r.emiliaromagna-marche.supporto.segreteria@adm.gov.i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dm.gov.it/portale/lagenzia/dogane-comunica/eventi-e-convegni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557" y="2193106"/>
            <a:ext cx="2773680" cy="825867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380"/>
              </a:spcBef>
            </a:pPr>
            <a:r>
              <a:rPr sz="2400" b="1" spc="-20" dirty="0">
                <a:solidFill>
                  <a:srgbClr val="003399"/>
                </a:solidFill>
                <a:latin typeface="Calibri"/>
                <a:cs typeface="Calibri"/>
              </a:rPr>
              <a:t>SEMINARIO</a:t>
            </a:r>
            <a:r>
              <a:rPr sz="2400" b="1" spc="-14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lang="it-IT" sz="2400" b="1" spc="-140" dirty="0" smtClean="0">
                <a:solidFill>
                  <a:srgbClr val="003399"/>
                </a:solidFill>
                <a:latin typeface="Calibri"/>
                <a:cs typeface="Calibri"/>
              </a:rPr>
              <a:t>IN RETE</a:t>
            </a:r>
            <a:endParaRPr sz="2400" dirty="0">
              <a:latin typeface="Calibri"/>
              <a:cs typeface="Calibri"/>
            </a:endParaRPr>
          </a:p>
          <a:p>
            <a:pPr marL="444500" algn="r">
              <a:lnSpc>
                <a:spcPct val="100000"/>
              </a:lnSpc>
              <a:spcBef>
                <a:spcPts val="280"/>
              </a:spcBef>
            </a:pP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lang="it-IT"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1 dicembre</a:t>
            </a:r>
            <a:r>
              <a:rPr sz="2400" b="1" spc="-2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2020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4191" y="1938326"/>
            <a:ext cx="5961834" cy="126303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232785">
              <a:lnSpc>
                <a:spcPct val="100000"/>
              </a:lnSpc>
              <a:spcBef>
                <a:spcPts val="260"/>
              </a:spcBef>
            </a:pPr>
            <a:r>
              <a:rPr lang="it-IT" dirty="0" err="1" smtClean="0"/>
              <a:t>Brexit</a:t>
            </a:r>
            <a:endParaRPr spc="-30" dirty="0"/>
          </a:p>
          <a:p>
            <a:pPr marL="3232785" marR="5080">
              <a:lnSpc>
                <a:spcPct val="101899"/>
              </a:lnSpc>
              <a:spcBef>
                <a:spcPts val="75"/>
              </a:spcBef>
            </a:pPr>
            <a:r>
              <a:rPr lang="it-IT" sz="1800" spc="-10" dirty="0" smtClean="0">
                <a:solidFill>
                  <a:srgbClr val="003399"/>
                </a:solidFill>
              </a:rPr>
              <a:t>COSA </a:t>
            </a:r>
            <a:r>
              <a:rPr lang="it-IT" sz="1800" spc="-10" dirty="0">
                <a:solidFill>
                  <a:srgbClr val="003399"/>
                </a:solidFill>
              </a:rPr>
              <a:t>CAMBIA PER LE AZIENDE CON LA FINE DEL PERIODO DI TRANSIZIONE</a:t>
            </a:r>
            <a:endParaRPr sz="1800" dirty="0"/>
          </a:p>
        </p:txBody>
      </p:sp>
      <p:sp>
        <p:nvSpPr>
          <p:cNvPr id="4" name="object 4"/>
          <p:cNvSpPr txBox="1"/>
          <p:nvPr/>
        </p:nvSpPr>
        <p:spPr>
          <a:xfrm>
            <a:off x="2058035" y="1104481"/>
            <a:ext cx="345414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5420">
              <a:lnSpc>
                <a:spcPct val="100000"/>
              </a:lnSpc>
              <a:spcBef>
                <a:spcPts val="100"/>
              </a:spcBef>
            </a:pPr>
            <a:r>
              <a:rPr lang="it-IT" sz="1200" b="1" spc="-25" dirty="0" smtClean="0">
                <a:solidFill>
                  <a:srgbClr val="365F91"/>
                </a:solidFill>
                <a:latin typeface="Calibri"/>
                <a:cs typeface="Calibri"/>
              </a:rPr>
              <a:t>Direzione Territoriale Emilia-Romagna e Marche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73704" y="1718309"/>
            <a:ext cx="0" cy="1775460"/>
          </a:xfrm>
          <a:custGeom>
            <a:avLst/>
            <a:gdLst/>
            <a:ahLst/>
            <a:cxnLst/>
            <a:rect l="l" t="t" r="r" b="b"/>
            <a:pathLst>
              <a:path h="1775460">
                <a:moveTo>
                  <a:pt x="0" y="0"/>
                </a:moveTo>
                <a:lnTo>
                  <a:pt x="0" y="1775205"/>
                </a:lnTo>
              </a:path>
            </a:pathLst>
          </a:custGeom>
          <a:ln w="2540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4694" y="124244"/>
            <a:ext cx="2372995" cy="989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1315" y="9939972"/>
            <a:ext cx="169672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b="1" i="1" spc="5" dirty="0">
                <a:solidFill>
                  <a:srgbClr val="003399"/>
                </a:solidFill>
                <a:latin typeface="Calibri"/>
                <a:cs typeface="Calibri"/>
              </a:rPr>
              <a:t>SEGRETERIA</a:t>
            </a:r>
            <a:r>
              <a:rPr sz="1050" b="1" i="1" spc="-10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ORGANIZZATIVA: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2389" y="9865183"/>
            <a:ext cx="3375661" cy="67710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700"/>
              </a:spcBef>
            </a:pPr>
            <a:r>
              <a:rPr lang="it-IT" sz="1050" b="1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d</a:t>
            </a:r>
            <a:r>
              <a:rPr lang="it-IT" sz="1050" b="1" i="1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ir.emiliaromagna-marche.supporto.segreteria@adm.gov.it</a:t>
            </a:r>
            <a:endParaRPr sz="1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+39 </a:t>
            </a:r>
            <a:r>
              <a:rPr lang="it-IT" sz="1050" b="1" i="1" dirty="0" smtClean="0">
                <a:solidFill>
                  <a:srgbClr val="003399"/>
                </a:solidFill>
                <a:cs typeface="Calibri"/>
              </a:rPr>
              <a:t>071 2275230</a:t>
            </a:r>
            <a:endParaRPr sz="1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+39 </a:t>
            </a:r>
            <a:r>
              <a:rPr sz="1050" b="1" i="1" dirty="0" smtClean="0">
                <a:solidFill>
                  <a:srgbClr val="003399"/>
                </a:solidFill>
                <a:latin typeface="Calibri"/>
                <a:cs typeface="Calibri"/>
              </a:rPr>
              <a:t>0</a:t>
            </a:r>
            <a:r>
              <a:rPr lang="it-IT" sz="1050" b="1" i="1" dirty="0" smtClean="0">
                <a:solidFill>
                  <a:srgbClr val="003399"/>
                </a:solidFill>
                <a:latin typeface="Calibri"/>
                <a:cs typeface="Calibri"/>
              </a:rPr>
              <a:t>51 3783146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5304" y="9994900"/>
            <a:ext cx="199389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24735" y="10272103"/>
            <a:ext cx="179997" cy="1799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361315" y="3746500"/>
            <a:ext cx="6864350" cy="569322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875"/>
              </a:spcBef>
              <a:tabLst>
                <a:tab pos="753745" algn="l"/>
              </a:tabLst>
            </a:pPr>
            <a:r>
              <a:rPr b="1" dirty="0" smtClean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it-IT" b="1" dirty="0" smtClean="0">
                <a:solidFill>
                  <a:srgbClr val="FF0000"/>
                </a:solidFill>
                <a:latin typeface="Calibri"/>
                <a:cs typeface="Calibri"/>
              </a:rPr>
              <a:t>4.50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pc="-10" dirty="0" err="1"/>
              <a:t>Collegamento</a:t>
            </a:r>
            <a:r>
              <a:rPr spc="-10" dirty="0"/>
              <a:t> </a:t>
            </a:r>
            <a:r>
              <a:rPr spc="-5" dirty="0" err="1" smtClean="0"/>
              <a:t>partecipanti</a:t>
            </a:r>
            <a:endParaRPr spc="-5" dirty="0"/>
          </a:p>
          <a:p>
            <a:pPr marL="108585">
              <a:lnSpc>
                <a:spcPts val="1910"/>
              </a:lnSpc>
              <a:spcBef>
                <a:spcPts val="780"/>
              </a:spcBef>
              <a:tabLst>
                <a:tab pos="753745" algn="l"/>
              </a:tabLst>
            </a:pPr>
            <a:r>
              <a:rPr b="1" dirty="0" smtClean="0">
                <a:solidFill>
                  <a:srgbClr val="FF0000"/>
                </a:solidFill>
                <a:latin typeface="Calibri"/>
                <a:cs typeface="Calibri"/>
              </a:rPr>
              <a:t>15.</a:t>
            </a:r>
            <a:r>
              <a:rPr lang="it-IT" b="1" dirty="0" smtClean="0">
                <a:solidFill>
                  <a:srgbClr val="FF0000"/>
                </a:solidFill>
                <a:latin typeface="Calibri"/>
                <a:cs typeface="Calibri"/>
              </a:rPr>
              <a:t>00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pc="-5" dirty="0" err="1"/>
              <a:t>Saluti</a:t>
            </a:r>
            <a:r>
              <a:rPr spc="-15" dirty="0"/>
              <a:t> </a:t>
            </a:r>
            <a:r>
              <a:rPr spc="-10" dirty="0" err="1" smtClean="0"/>
              <a:t>istituzionali</a:t>
            </a:r>
            <a:r>
              <a:rPr lang="it-IT" spc="-10" dirty="0" smtClean="0"/>
              <a:t> e introduzione</a:t>
            </a:r>
            <a:endParaRPr spc="-10" dirty="0"/>
          </a:p>
          <a:p>
            <a:pPr marL="753745">
              <a:lnSpc>
                <a:spcPts val="1430"/>
              </a:lnSpc>
            </a:pPr>
            <a:r>
              <a:rPr lang="it-IT" sz="1200" b="1" spc="-10" dirty="0" smtClean="0">
                <a:latin typeface="Calibri"/>
                <a:cs typeface="Calibri"/>
              </a:rPr>
              <a:t>Franco </a:t>
            </a:r>
            <a:r>
              <a:rPr lang="it-IT" sz="1200" b="1" spc="-10" dirty="0" err="1" smtClean="0">
                <a:latin typeface="Calibri"/>
                <a:cs typeface="Calibri"/>
              </a:rPr>
              <a:t>Letrari</a:t>
            </a:r>
            <a:r>
              <a:rPr lang="it-IT" sz="1200" b="1" spc="-10" dirty="0" smtClean="0">
                <a:latin typeface="Calibri"/>
                <a:cs typeface="Calibri"/>
              </a:rPr>
              <a:t> </a:t>
            </a:r>
            <a:r>
              <a:rPr sz="1200" i="1" dirty="0" smtClean="0">
                <a:latin typeface="Calibri"/>
                <a:cs typeface="Calibri"/>
              </a:rPr>
              <a:t>- </a:t>
            </a:r>
            <a:r>
              <a:rPr sz="1200" i="1" spc="-5" dirty="0">
                <a:latin typeface="Calibri"/>
                <a:cs typeface="Calibri"/>
              </a:rPr>
              <a:t>Direttore </a:t>
            </a:r>
            <a:r>
              <a:rPr sz="1200" i="1" spc="-10" dirty="0" err="1">
                <a:latin typeface="Calibri"/>
                <a:cs typeface="Calibri"/>
              </a:rPr>
              <a:t>Territoriale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lang="it-IT" sz="1200" i="1" spc="-10" dirty="0" smtClean="0">
                <a:latin typeface="Calibri"/>
                <a:cs typeface="Calibri"/>
              </a:rPr>
              <a:t> </a:t>
            </a:r>
            <a:r>
              <a:rPr lang="it-IT" sz="1200" i="1" dirty="0" smtClean="0">
                <a:latin typeface="Calibri"/>
                <a:cs typeface="Calibri"/>
              </a:rPr>
              <a:t>Emilia-Romagna e Marche </a:t>
            </a:r>
            <a:endParaRPr sz="1200" dirty="0">
              <a:latin typeface="Calibri"/>
              <a:cs typeface="Calibri"/>
            </a:endParaRPr>
          </a:p>
          <a:p>
            <a:pPr marL="753745">
              <a:lnSpc>
                <a:spcPct val="100000"/>
              </a:lnSpc>
              <a:spcBef>
                <a:spcPts val="60"/>
              </a:spcBef>
            </a:pPr>
            <a:r>
              <a:rPr lang="it-IT" sz="1200" b="1" spc="-10" dirty="0" smtClean="0">
                <a:latin typeface="Calibri"/>
                <a:cs typeface="Calibri"/>
              </a:rPr>
              <a:t>Taddeo </a:t>
            </a:r>
            <a:r>
              <a:rPr lang="it-IT" sz="1200" b="1" spc="-10" dirty="0" err="1" smtClean="0">
                <a:latin typeface="Calibri"/>
                <a:cs typeface="Calibri"/>
              </a:rPr>
              <a:t>Palacchino</a:t>
            </a:r>
            <a:r>
              <a:rPr lang="it-IT" sz="1200" b="1" spc="-10" dirty="0" smtClean="0">
                <a:latin typeface="Calibri"/>
                <a:cs typeface="Calibri"/>
              </a:rPr>
              <a:t> </a:t>
            </a:r>
            <a:r>
              <a:rPr lang="it-IT" sz="1200" i="1" dirty="0" smtClean="0">
                <a:latin typeface="Calibri"/>
                <a:cs typeface="Calibri"/>
              </a:rPr>
              <a:t>–</a:t>
            </a:r>
            <a:r>
              <a:rPr sz="1200" i="1" dirty="0" smtClean="0">
                <a:latin typeface="Calibri"/>
                <a:cs typeface="Calibri"/>
              </a:rPr>
              <a:t> </a:t>
            </a:r>
            <a:r>
              <a:rPr lang="it-IT" sz="1200" i="1" spc="-5" dirty="0" smtClean="0">
                <a:latin typeface="Calibri"/>
                <a:cs typeface="Calibri"/>
              </a:rPr>
              <a:t>Dirigente della Direzione Territoriale Emilia-Romagna e Marche – Ufficio di Linea</a:t>
            </a:r>
            <a:endParaRPr sz="1200" dirty="0">
              <a:latin typeface="Calibri"/>
              <a:cs typeface="Calibri"/>
            </a:endParaRPr>
          </a:p>
          <a:p>
            <a:pPr marL="116205">
              <a:lnSpc>
                <a:spcPts val="1910"/>
              </a:lnSpc>
              <a:spcBef>
                <a:spcPts val="860"/>
              </a:spcBef>
              <a:tabLst>
                <a:tab pos="753745" algn="l"/>
              </a:tabLst>
            </a:pPr>
            <a:r>
              <a:rPr b="1" dirty="0" smtClean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it-IT" b="1" dirty="0" smtClean="0">
                <a:solidFill>
                  <a:srgbClr val="FF0000"/>
                </a:solidFill>
                <a:latin typeface="Calibri"/>
                <a:cs typeface="Calibri"/>
              </a:rPr>
              <a:t>5.10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lang="it-IT" dirty="0" smtClean="0"/>
              <a:t>Le implicazioni della fine del periodo di transizione in materia doganale</a:t>
            </a:r>
            <a:endParaRPr spc="-5" dirty="0"/>
          </a:p>
          <a:p>
            <a:pPr marL="735965">
              <a:lnSpc>
                <a:spcPts val="1430"/>
              </a:lnSpc>
            </a:pPr>
            <a:r>
              <a:rPr lang="it-IT" sz="1200" b="1" spc="-25" dirty="0" smtClean="0">
                <a:latin typeface="Calibri"/>
                <a:cs typeface="Calibri"/>
              </a:rPr>
              <a:t>Angelo Infante </a:t>
            </a:r>
            <a:r>
              <a:rPr lang="it-IT" sz="1200" dirty="0" smtClean="0"/>
              <a:t>–</a:t>
            </a:r>
            <a:r>
              <a:rPr sz="1200" dirty="0" smtClean="0"/>
              <a:t> </a:t>
            </a:r>
            <a:r>
              <a:rPr lang="it-IT" sz="1200" dirty="0" smtClean="0"/>
              <a:t>Posizione Organizzativa ad Elevata Responsabilità Dogane della Direzione Territoriale </a:t>
            </a:r>
            <a:r>
              <a:rPr lang="it-IT" sz="1200" i="1" spc="-5" dirty="0"/>
              <a:t>Emilia-Romagna e Marche </a:t>
            </a:r>
            <a:r>
              <a:rPr lang="it-IT" sz="1200" i="1" spc="-5" dirty="0" smtClean="0"/>
              <a:t>– </a:t>
            </a:r>
            <a:r>
              <a:rPr lang="it-IT" sz="1200" i="1" spc="-10" dirty="0" smtClean="0">
                <a:latin typeface="Calibri"/>
                <a:cs typeface="Calibri"/>
              </a:rPr>
              <a:t>Ufficio di Linea </a:t>
            </a:r>
            <a:endParaRPr sz="1200" dirty="0">
              <a:latin typeface="Calibri"/>
              <a:cs typeface="Calibri"/>
            </a:endParaRPr>
          </a:p>
          <a:p>
            <a:pPr marL="108585">
              <a:lnSpc>
                <a:spcPts val="1910"/>
              </a:lnSpc>
              <a:spcBef>
                <a:spcPts val="860"/>
              </a:spcBef>
              <a:tabLst>
                <a:tab pos="735965" algn="l"/>
              </a:tabLst>
            </a:pPr>
            <a:r>
              <a:rPr b="1" dirty="0" smtClean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it-IT" b="1" dirty="0" smtClean="0">
                <a:solidFill>
                  <a:srgbClr val="FF0000"/>
                </a:solidFill>
                <a:latin typeface="Calibri"/>
                <a:cs typeface="Calibri"/>
              </a:rPr>
              <a:t>5.40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lang="it-IT" spc="-10" dirty="0" smtClean="0"/>
              <a:t>Recesso del Regno Unito e norme </a:t>
            </a:r>
            <a:r>
              <a:rPr lang="it-IT" spc="-10" dirty="0" err="1" smtClean="0"/>
              <a:t>unionali</a:t>
            </a:r>
            <a:r>
              <a:rPr lang="it-IT" spc="-10" dirty="0" smtClean="0"/>
              <a:t> nel settore delle accise</a:t>
            </a:r>
            <a:endParaRPr spc="-10" dirty="0"/>
          </a:p>
          <a:p>
            <a:pPr marL="735965">
              <a:lnSpc>
                <a:spcPts val="1430"/>
              </a:lnSpc>
            </a:pPr>
            <a:r>
              <a:rPr lang="it-IT" sz="1200" b="1" dirty="0" smtClean="0">
                <a:latin typeface="Calibri"/>
                <a:cs typeface="Calibri"/>
              </a:rPr>
              <a:t>Gianluca </a:t>
            </a:r>
            <a:r>
              <a:rPr lang="it-IT" sz="1200" b="1" dirty="0" err="1" smtClean="0">
                <a:latin typeface="Calibri"/>
                <a:cs typeface="Calibri"/>
              </a:rPr>
              <a:t>Forastieri</a:t>
            </a:r>
            <a:r>
              <a:rPr lang="it-IT" sz="1200" b="1" dirty="0" smtClean="0">
                <a:latin typeface="Calibri"/>
                <a:cs typeface="Calibri"/>
              </a:rPr>
              <a:t> </a:t>
            </a:r>
            <a:r>
              <a:rPr lang="it-IT" sz="1200" dirty="0"/>
              <a:t>– Posizione Organizzativa ad Elevata Responsabilità </a:t>
            </a:r>
            <a:r>
              <a:rPr lang="it-IT" sz="1200" dirty="0" smtClean="0"/>
              <a:t>Accise </a:t>
            </a:r>
            <a:r>
              <a:rPr lang="it-IT" sz="1200" dirty="0"/>
              <a:t>della Direzione Territoriale </a:t>
            </a:r>
            <a:r>
              <a:rPr lang="it-IT" sz="1200" i="1" spc="-5" dirty="0"/>
              <a:t>Emilia-Romagna e Marche – </a:t>
            </a:r>
            <a:r>
              <a:rPr lang="it-IT" sz="1200" i="1" spc="-10" dirty="0"/>
              <a:t>Ufficio di Linea </a:t>
            </a:r>
            <a:endParaRPr lang="it-IT" sz="1200" b="1" dirty="0" smtClean="0">
              <a:latin typeface="Calibri"/>
              <a:cs typeface="Calibri"/>
            </a:endParaRPr>
          </a:p>
          <a:p>
            <a:pPr marL="735965">
              <a:lnSpc>
                <a:spcPts val="1430"/>
              </a:lnSpc>
            </a:pPr>
            <a:r>
              <a:rPr lang="it-IT" sz="1200" b="1" dirty="0" smtClean="0">
                <a:latin typeface="Calibri"/>
                <a:cs typeface="Calibri"/>
              </a:rPr>
              <a:t>Maria </a:t>
            </a:r>
            <a:r>
              <a:rPr lang="it-IT" sz="1200" b="1" dirty="0" smtClean="0">
                <a:latin typeface="Calibri"/>
                <a:cs typeface="Calibri"/>
              </a:rPr>
              <a:t>Rosa </a:t>
            </a:r>
            <a:r>
              <a:rPr lang="it-IT" sz="1200" b="1" dirty="0" err="1" smtClean="0">
                <a:latin typeface="Calibri"/>
                <a:cs typeface="Calibri"/>
              </a:rPr>
              <a:t>Vittuari</a:t>
            </a:r>
            <a:r>
              <a:rPr lang="it-IT" sz="1200" b="1" dirty="0" smtClean="0">
                <a:latin typeface="Calibri"/>
                <a:cs typeface="Calibri"/>
              </a:rPr>
              <a:t> </a:t>
            </a:r>
            <a:r>
              <a:rPr sz="1200" dirty="0" smtClean="0"/>
              <a:t>– </a:t>
            </a:r>
            <a:r>
              <a:rPr lang="it-IT" sz="1200" dirty="0" smtClean="0"/>
              <a:t>Funzionario  </a:t>
            </a:r>
            <a:r>
              <a:rPr lang="it-IT" sz="1200" i="1" spc="-5" dirty="0"/>
              <a:t>della Direzione Territoriale Emilia-Romagna e Marche – Ufficio di Linea</a:t>
            </a:r>
            <a:endParaRPr lang="it-IT" sz="1200" dirty="0"/>
          </a:p>
          <a:p>
            <a:pPr marL="108585">
              <a:lnSpc>
                <a:spcPct val="100000"/>
              </a:lnSpc>
              <a:spcBef>
                <a:spcPts val="860"/>
              </a:spcBef>
              <a:tabLst>
                <a:tab pos="735965" algn="l"/>
              </a:tabLst>
            </a:pPr>
            <a:r>
              <a:rPr b="1" dirty="0" smtClean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it-IT" b="1" dirty="0" smtClean="0">
                <a:solidFill>
                  <a:srgbClr val="FF0000"/>
                </a:solidFill>
                <a:latin typeface="Calibri"/>
                <a:cs typeface="Calibri"/>
              </a:rPr>
              <a:t>6.10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pc="-5" dirty="0"/>
              <a:t>Quesiti </a:t>
            </a:r>
            <a:r>
              <a:rPr dirty="0"/>
              <a:t>e</a:t>
            </a:r>
            <a:r>
              <a:rPr spc="-55" dirty="0"/>
              <a:t> </a:t>
            </a:r>
            <a:r>
              <a:rPr lang="it-IT" spc="-10" dirty="0"/>
              <a:t>r</a:t>
            </a:r>
            <a:r>
              <a:rPr spc="-10" dirty="0" err="1" smtClean="0"/>
              <a:t>ichieste</a:t>
            </a:r>
            <a:endParaRPr spc="-10" dirty="0"/>
          </a:p>
          <a:p>
            <a:pPr marL="108585">
              <a:lnSpc>
                <a:spcPts val="1910"/>
              </a:lnSpc>
              <a:spcBef>
                <a:spcPts val="780"/>
              </a:spcBef>
              <a:tabLst>
                <a:tab pos="735965" algn="l"/>
              </a:tabLst>
            </a:pPr>
            <a:r>
              <a:rPr b="1" dirty="0" smtClean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it-IT" b="1" dirty="0" smtClean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lang="it-IT" b="1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b="1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pc="-5" dirty="0"/>
              <a:t>Conclusione</a:t>
            </a:r>
            <a:r>
              <a:rPr spc="-60" dirty="0"/>
              <a:t> </a:t>
            </a:r>
            <a:r>
              <a:rPr spc="-15" dirty="0"/>
              <a:t>lavori</a:t>
            </a:r>
          </a:p>
          <a:p>
            <a:pPr>
              <a:lnSpc>
                <a:spcPct val="100000"/>
              </a:lnSpc>
            </a:pPr>
            <a:endParaRPr lang="it-IT" sz="12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dirty="0" smtClean="0">
                <a:solidFill>
                  <a:srgbClr val="FF0000"/>
                </a:solidFill>
                <a:latin typeface="Calibri"/>
                <a:cs typeface="Calibri"/>
              </a:rPr>
              <a:t>ISCRIZIONE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NOTE</a:t>
            </a:r>
            <a:r>
              <a:rPr sz="12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Calibri"/>
                <a:cs typeface="Calibri"/>
              </a:rPr>
              <a:t>ORGANIZZATIVE</a:t>
            </a:r>
            <a:endParaRPr sz="12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sz="1050" spc="-5" dirty="0">
                <a:solidFill>
                  <a:srgbClr val="1F487C"/>
                </a:solidFill>
              </a:rPr>
              <a:t>La partecipazione al </a:t>
            </a:r>
            <a:r>
              <a:rPr lang="it-IT" sz="1050" spc="-5" dirty="0" smtClean="0">
                <a:solidFill>
                  <a:srgbClr val="1F487C"/>
                </a:solidFill>
              </a:rPr>
              <a:t>seminario in rete</a:t>
            </a:r>
            <a:r>
              <a:rPr sz="1050" spc="-5" dirty="0" smtClean="0">
                <a:solidFill>
                  <a:srgbClr val="1F487C"/>
                </a:solidFill>
              </a:rPr>
              <a:t> </a:t>
            </a:r>
            <a:r>
              <a:rPr sz="1050" spc="5" dirty="0">
                <a:solidFill>
                  <a:srgbClr val="1F487C"/>
                </a:solidFill>
              </a:rPr>
              <a:t>è </a:t>
            </a:r>
            <a:r>
              <a:rPr sz="1050" b="1" spc="-5" dirty="0">
                <a:solidFill>
                  <a:srgbClr val="1F487C"/>
                </a:solidFill>
                <a:latin typeface="Calibri"/>
                <a:cs typeface="Calibri"/>
              </a:rPr>
              <a:t>gratuita </a:t>
            </a:r>
            <a:r>
              <a:rPr sz="1050" dirty="0">
                <a:solidFill>
                  <a:srgbClr val="1F487C"/>
                </a:solidFill>
              </a:rPr>
              <a:t>previa iscrizione, </a:t>
            </a:r>
            <a:r>
              <a:rPr sz="1050" b="1" spc="-5" dirty="0" err="1">
                <a:solidFill>
                  <a:srgbClr val="1F487C"/>
                </a:solidFill>
                <a:latin typeface="Calibri"/>
                <a:cs typeface="Calibri"/>
              </a:rPr>
              <a:t>entro</a:t>
            </a:r>
            <a:r>
              <a:rPr sz="105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lang="it-IT" sz="1050" b="1" spc="-5" dirty="0" smtClean="0">
                <a:solidFill>
                  <a:srgbClr val="1F487C"/>
                </a:solidFill>
                <a:latin typeface="Calibri"/>
                <a:cs typeface="Calibri"/>
              </a:rPr>
              <a:t>il 18 dicembre 2020</a:t>
            </a:r>
            <a:r>
              <a:rPr sz="1050" spc="-5" dirty="0" smtClean="0">
                <a:solidFill>
                  <a:srgbClr val="1F487C"/>
                </a:solidFill>
              </a:rPr>
              <a:t>, </a:t>
            </a:r>
            <a:r>
              <a:rPr sz="1050" spc="-5" dirty="0" err="1">
                <a:solidFill>
                  <a:srgbClr val="1F487C"/>
                </a:solidFill>
              </a:rPr>
              <a:t>attraverso</a:t>
            </a:r>
            <a:r>
              <a:rPr sz="1050" spc="-5" dirty="0">
                <a:solidFill>
                  <a:srgbClr val="1F487C"/>
                </a:solidFill>
              </a:rPr>
              <a:t> </a:t>
            </a:r>
            <a:r>
              <a:rPr sz="1050" dirty="0" smtClean="0">
                <a:solidFill>
                  <a:srgbClr val="1F487C"/>
                </a:solidFill>
              </a:rPr>
              <a:t>la </a:t>
            </a:r>
            <a:r>
              <a:rPr sz="1050" b="1" i="1" spc="-5" dirty="0" err="1">
                <a:solidFill>
                  <a:srgbClr val="1F487C"/>
                </a:solidFill>
                <a:latin typeface="Calibri"/>
                <a:cs typeface="Calibri"/>
              </a:rPr>
              <a:t>Scheda</a:t>
            </a:r>
            <a:r>
              <a:rPr sz="1050" b="1" i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lang="it-IT" sz="1050" b="1" i="1" spc="-5" dirty="0" smtClean="0">
                <a:solidFill>
                  <a:srgbClr val="1F487C"/>
                </a:solidFill>
                <a:latin typeface="Calibri"/>
                <a:cs typeface="Calibri"/>
              </a:rPr>
              <a:t>di </a:t>
            </a:r>
            <a:r>
              <a:rPr sz="1050" b="1" i="1" spc="-5" dirty="0" err="1" smtClean="0">
                <a:solidFill>
                  <a:srgbClr val="1F487C"/>
                </a:solidFill>
                <a:latin typeface="Calibri"/>
                <a:cs typeface="Calibri"/>
              </a:rPr>
              <a:t>adesione</a:t>
            </a:r>
            <a:r>
              <a:rPr sz="1050" b="1" i="1" spc="-5" dirty="0" smtClean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050" dirty="0">
                <a:solidFill>
                  <a:srgbClr val="1F487C"/>
                </a:solidFill>
              </a:rPr>
              <a:t>presente sul sito di </a:t>
            </a:r>
            <a:r>
              <a:rPr sz="1050" spc="10" dirty="0">
                <a:solidFill>
                  <a:srgbClr val="1F487C"/>
                </a:solidFill>
              </a:rPr>
              <a:t>ADM </a:t>
            </a:r>
            <a:r>
              <a:rPr sz="1050" spc="-5" dirty="0">
                <a:solidFill>
                  <a:srgbClr val="1F487C"/>
                </a:solidFill>
              </a:rPr>
              <a:t>all’indirizzo  </a:t>
            </a:r>
            <a:r>
              <a:rPr sz="105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https://www.adm.gov.it/portale/lagenzia/dogane-comunica/eventi-e-convegni</a:t>
            </a:r>
            <a:r>
              <a:rPr sz="105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050" spc="5" dirty="0">
                <a:solidFill>
                  <a:srgbClr val="1F487C"/>
                </a:solidFill>
              </a:rPr>
              <a:t>da </a:t>
            </a:r>
            <a:r>
              <a:rPr sz="1050" spc="-5" dirty="0">
                <a:solidFill>
                  <a:srgbClr val="1F487C"/>
                </a:solidFill>
              </a:rPr>
              <a:t>inviare debitamente compilata </a:t>
            </a:r>
            <a:r>
              <a:rPr sz="1050" spc="-10" dirty="0">
                <a:solidFill>
                  <a:srgbClr val="1F487C"/>
                </a:solidFill>
              </a:rPr>
              <a:t>alla  </a:t>
            </a:r>
            <a:r>
              <a:rPr sz="1050" spc="-5" dirty="0">
                <a:solidFill>
                  <a:srgbClr val="1F487C"/>
                </a:solidFill>
              </a:rPr>
              <a:t>casella </a:t>
            </a:r>
            <a:r>
              <a:rPr sz="1050" dirty="0">
                <a:solidFill>
                  <a:srgbClr val="1F487C"/>
                </a:solidFill>
              </a:rPr>
              <a:t>di posta </a:t>
            </a:r>
            <a:r>
              <a:rPr sz="1050" spc="-5" dirty="0">
                <a:solidFill>
                  <a:srgbClr val="1F487C"/>
                </a:solidFill>
              </a:rPr>
              <a:t>elettronica della Segreteria</a:t>
            </a:r>
            <a:r>
              <a:rPr sz="1050" spc="-90" dirty="0">
                <a:solidFill>
                  <a:srgbClr val="1F487C"/>
                </a:solidFill>
              </a:rPr>
              <a:t> </a:t>
            </a:r>
            <a:r>
              <a:rPr sz="1050" dirty="0" err="1">
                <a:solidFill>
                  <a:srgbClr val="1F487C"/>
                </a:solidFill>
              </a:rPr>
              <a:t>organizzativa</a:t>
            </a:r>
            <a:r>
              <a:rPr sz="1050" dirty="0" smtClean="0">
                <a:solidFill>
                  <a:srgbClr val="1F487C"/>
                </a:solidFill>
              </a:rPr>
              <a:t>.</a:t>
            </a:r>
            <a:endParaRPr lang="it-IT" sz="1050" dirty="0" smtClean="0">
              <a:solidFill>
                <a:srgbClr val="1F487C"/>
              </a:solidFill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endParaRPr lang="it-IT" sz="1050" dirty="0" smtClean="0">
              <a:solidFill>
                <a:srgbClr val="1F487C"/>
              </a:solidFill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sz="1050" dirty="0" smtClean="0">
                <a:solidFill>
                  <a:srgbClr val="1F487C"/>
                </a:solidFill>
              </a:rPr>
              <a:t>E’ disponibile, inoltre, il modulo per formulare eventuali quesiti che potranno essere inviati entro il </a:t>
            </a:r>
            <a:r>
              <a:rPr lang="it-IT" sz="1050" b="1" dirty="0" smtClean="0">
                <a:solidFill>
                  <a:srgbClr val="1F487C"/>
                </a:solidFill>
              </a:rPr>
              <a:t>16 dicembre 2020 </a:t>
            </a:r>
            <a:r>
              <a:rPr lang="it-IT" sz="1050" dirty="0" smtClean="0">
                <a:solidFill>
                  <a:srgbClr val="1F487C"/>
                </a:solidFill>
              </a:rPr>
              <a:t>alla casella di posta elettronica della Segreteria organizzativa.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endParaRPr sz="1050" dirty="0">
              <a:latin typeface="Calibri"/>
              <a:cs typeface="Calibri"/>
            </a:endParaRPr>
          </a:p>
          <a:p>
            <a:pPr marR="2540" algn="ctr">
              <a:lnSpc>
                <a:spcPct val="100000"/>
              </a:lnSpc>
              <a:spcBef>
                <a:spcPts val="610"/>
              </a:spcBef>
            </a:pPr>
            <a:r>
              <a:rPr lang="it-IT" sz="1050" b="1" i="1" dirty="0" smtClean="0"/>
              <a:t>Alla conferma di adesione, seguirà l’invio delle credenziali di accesso alla piattaforma informatica.</a:t>
            </a:r>
            <a:endParaRPr sz="10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40</Words>
  <Application>Microsoft Office PowerPoint</Application>
  <PresentationFormat>Personalizzato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Brexit COSA CAMBIA PER LE AZIENDE CON LA FINE DEL PERIODO DI TRANSIZIONE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13</cp:revision>
  <dcterms:created xsi:type="dcterms:W3CDTF">2020-12-09T09:14:05Z</dcterms:created>
  <dcterms:modified xsi:type="dcterms:W3CDTF">2020-12-09T11:14:34Z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2020-12-09T00:00:00Z</vt:filetime>
  </property>
</Properties>
</file>