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2" r:id="rId5"/>
    <p:sldId id="258" r:id="rId6"/>
    <p:sldId id="261" r:id="rId7"/>
    <p:sldId id="263" r:id="rId8"/>
    <p:sldId id="265" r:id="rId9"/>
    <p:sldId id="264" r:id="rId1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FF99"/>
    <a:srgbClr val="CCFF66"/>
    <a:srgbClr val="99FF66"/>
    <a:srgbClr val="CCCCFF"/>
    <a:srgbClr val="9999FF"/>
    <a:srgbClr val="CC99FF"/>
    <a:srgbClr val="FFCCFF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743" autoAdjust="0"/>
  </p:normalViewPr>
  <p:slideViewPr>
    <p:cSldViewPr>
      <p:cViewPr>
        <p:scale>
          <a:sx n="82" d="100"/>
          <a:sy n="82" d="100"/>
        </p:scale>
        <p:origin x="-23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1476;&#12356;PC&#12487;&#12473;&#12463;&#12488;&#12483;&#12503;\CCIGI&#38306;&#36899;&#36039;&#26009;\2017\&#20250;&#21729;&#25968;&#25512;&#31227;2017kaitei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1476;&#12356;PC&#12487;&#12473;&#12463;&#12488;&#12483;&#12503;\CCIGI&#38306;&#36899;&#36039;&#26009;\2017\&#20250;&#21729;&#25968;&#25512;&#31227;2017kaitei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21727094075158E-2"/>
          <c:y val="2.261149224160278E-2"/>
          <c:w val="0.69262135718982043"/>
          <c:h val="0.9155875041662037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693575395063744"/>
          <c:y val="3.4104053797944019E-2"/>
          <c:w val="0.34415227770119239"/>
          <c:h val="0.95033409972697225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33333333333333E-2"/>
          <c:y val="0.19855878480306241"/>
          <c:w val="0.76393197725284334"/>
          <c:h val="0.754745188101487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43059930008749"/>
          <c:y val="0.12969925270969038"/>
          <c:w val="0.30069400699912513"/>
          <c:h val="0.27094496908816629"/>
        </c:manualLayout>
      </c:layout>
      <c:overlay val="0"/>
      <c:txPr>
        <a:bodyPr/>
        <a:lstStyle/>
        <a:p>
          <a:pPr>
            <a:defRPr lang="ja-JP"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2362774488512"/>
          <c:y val="4.1872513787426915E-2"/>
          <c:w val="0.66975324916964563"/>
          <c:h val="0.914126932553089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0009105196692045E-2"/>
                  <c:y val="-3.6265896927365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511648713594059E-2"/>
                  <c:y val="1.61751852397000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133026923670738E-2"/>
                  <c:y val="-2.17352214151205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2026183378661378E-2"/>
                  <c:y val="-8.30942123879570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ja-JP"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Sheet3!$A$5:$A$12</c:f>
              <c:strCache>
                <c:ptCount val="8"/>
                <c:pt idx="0">
                  <c:v>Abbigliamento</c:v>
                </c:pt>
                <c:pt idx="1">
                  <c:v>Chimico Alimentare</c:v>
                </c:pt>
                <c:pt idx="2">
                  <c:v>Metalmeccaniche</c:v>
                </c:pt>
                <c:pt idx="3">
                  <c:v>Apparecchiature Elettriche ed elettroniche</c:v>
                </c:pt>
                <c:pt idx="4">
                  <c:v>Commercio</c:v>
                </c:pt>
                <c:pt idx="5">
                  <c:v>Banche e Assicurazioni</c:v>
                </c:pt>
                <c:pt idx="6">
                  <c:v>Comunicazione, Turismo e Trasporti</c:v>
                </c:pt>
                <c:pt idx="7">
                  <c:v>Trading, Distrubuitore e altro</c:v>
                </c:pt>
              </c:strCache>
            </c:strRef>
          </c:cat>
          <c:val>
            <c:numRef>
              <c:f>Sheet3!$B$5:$B$12</c:f>
              <c:numCache>
                <c:formatCode>General</c:formatCode>
                <c:ptCount val="8"/>
                <c:pt idx="0">
                  <c:v>16</c:v>
                </c:pt>
                <c:pt idx="1">
                  <c:v>14</c:v>
                </c:pt>
                <c:pt idx="2">
                  <c:v>43</c:v>
                </c:pt>
                <c:pt idx="3">
                  <c:v>18</c:v>
                </c:pt>
                <c:pt idx="4">
                  <c:v>14</c:v>
                </c:pt>
                <c:pt idx="5">
                  <c:v>6</c:v>
                </c:pt>
                <c:pt idx="6">
                  <c:v>17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11377962835049E-2"/>
          <c:y val="0.2088978090328272"/>
          <c:w val="0.69917835216376911"/>
          <c:h val="0.6626371945405733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/>
            </a:pPr>
            <a:r>
              <a:rPr lang="en-US" altLang="ja-JP" dirty="0" err="1" smtClean="0"/>
              <a:t>Sezioni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Meuceologiche</a:t>
            </a:r>
            <a:endParaRPr lang="ja-JP" dirty="0"/>
          </a:p>
        </c:rich>
      </c:tx>
      <c:layout>
        <c:manualLayout>
          <c:xMode val="edge"/>
          <c:yMode val="edge"/>
          <c:x val="0.2853333333333333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2222222222222"/>
          <c:y val="0.3074561661004917"/>
          <c:w val="0.81388888888888888"/>
          <c:h val="0.688311597312849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ea typeface="ＭＳ Ｐゴシック" panose="020B0600070205080204" pitchFamily="50" charset="-128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/>
            </a:pPr>
            <a:r>
              <a:rPr lang="en-US" altLang="ja-JP" dirty="0" err="1" smtClean="0"/>
              <a:t>Sezioni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Meuceologiche</a:t>
            </a:r>
            <a:endParaRPr lang="ja-JP" dirty="0"/>
          </a:p>
        </c:rich>
      </c:tx>
      <c:layout>
        <c:manualLayout>
          <c:xMode val="edge"/>
          <c:yMode val="edge"/>
          <c:x val="0.29922222222222222"/>
          <c:y val="2.2246941045606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889"/>
          <c:y val="0.29377523582633369"/>
          <c:w val="0.81388888888888888"/>
          <c:h val="0.688311597312849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ea typeface="ＭＳ Ｐゴシック" panose="020B0600070205080204" pitchFamily="50" charset="-128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/>
            </a:pPr>
            <a:r>
              <a:rPr lang="en-US" altLang="en-US" dirty="0" err="1" smtClean="0"/>
              <a:t>Numero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Soci</a:t>
            </a:r>
            <a:r>
              <a:rPr lang="en-US" altLang="en-US" dirty="0" smtClean="0"/>
              <a:t> (23/10/2018)</a:t>
            </a:r>
            <a:endParaRPr lang="en-US" alt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57848331587312"/>
          <c:y val="0.30237998247108344"/>
          <c:w val="0.67905361376634699"/>
          <c:h val="0.67145972978311042"/>
        </c:manualLayout>
      </c:layout>
      <c:pie3D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gennaio 2018</c:v>
                </c:pt>
              </c:strCache>
            </c:strRef>
          </c:tx>
          <c:dPt>
            <c:idx val="0"/>
            <c:bubble3D val="0"/>
            <c:explosion val="13"/>
          </c:dPt>
          <c:dPt>
            <c:idx val="1"/>
            <c:bubble3D val="0"/>
            <c:explosion val="42"/>
          </c:dPt>
          <c:cat>
            <c:strRef>
              <c:f>Sheet3!$A$2:$A$3</c:f>
              <c:strCache>
                <c:ptCount val="2"/>
                <c:pt idx="0">
                  <c:v>Soci Ordinari</c:v>
                </c:pt>
                <c:pt idx="1">
                  <c:v>Soci Osservatori</c:v>
                </c:pt>
              </c:strCache>
            </c:strRef>
          </c:cat>
          <c:val>
            <c:numRef>
              <c:f>Sheet3!$B$2:$B$3</c:f>
              <c:numCache>
                <c:formatCode>General</c:formatCode>
                <c:ptCount val="2"/>
                <c:pt idx="0">
                  <c:v>141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0.21739</cdr:x>
      <cdr:y>0.77612</cdr:y>
    </cdr:from>
    <cdr:to>
      <cdr:x>0.69</cdr:x>
      <cdr:y>0.8806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80119" y="3744416"/>
          <a:ext cx="2348165" cy="50405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6699FF"/>
          </a:solidFill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0.2205</cdr:x>
      <cdr:y>0</cdr:y>
    </cdr:from>
    <cdr:to>
      <cdr:x>0.83522</cdr:x>
      <cdr:y>0.14239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08112" y="-3068960"/>
          <a:ext cx="2810500" cy="48772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0.69157</cdr:x>
      <cdr:y>0.83333</cdr:y>
    </cdr:from>
    <cdr:to>
      <cdr:x>0.96227</cdr:x>
      <cdr:y>0.97222</cdr:y>
    </cdr:to>
    <cdr:sp macro="" textlink="">
      <cdr:nvSpPr>
        <cdr:cNvPr id="3" name="正方形/長方形 2"/>
        <cdr:cNvSpPr/>
      </cdr:nvSpPr>
      <cdr:spPr>
        <a:xfrm xmlns:a="http://schemas.openxmlformats.org/drawingml/2006/main">
          <a:off x="3311231" y="2520280"/>
          <a:ext cx="1296144" cy="42004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ja-JP" dirty="0" err="1" smtClean="0"/>
            <a:t>Soci</a:t>
          </a:r>
          <a:r>
            <a:rPr lang="en-US" altLang="ja-JP" dirty="0" smtClean="0"/>
            <a:t> </a:t>
          </a:r>
          <a:r>
            <a:rPr lang="en-US" altLang="ja-JP" dirty="0" err="1" smtClean="0"/>
            <a:t>Ordinari</a:t>
          </a:r>
          <a:r>
            <a:rPr lang="en-US" altLang="ja-JP" dirty="0" smtClean="0"/>
            <a:t> 143</a:t>
          </a:r>
          <a:endParaRPr lang="ja-JP" dirty="0"/>
        </a:p>
      </cdr:txBody>
    </cdr:sp>
  </cdr:relSizeAnchor>
  <cdr:relSizeAnchor xmlns:cdr="http://schemas.openxmlformats.org/drawingml/2006/chartDrawing">
    <cdr:from>
      <cdr:x>0.03749</cdr:x>
      <cdr:y>0.30556</cdr:y>
    </cdr:from>
    <cdr:to>
      <cdr:x>0.3607</cdr:x>
      <cdr:y>0.40476</cdr:y>
    </cdr:to>
    <cdr:sp macro="" textlink="">
      <cdr:nvSpPr>
        <cdr:cNvPr id="6" name="正方形/長方形 5"/>
        <cdr:cNvSpPr/>
      </cdr:nvSpPr>
      <cdr:spPr>
        <a:xfrm xmlns:a="http://schemas.openxmlformats.org/drawingml/2006/main">
          <a:off x="179503" y="924116"/>
          <a:ext cx="1547552" cy="3000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ja-JP" dirty="0" err="1" smtClean="0"/>
            <a:t>Soci</a:t>
          </a:r>
          <a:r>
            <a:rPr lang="en-US" altLang="ja-JP" dirty="0" smtClean="0"/>
            <a:t> </a:t>
          </a:r>
          <a:r>
            <a:rPr lang="en-US" altLang="ja-JP" dirty="0" err="1" smtClean="0"/>
            <a:t>Osservatori</a:t>
          </a:r>
          <a:r>
            <a:rPr lang="en-US" altLang="ja-JP" dirty="0" smtClean="0"/>
            <a:t> 62</a:t>
          </a:r>
        </a:p>
        <a:p xmlns:a="http://schemas.openxmlformats.org/drawingml/2006/main">
          <a:endParaRPr lang="ja-JP" dirty="0"/>
        </a:p>
      </cdr:txBody>
    </cdr:sp>
  </cdr:relSizeAnchor>
  <cdr:relSizeAnchor xmlns:cdr="http://schemas.openxmlformats.org/drawingml/2006/chartDrawing">
    <cdr:from>
      <cdr:x>0.29316</cdr:x>
      <cdr:y>0.36111</cdr:y>
    </cdr:from>
    <cdr:to>
      <cdr:x>0.38339</cdr:x>
      <cdr:y>0.38889</cdr:y>
    </cdr:to>
    <cdr:cxnSp macro="">
      <cdr:nvCxnSpPr>
        <cdr:cNvPr id="10" name="直線コネクタ 9"/>
        <cdr:cNvCxnSpPr/>
      </cdr:nvCxnSpPr>
      <cdr:spPr>
        <a:xfrm xmlns:a="http://schemas.openxmlformats.org/drawingml/2006/main">
          <a:off x="1403648" y="936104"/>
          <a:ext cx="43204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0.75172</cdr:x>
      <cdr:y>0.78571</cdr:y>
    </cdr:from>
    <cdr:to>
      <cdr:x>0.7818</cdr:x>
      <cdr:y>0.83333</cdr:y>
    </cdr:to>
    <cdr:cxnSp macro="">
      <cdr:nvCxnSpPr>
        <cdr:cNvPr id="13" name="直線コネクタ 12"/>
        <cdr:cNvCxnSpPr/>
      </cdr:nvCxnSpPr>
      <cdr:spPr>
        <a:xfrm xmlns:a="http://schemas.openxmlformats.org/drawingml/2006/main">
          <a:off x="3599263" y="2376264"/>
          <a:ext cx="14401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764D-3E15-4A8B-8754-1F742398C892}" type="datetimeFigureOut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6EE2-EFDA-4C47-822A-EA224C354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60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0ECB3-6F34-4F84-A6B1-51434B73523A}" type="datetimeFigureOut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5E12-9253-48BA-A11B-442E68D08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3714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5E12-9253-48BA-A11B-442E68D08E1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0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E5E12-9253-48BA-A11B-442E68D08E1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9ED-ACDE-4CD9-AE99-0468F634029A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715-0CFB-499E-96AF-0296DFA0F118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779C-AE87-4D5A-8F04-8BE07772701D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90F-449C-411E-918A-B60C12B9DF6C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2D5-3EA0-4654-B493-36B8231A21CE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6E41-9F59-4EE5-94F8-5B9C419391DC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890A-0F7C-4820-82F2-FD374A5B3578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9A39-84EA-47C5-AEFA-52D68EDB4C0E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9FB-9B3C-4D0D-83CA-F0E2F47AE7D7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930B-8043-494A-9910-3F28A98CFAF8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4A02-0FBE-4F84-9A7B-B73FEB6E6BB5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241030-6ECD-414B-A16E-FA159FC9693B}" type="datetime1">
              <a:rPr kumimoji="1" lang="ja-JP" altLang="en-US" smtClean="0"/>
              <a:t>2019/1/20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E2CBCB-F431-46E5-B5EA-D9C875B2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4005064"/>
            <a:ext cx="6120680" cy="122413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tx2"/>
                </a:solidFill>
              </a:rPr>
              <a:t>Camera di Commercio e </a:t>
            </a:r>
            <a:r>
              <a:rPr kumimoji="1" lang="en-US" altLang="ja-JP" sz="3600" b="1" dirty="0" err="1" smtClean="0">
                <a:solidFill>
                  <a:schemeClr val="tx2"/>
                </a:solidFill>
              </a:rPr>
              <a:t>Industria</a:t>
            </a:r>
            <a:r>
              <a:rPr kumimoji="1" lang="en-US" altLang="ja-JP" sz="3600" b="1" dirty="0" smtClean="0">
                <a:solidFill>
                  <a:schemeClr val="tx2"/>
                </a:solidFill>
              </a:rPr>
              <a:t> Giapponese in Italia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2"/>
          </p:nvPr>
        </p:nvSpPr>
        <p:spPr>
          <a:xfrm>
            <a:off x="1835696" y="5805264"/>
            <a:ext cx="5400600" cy="80486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chemeClr val="tx2"/>
                </a:solidFill>
              </a:rPr>
              <a:t>Gennaio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  2019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2"/>
            <a:ext cx="2520280" cy="2325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endParaRPr lang="it-IT" altLang="ja-JP" sz="3600" dirty="0" smtClean="0"/>
          </a:p>
          <a:p>
            <a:pPr marL="361950" indent="-361950">
              <a:buNone/>
              <a:tabLst>
                <a:tab pos="270000" algn="l"/>
                <a:tab pos="716400" algn="l"/>
                <a:tab pos="1260000" algn="l"/>
                <a:tab pos="5378400" algn="l"/>
              </a:tabLst>
            </a:pPr>
            <a:r>
              <a:rPr lang="it-IT" altLang="ja-JP" sz="3600" dirty="0" smtClean="0"/>
              <a:t>   </a:t>
            </a:r>
            <a:r>
              <a:rPr lang="ja-JP" altLang="en-US" sz="3600" b="1" dirty="0" smtClean="0"/>
              <a:t>●</a:t>
            </a:r>
            <a:r>
              <a:rPr lang="it-IT" altLang="ja-JP" sz="3600" b="1" dirty="0" smtClean="0"/>
              <a:t> </a:t>
            </a:r>
            <a:r>
              <a:rPr lang="it-IT" altLang="ja-JP" sz="3600" b="1" dirty="0"/>
              <a:t>favorire </a:t>
            </a:r>
            <a:r>
              <a:rPr lang="it-IT" altLang="ja-JP" sz="3600" b="1" dirty="0" smtClean="0"/>
              <a:t>lo sviluppo </a:t>
            </a:r>
            <a:r>
              <a:rPr lang="it-IT" altLang="ja-JP" sz="3600" b="1" dirty="0"/>
              <a:t>degli scambi economici e </a:t>
            </a:r>
            <a:r>
              <a:rPr lang="it-IT" altLang="ja-JP" sz="3600" b="1" dirty="0" smtClean="0"/>
              <a:t>commerciali e rafforzare l’amicizia tra  Giappone </a:t>
            </a:r>
            <a:r>
              <a:rPr lang="it-IT" altLang="ja-JP" sz="3600" b="1" dirty="0"/>
              <a:t>e </a:t>
            </a:r>
            <a:r>
              <a:rPr lang="it-IT" altLang="ja-JP" sz="3600" b="1" dirty="0" smtClean="0"/>
              <a:t> Italia;</a:t>
            </a:r>
          </a:p>
          <a:p>
            <a:pPr marL="361950" indent="-361950">
              <a:buNone/>
              <a:tabLst>
                <a:tab pos="269875" algn="l"/>
                <a:tab pos="715963" algn="l"/>
                <a:tab pos="1258888" algn="l"/>
                <a:tab pos="5378450" algn="l"/>
              </a:tabLst>
            </a:pPr>
            <a:r>
              <a:rPr lang="it-IT" altLang="ja-JP" sz="3600" b="1" dirty="0" smtClean="0"/>
              <a:t>   </a:t>
            </a:r>
            <a:r>
              <a:rPr lang="ja-JP" altLang="en-US" sz="3600" b="1" dirty="0" smtClean="0"/>
              <a:t>●</a:t>
            </a:r>
            <a:r>
              <a:rPr lang="it-IT" altLang="ja-JP" sz="3600" b="1" dirty="0" smtClean="0"/>
              <a:t> </a:t>
            </a:r>
            <a:r>
              <a:rPr lang="it-IT" altLang="ja-JP" sz="3600" b="1" dirty="0"/>
              <a:t>promuovere le mutue relazioni e la collaborazione fra i soci e le attività di </a:t>
            </a:r>
            <a:r>
              <a:rPr lang="it-IT" altLang="ja-JP" sz="3600" b="1" dirty="0" smtClean="0"/>
              <a:t>interesse generale per </a:t>
            </a:r>
            <a:r>
              <a:rPr lang="it-IT" altLang="ja-JP" sz="3600" b="1" dirty="0"/>
              <a:t>i </a:t>
            </a:r>
            <a:r>
              <a:rPr lang="it-IT" altLang="ja-JP" sz="3600" b="1" dirty="0" smtClean="0"/>
              <a:t>soci </a:t>
            </a:r>
            <a:r>
              <a:rPr lang="it-IT" altLang="ja-JP" sz="3600" b="1" dirty="0"/>
              <a:t>stessi.</a:t>
            </a:r>
            <a:endParaRPr kumimoji="1" lang="en-US" altLang="ja-JP" sz="3600" b="1" dirty="0" smtClean="0"/>
          </a:p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endParaRPr lang="en-US" altLang="ja-JP" sz="1200" dirty="0" smtClean="0"/>
          </a:p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endParaRPr lang="en-US" altLang="ja-JP" sz="1200" dirty="0" smtClean="0"/>
          </a:p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endParaRPr lang="it-IT" altLang="ja-JP" sz="2500" dirty="0" smtClean="0"/>
          </a:p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endParaRPr lang="en-US" altLang="ja-JP" sz="2500" dirty="0"/>
          </a:p>
          <a:p>
            <a:pPr marL="0" indent="0">
              <a:buNone/>
              <a:tabLst>
                <a:tab pos="715963" algn="l"/>
                <a:tab pos="1258888" algn="l"/>
                <a:tab pos="5378450" algn="l"/>
              </a:tabLst>
            </a:pPr>
            <a:r>
              <a:rPr lang="it-IT" altLang="ja-JP" sz="2500" dirty="0" smtClean="0"/>
              <a:t>Date di riferimento (e evoluzione compagine sociale della Camera)</a:t>
            </a:r>
            <a:endParaRPr lang="en-US" altLang="ja-JP" sz="2500" dirty="0"/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1258888" algn="l"/>
                <a:tab pos="5378450" algn="l"/>
              </a:tabLst>
            </a:pPr>
            <a:r>
              <a:rPr kumimoji="1" lang="ja-JP" altLang="en-US" sz="2500" dirty="0" smtClean="0"/>
              <a:t>　　</a:t>
            </a:r>
            <a:r>
              <a:rPr kumimoji="1" lang="en-US" altLang="ja-JP" sz="2500" dirty="0" smtClean="0"/>
              <a:t>1973</a:t>
            </a:r>
            <a:r>
              <a:rPr kumimoji="1" lang="ja-JP" altLang="en-US" sz="2500" dirty="0" smtClean="0"/>
              <a:t>　</a:t>
            </a:r>
            <a:r>
              <a:rPr kumimoji="1" lang="en-US" altLang="ja-JP" sz="2500" dirty="0" smtClean="0"/>
              <a:t>  Fondazione Camera di Commercio e </a:t>
            </a:r>
            <a:r>
              <a:rPr kumimoji="1" lang="en-US" altLang="ja-JP" sz="2500" dirty="0" err="1" smtClean="0"/>
              <a:t>Industria</a:t>
            </a:r>
            <a:r>
              <a:rPr kumimoji="1" lang="en-US" altLang="ja-JP" sz="2500" dirty="0" smtClean="0"/>
              <a:t> Giapponese in </a:t>
            </a:r>
            <a:r>
              <a:rPr kumimoji="1" lang="en-US" altLang="ja-JP" sz="2500" dirty="0" smtClean="0"/>
              <a:t>Italia	                                   (27 </a:t>
            </a:r>
            <a:r>
              <a:rPr kumimoji="1" lang="en-US" altLang="ja-JP" sz="2500" dirty="0" err="1" smtClean="0"/>
              <a:t>soci</a:t>
            </a:r>
            <a:r>
              <a:rPr kumimoji="1" lang="en-US" altLang="ja-JP" sz="2500" dirty="0" smtClean="0"/>
              <a:t> </a:t>
            </a:r>
            <a:r>
              <a:rPr kumimoji="1" lang="ja-JP" altLang="en-US" sz="2500" dirty="0" smtClean="0"/>
              <a:t>）</a:t>
            </a:r>
            <a:endParaRPr kumimoji="1" lang="en-US" altLang="ja-JP" sz="2500" dirty="0" smtClean="0"/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5380038" algn="l"/>
              </a:tabLst>
            </a:pPr>
            <a:r>
              <a:rPr lang="ja-JP" altLang="en-US" sz="2500" dirty="0" smtClean="0"/>
              <a:t>　　</a:t>
            </a:r>
            <a:r>
              <a:rPr lang="en-US" altLang="ja-JP" sz="2500" dirty="0" smtClean="0"/>
              <a:t>1976</a:t>
            </a:r>
            <a:r>
              <a:rPr lang="ja-JP" altLang="en-US" sz="2500" dirty="0" smtClean="0"/>
              <a:t>  　</a:t>
            </a:r>
            <a:r>
              <a:rPr lang="en-US" altLang="ja-JP" sz="2500" dirty="0" smtClean="0"/>
              <a:t>Fondazione Scuola Giapponese a </a:t>
            </a:r>
            <a:r>
              <a:rPr lang="en-US" altLang="ja-JP" sz="2500" dirty="0" smtClean="0"/>
              <a:t>Milano			                                </a:t>
            </a:r>
            <a:r>
              <a:rPr lang="ja-JP" altLang="en-US" sz="2500" dirty="0" smtClean="0"/>
              <a:t>（</a:t>
            </a:r>
            <a:r>
              <a:rPr lang="en-US" altLang="ja-JP" sz="2500" dirty="0" smtClean="0"/>
              <a:t>46 </a:t>
            </a:r>
            <a:r>
              <a:rPr lang="en-US" altLang="ja-JP" sz="2500" dirty="0" err="1" smtClean="0"/>
              <a:t>soci</a:t>
            </a:r>
            <a:r>
              <a:rPr lang="en-US" altLang="ja-JP" sz="2500" dirty="0" smtClean="0"/>
              <a:t> </a:t>
            </a:r>
            <a:r>
              <a:rPr lang="ja-JP" altLang="en-US" sz="2500" dirty="0" smtClean="0"/>
              <a:t>）</a:t>
            </a:r>
            <a:endParaRPr lang="en-US" altLang="ja-JP" sz="2500" dirty="0" smtClean="0"/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4754563" algn="l"/>
                <a:tab pos="5378450" algn="l"/>
              </a:tabLst>
            </a:pPr>
            <a:r>
              <a:rPr lang="ja-JP" altLang="en-US" sz="2500" dirty="0" smtClean="0"/>
              <a:t>　　</a:t>
            </a:r>
            <a:r>
              <a:rPr lang="en-US" altLang="ja-JP" sz="2500" dirty="0" smtClean="0"/>
              <a:t>1993</a:t>
            </a:r>
            <a:r>
              <a:rPr lang="ja-JP" altLang="en-US" sz="2500" dirty="0" smtClean="0"/>
              <a:t> 　 </a:t>
            </a:r>
            <a:r>
              <a:rPr lang="en-US" altLang="ja-JP" sz="2500" dirty="0" err="1" smtClean="0"/>
              <a:t>Fondazione</a:t>
            </a:r>
            <a:r>
              <a:rPr lang="en-US" altLang="ja-JP" sz="2500" dirty="0" smtClean="0"/>
              <a:t> </a:t>
            </a:r>
            <a:r>
              <a:rPr lang="en-US" altLang="ja-JP" sz="2500" dirty="0" err="1" smtClean="0"/>
              <a:t>Associazione</a:t>
            </a:r>
            <a:r>
              <a:rPr lang="en-US" altLang="ja-JP" sz="2500" dirty="0" smtClean="0"/>
              <a:t> </a:t>
            </a:r>
            <a:r>
              <a:rPr lang="en-US" altLang="ja-JP" sz="2500" dirty="0"/>
              <a:t>Giapponese del Nord Italia</a:t>
            </a:r>
            <a:r>
              <a:rPr lang="ja-JP" altLang="en-US" sz="2500" dirty="0"/>
              <a:t>　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                                                                    </a:t>
            </a:r>
            <a:r>
              <a:rPr lang="ja-JP" altLang="en-US" sz="2500" dirty="0" smtClean="0"/>
              <a:t>（</a:t>
            </a:r>
            <a:r>
              <a:rPr lang="en-US" altLang="ja-JP" sz="2500" dirty="0" smtClean="0"/>
              <a:t>185</a:t>
            </a:r>
            <a:r>
              <a:rPr lang="ja-JP" altLang="en-US" sz="2500" dirty="0" smtClean="0"/>
              <a:t> </a:t>
            </a:r>
            <a:r>
              <a:rPr lang="en-US" altLang="ja-JP" sz="2500" dirty="0" err="1" smtClean="0"/>
              <a:t>soci</a:t>
            </a:r>
            <a:r>
              <a:rPr lang="ja-JP" altLang="en-US" sz="2500" dirty="0" smtClean="0"/>
              <a:t>）</a:t>
            </a:r>
            <a:endParaRPr lang="en-US" altLang="ja-JP" sz="2500" dirty="0" smtClean="0"/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896938" algn="l"/>
                <a:tab pos="1258888" algn="l"/>
              </a:tabLst>
            </a:pPr>
            <a:r>
              <a:rPr kumimoji="1" lang="ja-JP" altLang="en-US" sz="2500" dirty="0" smtClean="0"/>
              <a:t>　　</a:t>
            </a:r>
            <a:r>
              <a:rPr kumimoji="1" lang="en-US" altLang="ja-JP" sz="2500" dirty="0" smtClean="0"/>
              <a:t>1998 </a:t>
            </a:r>
            <a:r>
              <a:rPr kumimoji="1" lang="ja-JP" altLang="en-US" sz="2500" dirty="0" smtClean="0"/>
              <a:t>　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Iscrizione</a:t>
            </a:r>
            <a:r>
              <a:rPr kumimoji="1" lang="en-US" altLang="ja-JP" sz="2500" dirty="0" smtClean="0"/>
              <a:t>  </a:t>
            </a:r>
            <a:r>
              <a:rPr kumimoji="1" lang="en-US" altLang="ja-JP" sz="2500" dirty="0" err="1" smtClean="0"/>
              <a:t>all’Albo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delle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Camere</a:t>
            </a:r>
            <a:r>
              <a:rPr kumimoji="1" lang="en-US" altLang="ja-JP" sz="2500" dirty="0" smtClean="0"/>
              <a:t> di Commercio </a:t>
            </a:r>
            <a:r>
              <a:rPr kumimoji="1" lang="en-US" altLang="ja-JP" sz="2500" dirty="0" err="1" smtClean="0"/>
              <a:t>Italo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Estere</a:t>
            </a:r>
            <a:r>
              <a:rPr kumimoji="1" lang="en-US" altLang="ja-JP" sz="2500" dirty="0" smtClean="0"/>
              <a:t>  </a:t>
            </a:r>
            <a:r>
              <a:rPr kumimoji="1" lang="en-US" altLang="ja-JP" sz="2500" dirty="0" err="1" smtClean="0"/>
              <a:t>ed</a:t>
            </a:r>
            <a:r>
              <a:rPr kumimoji="1" lang="en-US" altLang="ja-JP" sz="2500" dirty="0" smtClean="0"/>
              <a:t> </a:t>
            </a:r>
            <a:r>
              <a:rPr lang="en-US" altLang="ja-JP" sz="2500" dirty="0" err="1"/>
              <a:t>E</a:t>
            </a:r>
            <a:r>
              <a:rPr kumimoji="1" lang="en-US" altLang="ja-JP" sz="2500" dirty="0" err="1" smtClean="0"/>
              <a:t>stere</a:t>
            </a:r>
            <a:r>
              <a:rPr kumimoji="1" lang="en-US" altLang="ja-JP" sz="2500" dirty="0" smtClean="0"/>
              <a:t>  in Italia</a:t>
            </a:r>
            <a:r>
              <a:rPr lang="ja-JP" altLang="en-US" sz="2500" dirty="0" smtClean="0"/>
              <a:t>                            </a:t>
            </a:r>
            <a:r>
              <a:rPr lang="en-US" altLang="ja-JP" sz="2500" dirty="0" smtClean="0"/>
              <a:t>(199 </a:t>
            </a:r>
            <a:r>
              <a:rPr lang="en-US" altLang="ja-JP" sz="2500" dirty="0" err="1" smtClean="0"/>
              <a:t>soci</a:t>
            </a:r>
            <a:r>
              <a:rPr lang="ja-JP" altLang="en-US" sz="2500" dirty="0" smtClean="0"/>
              <a:t>）</a:t>
            </a:r>
            <a:endParaRPr lang="en-US" altLang="ja-JP" sz="2500" dirty="0" smtClean="0"/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1258888" algn="l"/>
                <a:tab pos="5378450" algn="l"/>
              </a:tabLst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                 </a:t>
            </a:r>
            <a:r>
              <a:rPr lang="en-US" altLang="ja-JP" sz="2500" dirty="0" smtClean="0"/>
              <a:t>    </a:t>
            </a:r>
            <a:r>
              <a:rPr lang="en-US" altLang="ja-JP" sz="2500" dirty="0" err="1" smtClean="0"/>
              <a:t>Presentazione</a:t>
            </a:r>
            <a:r>
              <a:rPr lang="en-US" altLang="ja-JP" sz="2500" dirty="0" smtClean="0"/>
              <a:t> </a:t>
            </a:r>
            <a:r>
              <a:rPr lang="it-IT" altLang="ja-JP" sz="2500" dirty="0" smtClean="0"/>
              <a:t>dei risultati della ricerca </a:t>
            </a:r>
            <a:r>
              <a:rPr lang="en-US" altLang="ja-JP" sz="2500" dirty="0" smtClean="0"/>
              <a:t>“Come </a:t>
            </a:r>
            <a:r>
              <a:rPr lang="en-US" altLang="ja-JP" sz="2500" dirty="0" err="1" smtClean="0"/>
              <a:t>attrarre</a:t>
            </a:r>
            <a:r>
              <a:rPr lang="en-US" altLang="ja-JP" sz="2500" dirty="0" smtClean="0"/>
              <a:t> </a:t>
            </a:r>
            <a:r>
              <a:rPr lang="en-US" altLang="ja-JP" sz="2500" dirty="0" err="1" smtClean="0"/>
              <a:t>investimenti</a:t>
            </a:r>
            <a:r>
              <a:rPr lang="ja-JP" altLang="en-US" sz="2500" dirty="0" smtClean="0"/>
              <a:t> </a:t>
            </a:r>
            <a:r>
              <a:rPr lang="en-US" altLang="ja-JP" sz="2500" dirty="0" err="1" smtClean="0"/>
              <a:t>Giapponesi</a:t>
            </a:r>
            <a:r>
              <a:rPr lang="en-US" altLang="ja-JP" sz="2500" dirty="0" smtClean="0"/>
              <a:t> in Italia”</a:t>
            </a:r>
          </a:p>
          <a:p>
            <a:pPr marL="0" indent="0">
              <a:lnSpc>
                <a:spcPts val="1800"/>
              </a:lnSpc>
              <a:buNone/>
              <a:tabLst>
                <a:tab pos="715963" algn="l"/>
                <a:tab pos="1258888" algn="l"/>
                <a:tab pos="5378450" algn="l"/>
              </a:tabLst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                </a:t>
            </a:r>
            <a:r>
              <a:rPr lang="ja-JP" altLang="en-US" sz="2500" dirty="0" smtClean="0"/>
              <a:t> </a:t>
            </a:r>
            <a:r>
              <a:rPr lang="ja-JP" altLang="en-US" sz="2500" dirty="0" smtClean="0"/>
              <a:t>    </a:t>
            </a:r>
            <a:r>
              <a:rPr kumimoji="1" lang="en-US" altLang="ja-JP" sz="2500" dirty="0" err="1" smtClean="0"/>
              <a:t>ai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ministeri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italiani</a:t>
            </a:r>
            <a:endParaRPr kumimoji="1" lang="en-US" altLang="ja-JP" sz="2500" dirty="0" smtClean="0"/>
          </a:p>
          <a:p>
            <a:pPr marL="0" indent="0">
              <a:lnSpc>
                <a:spcPts val="1800"/>
              </a:lnSpc>
              <a:buNone/>
              <a:tabLst>
                <a:tab pos="452438" algn="l"/>
                <a:tab pos="1258888" algn="l"/>
                <a:tab pos="5378450" algn="l"/>
              </a:tabLst>
            </a:pPr>
            <a:r>
              <a:rPr kumimoji="1" lang="ja-JP" altLang="en-US" sz="2500" dirty="0" smtClean="0"/>
              <a:t>　　</a:t>
            </a:r>
            <a:r>
              <a:rPr kumimoji="1" lang="en-US" altLang="ja-JP" sz="2500" dirty="0" smtClean="0"/>
              <a:t>2016</a:t>
            </a:r>
            <a:r>
              <a:rPr lang="ja-JP" altLang="en-US" sz="2500" dirty="0" smtClean="0"/>
              <a:t>     </a:t>
            </a:r>
            <a:r>
              <a:rPr lang="en-US" altLang="ja-JP" sz="2500" dirty="0" err="1" smtClean="0"/>
              <a:t>Istanza</a:t>
            </a:r>
            <a:r>
              <a:rPr lang="en-US" altLang="ja-JP" sz="2500" dirty="0" smtClean="0"/>
              <a:t> al </a:t>
            </a:r>
            <a:r>
              <a:rPr lang="en-US" altLang="ja-JP" sz="2500" dirty="0" err="1" smtClean="0"/>
              <a:t>Ministero</a:t>
            </a:r>
            <a:r>
              <a:rPr lang="en-US" altLang="ja-JP" sz="2500" dirty="0" smtClean="0"/>
              <a:t> del </a:t>
            </a:r>
            <a:r>
              <a:rPr lang="en-US" altLang="ja-JP" sz="2500" dirty="0" err="1" smtClean="0"/>
              <a:t>Lavoro</a:t>
            </a:r>
            <a:r>
              <a:rPr lang="en-US" altLang="ja-JP" sz="2500" dirty="0" smtClean="0"/>
              <a:t> e </a:t>
            </a:r>
            <a:r>
              <a:rPr lang="en-US" altLang="ja-JP" sz="2500" dirty="0" err="1" smtClean="0"/>
              <a:t>delle</a:t>
            </a:r>
            <a:r>
              <a:rPr lang="en-US" altLang="ja-JP" sz="2500" dirty="0" smtClean="0"/>
              <a:t> </a:t>
            </a:r>
            <a:r>
              <a:rPr lang="en-US" altLang="ja-JP" sz="2500" dirty="0" err="1" smtClean="0"/>
              <a:t>Politiche</a:t>
            </a:r>
            <a:r>
              <a:rPr lang="en-US" altLang="ja-JP" sz="2500" dirty="0" smtClean="0"/>
              <a:t> </a:t>
            </a:r>
            <a:r>
              <a:rPr lang="en-US" altLang="ja-JP" sz="2500" dirty="0" err="1" smtClean="0"/>
              <a:t>Sociali</a:t>
            </a:r>
            <a:r>
              <a:rPr lang="en-US" altLang="ja-JP" sz="2500" dirty="0" smtClean="0"/>
              <a:t>, in </a:t>
            </a:r>
            <a:r>
              <a:rPr lang="en-US" altLang="ja-JP" sz="2500" dirty="0" err="1" smtClean="0"/>
              <a:t>materia</a:t>
            </a:r>
            <a:r>
              <a:rPr lang="en-US" altLang="ja-JP" sz="2500" dirty="0" smtClean="0"/>
              <a:t> di ICT (Intra-corporate transfer)</a:t>
            </a:r>
            <a:endParaRPr lang="en-US" altLang="ja-JP" sz="2500" b="1" dirty="0" smtClean="0"/>
          </a:p>
          <a:p>
            <a:pPr marL="0" indent="0">
              <a:lnSpc>
                <a:spcPts val="1800"/>
              </a:lnSpc>
              <a:buNone/>
              <a:tabLst>
                <a:tab pos="355600" algn="l"/>
                <a:tab pos="1258888" algn="l"/>
                <a:tab pos="3859213" algn="l"/>
                <a:tab pos="4754563" algn="l"/>
                <a:tab pos="5378450" algn="l"/>
              </a:tabLst>
            </a:pPr>
            <a:r>
              <a:rPr lang="en-US" altLang="ja-JP" sz="2500" b="1" dirty="0" smtClean="0"/>
              <a:t>	          </a:t>
            </a:r>
            <a:r>
              <a:rPr lang="en-US" altLang="ja-JP" sz="2500" b="1" dirty="0" smtClean="0"/>
              <a:t>    </a:t>
            </a:r>
            <a:r>
              <a:rPr lang="it-IT" altLang="ja-JP" sz="2500" dirty="0" smtClean="0"/>
              <a:t>I stanza </a:t>
            </a:r>
            <a:r>
              <a:rPr lang="it-IT" altLang="ja-JP" sz="2500" dirty="0"/>
              <a:t>al Governo </a:t>
            </a:r>
            <a:r>
              <a:rPr lang="it-IT" altLang="ja-JP" sz="2500" dirty="0" smtClean="0"/>
              <a:t>Italiano, in relazione </a:t>
            </a:r>
            <a:r>
              <a:rPr lang="it-IT" altLang="ja-JP" sz="2500" dirty="0"/>
              <a:t>all’Accordo di partenariato </a:t>
            </a:r>
            <a:r>
              <a:rPr lang="it-IT" altLang="ja-JP" sz="2500" dirty="0" smtClean="0"/>
              <a:t>economico</a:t>
            </a:r>
          </a:p>
          <a:p>
            <a:pPr marL="0" indent="0">
              <a:lnSpc>
                <a:spcPts val="1800"/>
              </a:lnSpc>
              <a:buNone/>
              <a:tabLst>
                <a:tab pos="355600" algn="l"/>
                <a:tab pos="1258888" algn="l"/>
                <a:tab pos="3859213" algn="l"/>
                <a:tab pos="4754563" algn="l"/>
                <a:tab pos="5378450" algn="l"/>
              </a:tabLst>
            </a:pPr>
            <a:r>
              <a:rPr lang="it-IT" altLang="ja-JP" sz="2500" dirty="0"/>
              <a:t> </a:t>
            </a:r>
            <a:r>
              <a:rPr lang="it-IT" altLang="ja-JP" sz="2500" dirty="0" smtClean="0"/>
              <a:t>                  </a:t>
            </a:r>
            <a:r>
              <a:rPr lang="it-IT" altLang="ja-JP" sz="2500" dirty="0" smtClean="0"/>
              <a:t>    tra </a:t>
            </a:r>
            <a:r>
              <a:rPr lang="it-IT" altLang="ja-JP" sz="2500" dirty="0" smtClean="0"/>
              <a:t>l’UE </a:t>
            </a:r>
            <a:r>
              <a:rPr lang="it-IT" altLang="ja-JP" sz="2500" dirty="0"/>
              <a:t>e il </a:t>
            </a:r>
            <a:r>
              <a:rPr lang="it-IT" altLang="ja-JP" sz="2500" dirty="0" smtClean="0"/>
              <a:t>Giappone al fine di evidenziarne i valori positivi</a:t>
            </a:r>
            <a:r>
              <a:rPr lang="en-US" altLang="ja-JP" sz="2500" dirty="0" smtClean="0"/>
              <a:t>		                              </a:t>
            </a:r>
            <a:r>
              <a:rPr lang="en-US" altLang="ja-JP" sz="2500" dirty="0" smtClean="0"/>
              <a:t>                           </a:t>
            </a:r>
            <a:r>
              <a:rPr lang="ja-JP" altLang="en-US" sz="2500" dirty="0" smtClean="0"/>
              <a:t>（</a:t>
            </a:r>
            <a:r>
              <a:rPr lang="en-US" altLang="ja-JP" sz="2500" dirty="0" smtClean="0"/>
              <a:t>194 </a:t>
            </a:r>
            <a:r>
              <a:rPr lang="en-US" altLang="ja-JP" sz="2500" dirty="0" err="1" smtClean="0"/>
              <a:t>soci</a:t>
            </a:r>
            <a:r>
              <a:rPr lang="ja-JP" altLang="en-US" sz="2500" dirty="0" smtClean="0"/>
              <a:t>）</a:t>
            </a:r>
            <a:endParaRPr lang="en-US" altLang="ja-JP" sz="25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11464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/>
              <a:t>   </a:t>
            </a:r>
            <a:r>
              <a:rPr lang="en-US" altLang="ja-JP" sz="3200" dirty="0" err="1" smtClean="0"/>
              <a:t>Og</a:t>
            </a:r>
            <a:r>
              <a:rPr kumimoji="1" lang="en-US" altLang="ja-JP" sz="3200" dirty="0" err="1" smtClean="0"/>
              <a:t>getto</a:t>
            </a:r>
            <a:r>
              <a:rPr kumimoji="1" lang="en-US" altLang="ja-JP" sz="3200" dirty="0" smtClean="0"/>
              <a:t> </a:t>
            </a:r>
            <a:r>
              <a:rPr lang="en-US" altLang="ja-JP" sz="3200" dirty="0" err="1" smtClean="0"/>
              <a:t>sociale</a:t>
            </a:r>
            <a:endParaRPr kumimoji="1" lang="ja-JP" altLang="en-US" sz="32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2708920"/>
            <a:ext cx="7948405" cy="3417829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dirty="0" smtClean="0"/>
              <a:t>    </a:t>
            </a:r>
            <a:r>
              <a:rPr kumimoji="1" lang="en-US" altLang="ja-JP" sz="3200" dirty="0" err="1" smtClean="0"/>
              <a:t>Soci</a:t>
            </a:r>
            <a:endParaRPr kumimoji="1" lang="ja-JP" altLang="en-US" sz="3200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95066"/>
              </p:ext>
            </p:extLst>
          </p:nvPr>
        </p:nvGraphicFramePr>
        <p:xfrm>
          <a:off x="4499992" y="2924944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37750"/>
              </p:ext>
            </p:extLst>
          </p:nvPr>
        </p:nvGraphicFramePr>
        <p:xfrm>
          <a:off x="-18356" y="2492896"/>
          <a:ext cx="45720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87801"/>
              </p:ext>
            </p:extLst>
          </p:nvPr>
        </p:nvGraphicFramePr>
        <p:xfrm>
          <a:off x="3707904" y="2997820"/>
          <a:ext cx="5201766" cy="386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42626"/>
              </p:ext>
            </p:extLst>
          </p:nvPr>
        </p:nvGraphicFramePr>
        <p:xfrm>
          <a:off x="395536" y="1484784"/>
          <a:ext cx="49685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416477"/>
              </p:ext>
            </p:extLst>
          </p:nvPr>
        </p:nvGraphicFramePr>
        <p:xfrm>
          <a:off x="3923928" y="2564904"/>
          <a:ext cx="4572000" cy="392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66375"/>
              </p:ext>
            </p:extLst>
          </p:nvPr>
        </p:nvGraphicFramePr>
        <p:xfrm>
          <a:off x="3635896" y="1916832"/>
          <a:ext cx="4572000" cy="400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847092"/>
              </p:ext>
            </p:extLst>
          </p:nvPr>
        </p:nvGraphicFramePr>
        <p:xfrm>
          <a:off x="-180528" y="2132856"/>
          <a:ext cx="47880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kumimoji="1" lang="en-US" altLang="ja-JP" sz="7200" dirty="0" smtClean="0"/>
          </a:p>
          <a:p>
            <a:pPr marL="0" indent="0">
              <a:buNone/>
            </a:pPr>
            <a:r>
              <a:rPr kumimoji="1" lang="ja-JP" altLang="en-US" sz="7200" b="1" dirty="0" smtClean="0"/>
              <a:t>＊</a:t>
            </a:r>
            <a:r>
              <a:rPr kumimoji="1" lang="en-US" altLang="ja-JP" sz="7200" b="1" dirty="0" err="1" smtClean="0"/>
              <a:t>Assemblea</a:t>
            </a:r>
            <a:r>
              <a:rPr kumimoji="1" lang="en-US" altLang="ja-JP" sz="7200" b="1" dirty="0" smtClean="0"/>
              <a:t> </a:t>
            </a:r>
            <a:r>
              <a:rPr kumimoji="1" lang="en-US" altLang="ja-JP" sz="7200" b="1" dirty="0" err="1" smtClean="0"/>
              <a:t>Ordinaria</a:t>
            </a:r>
            <a:r>
              <a:rPr kumimoji="1" lang="ja-JP" altLang="en-US" sz="7200" b="1" dirty="0" smtClean="0"/>
              <a:t>　</a:t>
            </a:r>
            <a:r>
              <a:rPr lang="en-US" altLang="ja-JP" sz="7200" b="1" dirty="0"/>
              <a:t>〔</a:t>
            </a:r>
            <a:r>
              <a:rPr kumimoji="1" lang="en-US" altLang="ja-JP" sz="7200" b="1" dirty="0" smtClean="0"/>
              <a:t>1 </a:t>
            </a:r>
            <a:r>
              <a:rPr kumimoji="1" lang="en-US" altLang="ja-JP" sz="7200" b="1" dirty="0" err="1" smtClean="0"/>
              <a:t>volta</a:t>
            </a:r>
            <a:r>
              <a:rPr kumimoji="1" lang="en-US" altLang="ja-JP" sz="7200" b="1" dirty="0" smtClean="0"/>
              <a:t> </a:t>
            </a:r>
            <a:r>
              <a:rPr kumimoji="1" lang="en-US" altLang="ja-JP" sz="7200" b="1" dirty="0" err="1" smtClean="0"/>
              <a:t>all’anno</a:t>
            </a:r>
            <a:r>
              <a:rPr kumimoji="1" lang="en-US" altLang="ja-JP" sz="7200" b="1" dirty="0" smtClean="0"/>
              <a:t>〕</a:t>
            </a:r>
          </a:p>
          <a:p>
            <a:pPr marL="361950" indent="0">
              <a:buNone/>
            </a:pPr>
            <a:r>
              <a:rPr lang="it-IT" altLang="ja-JP" sz="4800" dirty="0" smtClean="0"/>
              <a:t>Viene </a:t>
            </a:r>
            <a:r>
              <a:rPr lang="it-IT" altLang="ja-JP" sz="4800" dirty="0"/>
              <a:t>indetta una volta </a:t>
            </a:r>
            <a:r>
              <a:rPr lang="it-IT" altLang="ja-JP" sz="4800" dirty="0" smtClean="0"/>
              <a:t>all’anno </a:t>
            </a:r>
            <a:r>
              <a:rPr lang="it-IT" altLang="ja-JP" sz="4800" dirty="0"/>
              <a:t>per informare i soci sulle varie attività e sul bilancio dell’anno precedente, e per presentare il programma e il bilancio per l’anno successivo. A conclusione dell’assemblea viene organizzata una cena sociale per rafforzare i legami tra i soci</a:t>
            </a:r>
            <a:r>
              <a:rPr lang="it-IT" altLang="ja-JP" sz="4800" dirty="0" smtClean="0"/>
              <a:t>.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7200" b="1" dirty="0" smtClean="0"/>
              <a:t>＊</a:t>
            </a:r>
            <a:r>
              <a:rPr lang="en-US" altLang="ja-JP" sz="7200" b="1" dirty="0" smtClean="0"/>
              <a:t>Punto di </a:t>
            </a:r>
            <a:r>
              <a:rPr lang="en-US" altLang="ja-JP" sz="7200" b="1" dirty="0" err="1" smtClean="0"/>
              <a:t>Incontro</a:t>
            </a:r>
            <a:r>
              <a:rPr lang="ja-JP" altLang="en-US" sz="7200" b="1" dirty="0" smtClean="0"/>
              <a:t>　</a:t>
            </a:r>
            <a:r>
              <a:rPr lang="en-US" altLang="ja-JP" sz="7200" b="1" dirty="0" smtClean="0"/>
              <a:t>〔2 volte </a:t>
            </a:r>
            <a:r>
              <a:rPr lang="en-US" altLang="ja-JP" sz="7200" b="1" dirty="0" err="1" smtClean="0"/>
              <a:t>all’anno</a:t>
            </a:r>
            <a:r>
              <a:rPr lang="en-US" altLang="ja-JP" sz="7200" b="1" dirty="0"/>
              <a:t>〕</a:t>
            </a:r>
            <a:endParaRPr lang="en-US" altLang="ja-JP" sz="7200" b="1" dirty="0" smtClean="0"/>
          </a:p>
          <a:p>
            <a:pPr marL="361950" indent="0">
              <a:buNone/>
            </a:pPr>
            <a:r>
              <a:rPr lang="en-US" altLang="ja-JP" sz="4800" dirty="0" smtClean="0">
                <a:cs typeface="Ebrima" panose="02000000000000000000" pitchFamily="2" charset="0"/>
              </a:rPr>
              <a:t>In </a:t>
            </a:r>
            <a:r>
              <a:rPr lang="it-IT" altLang="ja-JP" sz="4800" dirty="0" smtClean="0">
                <a:cs typeface="Ebrima" panose="02000000000000000000" pitchFamily="2" charset="0"/>
              </a:rPr>
              <a:t>città sempre diverse vengono organizzati, in collaborazione con le locali Camere di Commercio</a:t>
            </a:r>
            <a:r>
              <a:rPr lang="it-IT" altLang="ja-JP" sz="4800" dirty="0" smtClean="0"/>
              <a:t>, incontri istituzionali e visite aziendali allo scopo di  migliorare la conoscenza reciproca.</a:t>
            </a:r>
          </a:p>
          <a:p>
            <a:pPr marL="0" indent="0">
              <a:buNone/>
            </a:pPr>
            <a:endParaRPr lang="en-US" altLang="ja-JP" sz="2900" dirty="0" smtClean="0"/>
          </a:p>
          <a:p>
            <a:pPr marL="0" indent="0">
              <a:buNone/>
            </a:pPr>
            <a:r>
              <a:rPr lang="ja-JP" altLang="en-US" sz="7200" b="1" dirty="0" smtClean="0"/>
              <a:t>＊</a:t>
            </a:r>
            <a:r>
              <a:rPr lang="en-US" altLang="ja-JP" sz="7200" b="1" dirty="0" err="1" smtClean="0"/>
              <a:t>Seminari</a:t>
            </a:r>
            <a:r>
              <a:rPr lang="en-US" altLang="ja-JP" sz="7200" b="1" dirty="0" smtClean="0"/>
              <a:t> </a:t>
            </a:r>
            <a:r>
              <a:rPr lang="en-US" altLang="ja-JP" sz="7200" b="1" dirty="0"/>
              <a:t>〔</a:t>
            </a:r>
            <a:r>
              <a:rPr lang="en-US" altLang="ja-JP" sz="7200" b="1" dirty="0" smtClean="0"/>
              <a:t>circa 12 volte </a:t>
            </a:r>
            <a:r>
              <a:rPr lang="en-US" altLang="ja-JP" sz="7200" b="1" dirty="0" err="1" smtClean="0"/>
              <a:t>all’anno</a:t>
            </a:r>
            <a:r>
              <a:rPr lang="en-US" altLang="ja-JP" sz="7200" b="1" dirty="0" smtClean="0"/>
              <a:t>〕</a:t>
            </a:r>
            <a:r>
              <a:rPr lang="ja-JP" altLang="en-US" sz="7200" b="1" dirty="0" smtClean="0"/>
              <a:t>　</a:t>
            </a:r>
            <a:endParaRPr lang="en-US" altLang="ja-JP" sz="7200" b="1" dirty="0" smtClean="0"/>
          </a:p>
          <a:p>
            <a:pPr marL="361950" indent="0">
              <a:buNone/>
            </a:pPr>
            <a:r>
              <a:rPr lang="it-IT" altLang="ja-JP" sz="4800" dirty="0" smtClean="0"/>
              <a:t>Momenti di approfondimento su diverse tematiche relative all`Italia quali : il sistema fiscale, le leggi sul lavoro, i grandi merchi di alta moda, i </a:t>
            </a:r>
            <a:r>
              <a:rPr lang="it-IT" altLang="ja-JP" sz="4800" dirty="0"/>
              <a:t>brevetti, </a:t>
            </a:r>
            <a:r>
              <a:rPr lang="it-IT" altLang="ja-JP" sz="4800" dirty="0" smtClean="0"/>
              <a:t>l`etichetta nel business, ecc.</a:t>
            </a:r>
            <a:endParaRPr lang="en-US" altLang="ja-JP" sz="4800" dirty="0" smtClean="0"/>
          </a:p>
          <a:p>
            <a:pPr marL="361950" indent="0">
              <a:buNone/>
              <a:tabLst>
                <a:tab pos="180975" algn="l"/>
              </a:tabLst>
            </a:pPr>
            <a:endParaRPr lang="en-US" altLang="ja-JP" sz="6400" dirty="0"/>
          </a:p>
          <a:p>
            <a:pPr marL="0" indent="0">
              <a:buNone/>
              <a:tabLst>
                <a:tab pos="180975" algn="l"/>
              </a:tabLst>
            </a:pPr>
            <a:r>
              <a:rPr lang="ja-JP" altLang="en-US" sz="7200" b="1" dirty="0" smtClean="0"/>
              <a:t>＊</a:t>
            </a:r>
            <a:r>
              <a:rPr lang="en-US" altLang="ja-JP" sz="7200" b="1" dirty="0" err="1" smtClean="0"/>
              <a:t>Incontri</a:t>
            </a:r>
            <a:r>
              <a:rPr lang="en-US" altLang="ja-JP" sz="7200" b="1" dirty="0" smtClean="0"/>
              <a:t> </a:t>
            </a:r>
            <a:r>
              <a:rPr lang="en-US" altLang="ja-JP" sz="7200" b="1" dirty="0" err="1" smtClean="0"/>
              <a:t>conviviali</a:t>
            </a:r>
            <a:r>
              <a:rPr lang="en-US" altLang="ja-JP" sz="7200" b="1" dirty="0" smtClean="0"/>
              <a:t> </a:t>
            </a:r>
            <a:r>
              <a:rPr lang="en-US" altLang="ja-JP" sz="7200" b="1" dirty="0" err="1" smtClean="0"/>
              <a:t>tr</a:t>
            </a:r>
            <a:r>
              <a:rPr lang="en-US" altLang="ja-JP" sz="7200" b="1" dirty="0" smtClean="0"/>
              <a:t> a </a:t>
            </a:r>
            <a:r>
              <a:rPr lang="en-US" altLang="ja-JP" sz="7200" b="1" dirty="0" err="1" smtClean="0"/>
              <a:t>soci</a:t>
            </a:r>
            <a:r>
              <a:rPr lang="en-US" altLang="ja-JP" sz="7200" b="1" dirty="0" smtClean="0"/>
              <a:t> 〔2 volte </a:t>
            </a:r>
            <a:r>
              <a:rPr lang="en-US" altLang="ja-JP" sz="7200" b="1" dirty="0" err="1" smtClean="0"/>
              <a:t>all’anno</a:t>
            </a:r>
            <a:r>
              <a:rPr lang="en-US" altLang="ja-JP" sz="7200" b="1" dirty="0" smtClean="0"/>
              <a:t>〕</a:t>
            </a:r>
          </a:p>
          <a:p>
            <a:pPr marL="0" indent="0">
              <a:buNone/>
            </a:pPr>
            <a:r>
              <a:rPr lang="ja-JP" altLang="en-US" sz="7200" dirty="0"/>
              <a:t>　</a:t>
            </a:r>
            <a:endParaRPr lang="en-US" altLang="ja-JP" sz="7200" dirty="0" smtClean="0"/>
          </a:p>
          <a:p>
            <a:pPr marL="0" indent="0">
              <a:buNone/>
            </a:pPr>
            <a:r>
              <a:rPr lang="ja-JP" altLang="en-US" sz="7200" b="1" dirty="0" smtClean="0"/>
              <a:t>＊</a:t>
            </a:r>
            <a:r>
              <a:rPr lang="en-US" altLang="ja-JP" sz="7200" b="1" dirty="0" err="1" smtClean="0"/>
              <a:t>Consiglio</a:t>
            </a:r>
            <a:r>
              <a:rPr lang="en-US" altLang="ja-JP" sz="7200" b="1" dirty="0" smtClean="0"/>
              <a:t> di </a:t>
            </a:r>
            <a:r>
              <a:rPr lang="en-US" altLang="ja-JP" sz="7200" b="1" dirty="0" err="1" smtClean="0"/>
              <a:t>amministrazione</a:t>
            </a:r>
            <a:r>
              <a:rPr lang="en-US" altLang="ja-JP" sz="7200" b="1" dirty="0" smtClean="0"/>
              <a:t> 〔10 volte </a:t>
            </a:r>
            <a:r>
              <a:rPr lang="en-US" altLang="ja-JP" sz="7200" b="1" dirty="0" err="1" smtClean="0"/>
              <a:t>all’anno</a:t>
            </a:r>
            <a:r>
              <a:rPr lang="en-US" altLang="ja-JP" sz="7200" b="1" dirty="0" smtClean="0"/>
              <a:t>〕</a:t>
            </a: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7200" b="1" dirty="0" smtClean="0"/>
              <a:t>＊</a:t>
            </a:r>
            <a:r>
              <a:rPr lang="en-US" altLang="ja-JP" sz="7200" b="1" dirty="0" smtClean="0"/>
              <a:t>WEB site</a:t>
            </a:r>
            <a:r>
              <a:rPr lang="ja-JP" altLang="en-US" sz="7200" dirty="0"/>
              <a:t>　</a:t>
            </a:r>
            <a:endParaRPr lang="en-US" altLang="ja-JP" sz="7200" dirty="0" smtClean="0"/>
          </a:p>
          <a:p>
            <a:pPr marL="361950" indent="0">
              <a:buNone/>
            </a:pPr>
            <a:r>
              <a:rPr lang="en-US" altLang="ja-JP" sz="4800" dirty="0"/>
              <a:t> </a:t>
            </a:r>
            <a:r>
              <a:rPr lang="en-US" altLang="ja-JP" sz="4800" dirty="0" err="1" smtClean="0"/>
              <a:t>Raccolta</a:t>
            </a:r>
            <a:r>
              <a:rPr lang="en-US" altLang="ja-JP" sz="4800" dirty="0" smtClean="0"/>
              <a:t> di </a:t>
            </a:r>
            <a:r>
              <a:rPr lang="en-US" altLang="ja-JP" sz="4800" dirty="0" err="1" smtClean="0"/>
              <a:t>informazionei</a:t>
            </a:r>
            <a:r>
              <a:rPr lang="en-US" altLang="ja-JP" sz="4800" dirty="0"/>
              <a:t> </a:t>
            </a:r>
            <a:r>
              <a:rPr lang="en-US" altLang="ja-JP" sz="4800" dirty="0" err="1" smtClean="0"/>
              <a:t>sul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sistema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legislativo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italiano</a:t>
            </a:r>
            <a:r>
              <a:rPr lang="en-US" altLang="ja-JP" sz="4800" dirty="0" smtClean="0"/>
              <a:t> e </a:t>
            </a:r>
            <a:r>
              <a:rPr lang="en-US" altLang="ja-JP" sz="4800" dirty="0" err="1" smtClean="0"/>
              <a:t>sugli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aspertti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economici</a:t>
            </a:r>
            <a:r>
              <a:rPr lang="en-US" altLang="ja-JP" sz="4800" dirty="0" smtClean="0"/>
              <a:t> e </a:t>
            </a:r>
            <a:r>
              <a:rPr lang="en-US" altLang="ja-JP" sz="4800" dirty="0" err="1" smtClean="0"/>
              <a:t>politici</a:t>
            </a:r>
            <a:r>
              <a:rPr lang="en-US" altLang="ja-JP" sz="4800" dirty="0" smtClean="0"/>
              <a:t> del </a:t>
            </a:r>
            <a:r>
              <a:rPr lang="en-US" altLang="ja-JP" sz="4800" dirty="0" err="1" smtClean="0"/>
              <a:t>Paese</a:t>
            </a:r>
            <a:r>
              <a:rPr lang="en-US" altLang="ja-JP" sz="4800" dirty="0" smtClean="0"/>
              <a:t>, </a:t>
            </a:r>
            <a:r>
              <a:rPr lang="en-US" altLang="ja-JP" sz="4800" dirty="0" err="1" smtClean="0"/>
              <a:t>verbali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delle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assemblee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ordinarie</a:t>
            </a:r>
            <a:r>
              <a:rPr lang="en-US" altLang="ja-JP" sz="4800" dirty="0" smtClean="0"/>
              <a:t> e </a:t>
            </a:r>
            <a:r>
              <a:rPr lang="en-US" altLang="ja-JP" sz="4800" dirty="0" err="1" smtClean="0"/>
              <a:t>dei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consigli</a:t>
            </a:r>
            <a:r>
              <a:rPr lang="en-US" altLang="ja-JP" sz="4800" dirty="0" smtClean="0"/>
              <a:t> di </a:t>
            </a:r>
            <a:r>
              <a:rPr lang="en-US" altLang="ja-JP" sz="4800" dirty="0" err="1" smtClean="0"/>
              <a:t>amministrazione</a:t>
            </a:r>
            <a:r>
              <a:rPr lang="en-US" altLang="ja-JP" sz="4800" dirty="0" smtClean="0"/>
              <a:t>,  </a:t>
            </a:r>
            <a:r>
              <a:rPr lang="en-US" altLang="ja-JP" sz="4800" dirty="0" err="1" smtClean="0"/>
              <a:t>elenco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degli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iscritti</a:t>
            </a:r>
            <a:r>
              <a:rPr lang="en-US" altLang="ja-JP" sz="4800" dirty="0" smtClean="0"/>
              <a:t>, </a:t>
            </a:r>
            <a:r>
              <a:rPr lang="en-US" altLang="ja-JP" sz="4800" dirty="0" err="1" smtClean="0"/>
              <a:t>collaborazione</a:t>
            </a:r>
            <a:r>
              <a:rPr lang="en-US" altLang="ja-JP" sz="4800" dirty="0" smtClean="0"/>
              <a:t> con </a:t>
            </a:r>
            <a:r>
              <a:rPr lang="en-US" altLang="ja-JP" sz="4800" dirty="0" err="1" smtClean="0"/>
              <a:t>l’Università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Cà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Foscari</a:t>
            </a:r>
            <a:r>
              <a:rPr lang="en-US" altLang="ja-JP" sz="4800" dirty="0" smtClean="0"/>
              <a:t> per la </a:t>
            </a:r>
            <a:r>
              <a:rPr lang="en-US" altLang="ja-JP" sz="4800" dirty="0" err="1" smtClean="0"/>
              <a:t>ricerca</a:t>
            </a:r>
            <a:r>
              <a:rPr lang="en-US" altLang="ja-JP" sz="4800" dirty="0" smtClean="0"/>
              <a:t> di </a:t>
            </a:r>
            <a:r>
              <a:rPr lang="en-US" altLang="ja-JP" sz="4800" dirty="0" err="1" smtClean="0"/>
              <a:t>personale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qualificato</a:t>
            </a:r>
            <a:r>
              <a:rPr lang="en-US" altLang="ja-JP" sz="4800" dirty="0" smtClean="0"/>
              <a:t>, </a:t>
            </a:r>
            <a:r>
              <a:rPr lang="en-US" altLang="ja-JP" sz="4800" dirty="0" err="1" smtClean="0"/>
              <a:t>avvisi</a:t>
            </a:r>
            <a:r>
              <a:rPr lang="en-US" altLang="ja-JP" sz="4800" dirty="0" smtClean="0"/>
              <a:t> e </a:t>
            </a:r>
            <a:r>
              <a:rPr lang="en-US" altLang="ja-JP" sz="4800" dirty="0" err="1" smtClean="0"/>
              <a:t>comunicazioni</a:t>
            </a:r>
            <a:r>
              <a:rPr lang="en-US" altLang="ja-JP" sz="4800" dirty="0" smtClean="0"/>
              <a:t> relative </a:t>
            </a:r>
            <a:r>
              <a:rPr lang="en-US" altLang="ja-JP" sz="4800" dirty="0"/>
              <a:t>a</a:t>
            </a:r>
            <a:r>
              <a:rPr lang="en-US" altLang="ja-JP" sz="4800" dirty="0" smtClean="0"/>
              <a:t>d </a:t>
            </a:r>
            <a:r>
              <a:rPr lang="en-US" altLang="ja-JP" sz="4800" dirty="0" err="1" smtClean="0"/>
              <a:t>eventi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della</a:t>
            </a:r>
            <a:r>
              <a:rPr lang="en-US" altLang="ja-JP" sz="4800" dirty="0" smtClean="0"/>
              <a:t> Camera o </a:t>
            </a:r>
            <a:r>
              <a:rPr lang="en-US" altLang="ja-JP" sz="4800" dirty="0" err="1" smtClean="0"/>
              <a:t>dei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propri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soci</a:t>
            </a:r>
            <a:r>
              <a:rPr lang="en-US" altLang="ja-JP" sz="4800" dirty="0" smtClean="0"/>
              <a:t>.</a:t>
            </a:r>
            <a:r>
              <a:rPr lang="ja-JP" altLang="en-US" sz="4800" dirty="0"/>
              <a:t>　　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sz="6400" dirty="0"/>
          </a:p>
          <a:p>
            <a:pPr marL="0" indent="0">
              <a:buNone/>
            </a:pPr>
            <a:r>
              <a:rPr lang="ja-JP" altLang="en-US" sz="7200" b="1" dirty="0" smtClean="0"/>
              <a:t>＊</a:t>
            </a:r>
            <a:r>
              <a:rPr lang="it-IT" altLang="ja-JP" sz="7200" b="1" dirty="0"/>
              <a:t>Attività a supporto </a:t>
            </a:r>
            <a:r>
              <a:rPr lang="it-IT" altLang="ja-JP" sz="7200" b="1" dirty="0" smtClean="0"/>
              <a:t>dell’interscambio </a:t>
            </a:r>
            <a:r>
              <a:rPr lang="it-IT" altLang="ja-JP" sz="7200" b="1" dirty="0"/>
              <a:t>tra Italia e </a:t>
            </a:r>
            <a:r>
              <a:rPr lang="it-IT" altLang="ja-JP" sz="7200" b="1" dirty="0" smtClean="0"/>
              <a:t>Giappone</a:t>
            </a:r>
            <a:endParaRPr lang="ja-JP" altLang="ja-JP" sz="7200" dirty="0"/>
          </a:p>
          <a:p>
            <a:pPr marL="361950" indent="0">
              <a:buNone/>
            </a:pPr>
            <a:r>
              <a:rPr lang="it-IT" altLang="ja-JP" sz="4800" i="1" dirty="0" smtClean="0"/>
              <a:t>Concessione </a:t>
            </a:r>
            <a:r>
              <a:rPr lang="it-IT" altLang="ja-JP" sz="4800" i="1" dirty="0"/>
              <a:t>dell’uso del logo della Camera di Commercio e Industria Giapponese in Italia per la </a:t>
            </a:r>
            <a:r>
              <a:rPr lang="it-IT" altLang="ja-JP" sz="4800" i="1" dirty="0" smtClean="0"/>
              <a:t>realizzazione di eventi sul territorio italiano</a:t>
            </a:r>
            <a:endParaRPr lang="en-US" altLang="ja-JP" sz="4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200" dirty="0" smtClean="0"/>
              <a:t>  </a:t>
            </a:r>
            <a:r>
              <a:rPr lang="en-US" altLang="ja-JP" sz="3200" dirty="0" err="1" smtClean="0"/>
              <a:t>Principali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err="1" smtClean="0"/>
              <a:t>attività</a:t>
            </a:r>
            <a:endParaRPr kumimoji="1" lang="ja-JP" altLang="en-US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7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64477"/>
            <a:ext cx="8229600" cy="4929411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dirty="0" smtClean="0"/>
              <a:t>　　　　　　</a:t>
            </a:r>
            <a:r>
              <a:rPr kumimoji="1" lang="ja-JP" altLang="en-US" sz="2000" dirty="0" smtClean="0"/>
              <a:t>　　　　　　　　　　　　　　　　　　　　　　　　　　　　　　　　　　　　　　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</a:t>
            </a: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</a:t>
            </a: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</a:t>
            </a: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　　　　　　　　　　　　　　　　　　　　　　　　　　</a:t>
            </a: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</a:t>
            </a: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　　　　　　　</a:t>
            </a:r>
            <a:endParaRPr kumimoji="1"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</a:t>
            </a: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</a:t>
            </a:r>
            <a:endParaRPr lang="en-US" altLang="ja-JP" sz="6000" dirty="0"/>
          </a:p>
          <a:p>
            <a:pPr marL="0" indent="0">
              <a:buNone/>
            </a:pP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5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</a:t>
            </a:r>
            <a:endParaRPr lang="en-US" altLang="ja-JP" sz="5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5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5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　　　　　　　　　　　　　　　　　　　　　　　　　　　</a:t>
            </a:r>
            <a:r>
              <a:rPr lang="ja-JP" altLang="en-US" sz="5600" dirty="0" smtClean="0"/>
              <a:t>　</a:t>
            </a:r>
            <a:r>
              <a:rPr lang="ja-JP" altLang="en-US" sz="2000" dirty="0" smtClean="0"/>
              <a:t>　　　　　　　　　　　　　　　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</a:t>
            </a:r>
            <a:r>
              <a:rPr lang="ja-JP" altLang="en-US" dirty="0" smtClean="0"/>
              <a:t>　　　　　　　　　　　　　　　　　　　　　　　　　　　　　　</a:t>
            </a:r>
            <a:r>
              <a:rPr lang="ja-JP" altLang="en-US" dirty="0"/>
              <a:t>　　</a:t>
            </a:r>
            <a:r>
              <a:rPr lang="ja-JP" altLang="en-US" dirty="0" smtClean="0"/>
              <a:t>　　　　　　　　　　　　　　　　　　　　　　　</a:t>
            </a:r>
            <a:endParaRPr lang="en-US" altLang="ja-JP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764" y="404664"/>
            <a:ext cx="8533774" cy="77809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err="1" smtClean="0"/>
              <a:t>Principali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err="1" smtClean="0"/>
              <a:t>attività</a:t>
            </a:r>
            <a:endParaRPr kumimoji="1" lang="ja-JP" altLang="en-US" sz="3200" dirty="0"/>
          </a:p>
        </p:txBody>
      </p:sp>
      <p:pic>
        <p:nvPicPr>
          <p:cNvPr id="1027" name="Picture 3" descr="H:\古いPCデスクトップ\Caplio\プント17バーリ\DSC00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7234" y="763661"/>
            <a:ext cx="2712301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0" y="4246606"/>
            <a:ext cx="2516723" cy="177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:\古いPCデスクトップ\Caplio\17交流会\DSC00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97" y="3419475"/>
            <a:ext cx="2592288" cy="19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古いPCデスクトップ\Caplio\総会2017\DSC00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07" y="2352072"/>
            <a:ext cx="1872208" cy="14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横巻き 9"/>
          <p:cNvSpPr/>
          <p:nvPr/>
        </p:nvSpPr>
        <p:spPr>
          <a:xfrm>
            <a:off x="2795518" y="1378727"/>
            <a:ext cx="1152128" cy="804093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sz="1200" dirty="0" smtClean="0">
                <a:latin typeface="Candara" pitchFamily="34" charset="0"/>
              </a:rPr>
              <a:t>Assemblea  </a:t>
            </a:r>
            <a:r>
              <a:rPr kumimoji="1" lang="it-IT" altLang="ja-JP" sz="1200" dirty="0" smtClean="0">
                <a:latin typeface="+mj-lt"/>
              </a:rPr>
              <a:t>Ordianria</a:t>
            </a:r>
            <a:r>
              <a:rPr kumimoji="1" lang="ja-JP" altLang="en-US" sz="1200" dirty="0" smtClean="0">
                <a:latin typeface="+mj-lt"/>
              </a:rPr>
              <a:t>・</a:t>
            </a:r>
            <a:r>
              <a:rPr kumimoji="1" lang="it-IT" altLang="ja-JP" sz="1200" dirty="0" smtClean="0">
                <a:latin typeface="+mj-lt"/>
              </a:rPr>
              <a:t>Aperitivo</a:t>
            </a:r>
            <a:endParaRPr kumimoji="1" lang="ja-JP" altLang="en-US" sz="1200" dirty="0">
              <a:latin typeface="+mj-lt"/>
            </a:endParaRPr>
          </a:p>
        </p:txBody>
      </p:sp>
      <p:sp>
        <p:nvSpPr>
          <p:cNvPr id="11" name="横巻き 10"/>
          <p:cNvSpPr/>
          <p:nvPr/>
        </p:nvSpPr>
        <p:spPr>
          <a:xfrm>
            <a:off x="333784" y="3727450"/>
            <a:ext cx="1143000" cy="1033272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sz="1400" dirty="0" smtClean="0"/>
              <a:t>Seminario</a:t>
            </a:r>
            <a:endParaRPr kumimoji="1" lang="ja-JP" altLang="en-US" sz="1400" dirty="0"/>
          </a:p>
        </p:txBody>
      </p:sp>
      <p:sp>
        <p:nvSpPr>
          <p:cNvPr id="16" name="横巻き 15"/>
          <p:cNvSpPr/>
          <p:nvPr/>
        </p:nvSpPr>
        <p:spPr>
          <a:xfrm>
            <a:off x="7704058" y="4760722"/>
            <a:ext cx="1143000" cy="1033272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err="1"/>
              <a:t>Incontro</a:t>
            </a:r>
            <a:r>
              <a:rPr lang="en-US" altLang="ja-JP" sz="1200" dirty="0"/>
              <a:t> </a:t>
            </a:r>
            <a:r>
              <a:rPr lang="en-US" altLang="ja-JP" sz="1200" dirty="0" err="1"/>
              <a:t>conviviale</a:t>
            </a:r>
            <a:endParaRPr kumimoji="1" lang="ja-JP" altLang="en-US" sz="1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5050"/>
            <a:ext cx="17463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727450"/>
            <a:ext cx="17463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879850"/>
            <a:ext cx="17463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0290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:\古いPCデスクトップ\Caplio\VE大学説明会\縮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28" y="3736181"/>
            <a:ext cx="2011994" cy="11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横巻き 22"/>
          <p:cNvSpPr/>
          <p:nvPr/>
        </p:nvSpPr>
        <p:spPr>
          <a:xfrm>
            <a:off x="3332043" y="3718505"/>
            <a:ext cx="1276350" cy="1033272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ja-JP" sz="1200" dirty="0" smtClean="0"/>
              <a:t>Collaborazio-ne </a:t>
            </a:r>
            <a:r>
              <a:rPr lang="it-IT" altLang="ja-JP" sz="1200" dirty="0"/>
              <a:t>con </a:t>
            </a:r>
            <a:r>
              <a:rPr lang="it-IT" altLang="ja-JP" sz="1200" dirty="0" smtClean="0"/>
              <a:t>l`Università</a:t>
            </a:r>
          </a:p>
          <a:p>
            <a:pPr algn="ctr"/>
            <a:r>
              <a:rPr lang="it-IT" altLang="ja-JP" sz="1200" dirty="0" smtClean="0"/>
              <a:t>Cà Foscari</a:t>
            </a:r>
            <a:endParaRPr kumimoji="1" lang="ja-JP" altLang="en-US" sz="1200" dirty="0"/>
          </a:p>
        </p:txBody>
      </p:sp>
      <p:sp>
        <p:nvSpPr>
          <p:cNvPr id="24" name="横巻き 23"/>
          <p:cNvSpPr/>
          <p:nvPr/>
        </p:nvSpPr>
        <p:spPr>
          <a:xfrm>
            <a:off x="5581129" y="5677578"/>
            <a:ext cx="1231985" cy="1033272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sz="1200" dirty="0" smtClean="0"/>
              <a:t>Consiglio  di Amministra-zione</a:t>
            </a:r>
            <a:endParaRPr kumimoji="1" lang="ja-JP" altLang="en-US" sz="12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4" y="1978781"/>
            <a:ext cx="24705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79" y="5013177"/>
            <a:ext cx="2241168" cy="13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93" y="1695665"/>
            <a:ext cx="2552700" cy="16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縦巻き 25"/>
          <p:cNvSpPr/>
          <p:nvPr/>
        </p:nvSpPr>
        <p:spPr>
          <a:xfrm>
            <a:off x="6197121" y="1039820"/>
            <a:ext cx="1033272" cy="1143000"/>
          </a:xfrm>
          <a:prstGeom prst="verticalScroll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sz="1200" dirty="0" smtClean="0"/>
              <a:t>Punto di Incontro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283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395537" y="1556792"/>
            <a:ext cx="8352928" cy="4968552"/>
          </a:xfrm>
          <a:effectLst/>
        </p:spPr>
        <p:txBody>
          <a:bodyPr/>
          <a:lstStyle/>
          <a:p>
            <a:pPr lvl="0"/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ja-JP" sz="3200" dirty="0" smtClean="0"/>
              <a:t>   Organigramma</a:t>
            </a:r>
            <a:endParaRPr lang="ja-JP" altLang="en-US" sz="3200" dirty="0"/>
          </a:p>
        </p:txBody>
      </p:sp>
      <p:sp>
        <p:nvSpPr>
          <p:cNvPr id="17" name="角丸四角形 16"/>
          <p:cNvSpPr/>
          <p:nvPr/>
        </p:nvSpPr>
        <p:spPr>
          <a:xfrm>
            <a:off x="3583366" y="1285694"/>
            <a:ext cx="1852422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b="1" dirty="0" smtClean="0"/>
              <a:t>Assemblea Ordinaria</a:t>
            </a:r>
            <a:endParaRPr kumimoji="1" lang="ja-JP" altLang="en-US" b="1" dirty="0"/>
          </a:p>
        </p:txBody>
      </p:sp>
      <p:sp>
        <p:nvSpPr>
          <p:cNvPr id="18" name="角丸四角形 17"/>
          <p:cNvSpPr/>
          <p:nvPr/>
        </p:nvSpPr>
        <p:spPr>
          <a:xfrm>
            <a:off x="2766194" y="2514851"/>
            <a:ext cx="3443580" cy="1405242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b="1" dirty="0" smtClean="0"/>
              <a:t>Consiglio di Amministrazione</a:t>
            </a:r>
            <a:endParaRPr kumimoji="1" lang="en-US" altLang="ja-JP" b="1" dirty="0" smtClean="0"/>
          </a:p>
          <a:p>
            <a:pPr algn="ctr"/>
            <a:r>
              <a:rPr kumimoji="1" lang="it-IT" altLang="ja-JP" b="1" dirty="0" smtClean="0"/>
              <a:t>Presidente</a:t>
            </a:r>
            <a:endParaRPr kumimoji="1" lang="en-US" altLang="ja-JP" b="1" dirty="0" smtClean="0"/>
          </a:p>
          <a:p>
            <a:pPr algn="ctr"/>
            <a:r>
              <a:rPr lang="it-IT" altLang="ja-JP" b="1" dirty="0" smtClean="0"/>
              <a:t>Vice Presidente</a:t>
            </a:r>
            <a:endParaRPr lang="en-US" altLang="ja-JP" b="1" dirty="0" smtClean="0"/>
          </a:p>
          <a:p>
            <a:pPr algn="ctr"/>
            <a:r>
              <a:rPr kumimoji="1" lang="it-IT" altLang="ja-JP" b="1" dirty="0" smtClean="0"/>
              <a:t>Consiglieri</a:t>
            </a:r>
            <a:endParaRPr kumimoji="1" lang="ja-JP" altLang="en-US" b="1" dirty="0"/>
          </a:p>
        </p:txBody>
      </p:sp>
      <p:sp>
        <p:nvSpPr>
          <p:cNvPr id="19" name="角丸四角形 18"/>
          <p:cNvSpPr/>
          <p:nvPr/>
        </p:nvSpPr>
        <p:spPr>
          <a:xfrm>
            <a:off x="6459363" y="2069352"/>
            <a:ext cx="1224136" cy="684075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ja-JP" b="1" dirty="0" smtClean="0"/>
              <a:t>Revisori</a:t>
            </a:r>
            <a:endParaRPr kumimoji="1" lang="ja-JP" altLang="en-US" b="1" dirty="0"/>
          </a:p>
        </p:txBody>
      </p:sp>
      <p:sp>
        <p:nvSpPr>
          <p:cNvPr id="20" name="角丸四角形 19"/>
          <p:cNvSpPr/>
          <p:nvPr/>
        </p:nvSpPr>
        <p:spPr>
          <a:xfrm>
            <a:off x="769983" y="3781902"/>
            <a:ext cx="1512168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b="1" dirty="0" smtClean="0"/>
              <a:t>Segreteria</a:t>
            </a:r>
            <a:endParaRPr kumimoji="1" lang="ja-JP" altLang="en-US" b="1" dirty="0"/>
          </a:p>
        </p:txBody>
      </p:sp>
      <p:sp>
        <p:nvSpPr>
          <p:cNvPr id="21" name="角丸四角形 20"/>
          <p:cNvSpPr/>
          <p:nvPr/>
        </p:nvSpPr>
        <p:spPr>
          <a:xfrm>
            <a:off x="6948264" y="3781902"/>
            <a:ext cx="1944216" cy="830146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sz="1400" b="1" dirty="0" smtClean="0"/>
              <a:t>Divisione Promozione Commissione Vision</a:t>
            </a:r>
            <a:endParaRPr kumimoji="1" lang="ja-JP" altLang="en-US" sz="1400" b="1" dirty="0"/>
          </a:p>
        </p:txBody>
      </p:sp>
      <p:sp>
        <p:nvSpPr>
          <p:cNvPr id="22" name="角丸四角形 21"/>
          <p:cNvSpPr/>
          <p:nvPr/>
        </p:nvSpPr>
        <p:spPr>
          <a:xfrm>
            <a:off x="3184569" y="4754300"/>
            <a:ext cx="2740824" cy="1416950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b="1" dirty="0" smtClean="0"/>
              <a:t>Divisione</a:t>
            </a:r>
            <a:r>
              <a:rPr kumimoji="1" lang="ja-JP" altLang="en-US" b="1" dirty="0" smtClean="0"/>
              <a:t>　</a:t>
            </a:r>
            <a:endParaRPr kumimoji="1" lang="en-US" altLang="ja-JP" b="1" dirty="0" smtClean="0"/>
          </a:p>
          <a:p>
            <a:pPr algn="ctr"/>
            <a:r>
              <a:rPr kumimoji="1" lang="it-IT" altLang="ja-JP" b="1" dirty="0" smtClean="0"/>
              <a:t>Esterna</a:t>
            </a:r>
            <a:endParaRPr kumimoji="1" lang="en-US" altLang="ja-JP" b="1" dirty="0" smtClean="0"/>
          </a:p>
          <a:p>
            <a:pPr algn="ctr"/>
            <a:r>
              <a:rPr lang="it-IT" altLang="ja-JP" b="1" dirty="0" smtClean="0"/>
              <a:t>Interna </a:t>
            </a:r>
          </a:p>
          <a:p>
            <a:pPr algn="ctr"/>
            <a:r>
              <a:rPr lang="it-IT" altLang="ja-JP" b="1" dirty="0" smtClean="0"/>
              <a:t>Promozione </a:t>
            </a:r>
            <a:endParaRPr lang="en-US" altLang="ja-JP" b="1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683568" y="5157191"/>
            <a:ext cx="2218346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/>
              <a:t>Sezioni</a:t>
            </a:r>
            <a:endParaRPr lang="en-US" altLang="ja-JP" b="1" dirty="0" smtClean="0"/>
          </a:p>
          <a:p>
            <a:pPr algn="ctr"/>
            <a:r>
              <a:rPr lang="it-IT" altLang="ja-JP" b="1" dirty="0" smtClean="0"/>
              <a:t>Merceologiche</a:t>
            </a:r>
          </a:p>
          <a:p>
            <a:pPr algn="ctr"/>
            <a:r>
              <a:rPr lang="en-US" altLang="ja-JP" b="1" dirty="0"/>
              <a:t>Area</a:t>
            </a:r>
            <a:endParaRPr lang="it-IT" altLang="ja-JP" b="1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6143372" y="5439564"/>
            <a:ext cx="2749108" cy="73168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it-IT" altLang="ja-JP" b="1" dirty="0" smtClean="0"/>
              <a:t>Associazione </a:t>
            </a:r>
            <a:r>
              <a:rPr lang="it-IT" altLang="ja-JP" b="1" dirty="0" smtClean="0"/>
              <a:t>Giapponese del Nord Italia</a:t>
            </a:r>
            <a:endParaRPr kumimoji="1" lang="ja-JP" altLang="en-US" b="1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4509577" y="2308335"/>
            <a:ext cx="19497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487984" y="2077782"/>
            <a:ext cx="0" cy="437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505027" y="3920093"/>
            <a:ext cx="0" cy="8342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4487984" y="4226692"/>
            <a:ext cx="246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282151" y="4206046"/>
            <a:ext cx="2272830" cy="9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854167" y="4509120"/>
            <a:ext cx="0" cy="6363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833357" y="4509120"/>
            <a:ext cx="265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/>
          <p:nvPr/>
        </p:nvCxnSpPr>
        <p:spPr>
          <a:xfrm>
            <a:off x="4485645" y="4612047"/>
            <a:ext cx="2955666" cy="216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427394" y="4828071"/>
            <a:ext cx="0" cy="63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241300" y="6324600"/>
            <a:ext cx="2057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©2018 </a:t>
            </a:r>
            <a:r>
              <a:rPr lang="en-US" altLang="ja-JP" dirty="0"/>
              <a:t>JETRO</a:t>
            </a:r>
            <a:endParaRPr lang="en-US" altLang="ja-JP" sz="1000" dirty="0"/>
          </a:p>
        </p:txBody>
      </p:sp>
      <p:sp>
        <p:nvSpPr>
          <p:cNvPr id="6" name="テキスト ボックス 49">
            <a:extLst>
              <a:ext uri="{FF2B5EF4-FFF2-40B4-BE49-F238E27FC236}"/>
            </a:extLst>
          </p:cNvPr>
          <p:cNvSpPr txBox="1"/>
          <p:nvPr/>
        </p:nvSpPr>
        <p:spPr>
          <a:xfrm>
            <a:off x="569913" y="1048271"/>
            <a:ext cx="8002587" cy="1444625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  <a:p>
            <a:pPr>
              <a:defRPr/>
            </a:pPr>
            <a:endParaRPr kumimoji="1" lang="it-IT" altLang="ja-JP" sz="1108" dirty="0"/>
          </a:p>
        </p:txBody>
      </p:sp>
      <p:sp>
        <p:nvSpPr>
          <p:cNvPr id="7" name="テキスト ボックス 22">
            <a:extLst>
              <a:ext uri="{FF2B5EF4-FFF2-40B4-BE49-F238E27FC236}"/>
            </a:extLst>
          </p:cNvPr>
          <p:cNvSpPr txBox="1"/>
          <p:nvPr/>
        </p:nvSpPr>
        <p:spPr>
          <a:xfrm>
            <a:off x="631825" y="3749675"/>
            <a:ext cx="3756025" cy="261938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08" dirty="0"/>
              <a:t>Il Giappone riconosce 210 indicazioni geografiche europee</a:t>
            </a:r>
          </a:p>
        </p:txBody>
      </p:sp>
      <p:sp>
        <p:nvSpPr>
          <p:cNvPr id="8" name="テキスト ボックス 23">
            <a:extLst>
              <a:ext uri="{FF2B5EF4-FFF2-40B4-BE49-F238E27FC236}"/>
            </a:extLst>
          </p:cNvPr>
          <p:cNvSpPr txBox="1"/>
          <p:nvPr/>
        </p:nvSpPr>
        <p:spPr>
          <a:xfrm>
            <a:off x="4627563" y="5992813"/>
            <a:ext cx="3946525" cy="433387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08" dirty="0"/>
              <a:t>Attenzione anche su aspetti quali l’ambiente e il mercato del lavoro. Possibili ripercussioni positive a livello mondiale.</a:t>
            </a:r>
          </a:p>
        </p:txBody>
      </p:sp>
      <p:sp>
        <p:nvSpPr>
          <p:cNvPr id="9" name="テキスト ボックス 24">
            <a:extLst>
              <a:ext uri="{FF2B5EF4-FFF2-40B4-BE49-F238E27FC236}"/>
            </a:extLst>
          </p:cNvPr>
          <p:cNvSpPr txBox="1"/>
          <p:nvPr/>
        </p:nvSpPr>
        <p:spPr>
          <a:xfrm>
            <a:off x="630238" y="5776913"/>
            <a:ext cx="3757612" cy="433387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08" dirty="0"/>
              <a:t>Apertura del settore dei servizi giapponese alle imprese europee</a:t>
            </a:r>
          </a:p>
        </p:txBody>
      </p:sp>
      <p:sp>
        <p:nvSpPr>
          <p:cNvPr id="10" name="テキスト ボックス 25">
            <a:extLst>
              <a:ext uri="{FF2B5EF4-FFF2-40B4-BE49-F238E27FC236}"/>
            </a:extLst>
          </p:cNvPr>
          <p:cNvSpPr txBox="1"/>
          <p:nvPr/>
        </p:nvSpPr>
        <p:spPr>
          <a:xfrm>
            <a:off x="4706938" y="1264171"/>
            <a:ext cx="3756025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200" dirty="0"/>
              <a:t>Un aumento del commercio internazionale porta a:</a:t>
            </a:r>
          </a:p>
          <a:p>
            <a:pPr>
              <a:defRPr/>
            </a:pPr>
            <a:r>
              <a:rPr kumimoji="1" lang="it-IT" altLang="ja-JP" sz="1200" dirty="0"/>
              <a:t>- Miglior produttività</a:t>
            </a:r>
          </a:p>
          <a:p>
            <a:pPr>
              <a:defRPr/>
            </a:pPr>
            <a:r>
              <a:rPr kumimoji="1" lang="it-IT" altLang="ja-JP" sz="1200" dirty="0"/>
              <a:t>- Crescita del PIL</a:t>
            </a:r>
          </a:p>
          <a:p>
            <a:pPr>
              <a:defRPr/>
            </a:pPr>
            <a:r>
              <a:rPr kumimoji="1" lang="it-IT" altLang="ja-JP" sz="1200" dirty="0"/>
              <a:t>- Posti di lavoro (ogni miliardo di € di esportazioni occupa 14.000 lavoratori)</a:t>
            </a:r>
          </a:p>
        </p:txBody>
      </p:sp>
      <p:sp>
        <p:nvSpPr>
          <p:cNvPr id="11" name="テキスト ボックス 16">
            <a:extLst>
              <a:ext uri="{FF2B5EF4-FFF2-40B4-BE49-F238E27FC236}"/>
            </a:extLst>
          </p:cNvPr>
          <p:cNvSpPr txBox="1"/>
          <p:nvPr/>
        </p:nvSpPr>
        <p:spPr>
          <a:xfrm>
            <a:off x="4625975" y="4640263"/>
            <a:ext cx="3946525" cy="774700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lang="it-IT" altLang="ja-JP" sz="1108" dirty="0"/>
              <a:t>Effetti positivi anche su FDI</a:t>
            </a:r>
          </a:p>
          <a:p>
            <a:pPr>
              <a:defRPr/>
            </a:pPr>
            <a:r>
              <a:rPr lang="it-IT" altLang="ja-JP" sz="1108" dirty="0"/>
              <a:t> - miglioramento del </a:t>
            </a:r>
            <a:r>
              <a:rPr lang="it-IT" altLang="ja-JP" sz="1108" i="1" dirty="0"/>
              <a:t>clima</a:t>
            </a:r>
          </a:p>
          <a:p>
            <a:pPr marL="80599" indent="-80599">
              <a:defRPr/>
            </a:pPr>
            <a:r>
              <a:rPr lang="it-IT" altLang="ja-JP" sz="1108" dirty="0"/>
              <a:t> - maggiori relazioni commerciali che deriveranno dall’accordo renderanno più familiari i reciproci mercati.</a:t>
            </a:r>
          </a:p>
        </p:txBody>
      </p:sp>
      <p:sp>
        <p:nvSpPr>
          <p:cNvPr id="12" name="正方形/長方形 28">
            <a:extLst>
              <a:ext uri="{FF2B5EF4-FFF2-40B4-BE49-F238E27FC236}"/>
            </a:extLst>
          </p:cNvPr>
          <p:cNvSpPr/>
          <p:nvPr/>
        </p:nvSpPr>
        <p:spPr>
          <a:xfrm>
            <a:off x="4572000" y="4410075"/>
            <a:ext cx="3730625" cy="2000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/>
              <a:t>6. Promozione degli investimenti</a:t>
            </a:r>
          </a:p>
        </p:txBody>
      </p:sp>
      <p:sp>
        <p:nvSpPr>
          <p:cNvPr id="13" name="テキスト ボックス 15">
            <a:extLst>
              <a:ext uri="{FF2B5EF4-FFF2-40B4-BE49-F238E27FC236}"/>
            </a:extLst>
          </p:cNvPr>
          <p:cNvSpPr txBox="1"/>
          <p:nvPr/>
        </p:nvSpPr>
        <p:spPr>
          <a:xfrm>
            <a:off x="4641850" y="3143250"/>
            <a:ext cx="3946525" cy="1116013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08" dirty="0"/>
              <a:t>In più sezioni è prevista la collaborazione delle due aree (EU, </a:t>
            </a:r>
            <a:r>
              <a:rPr kumimoji="1" lang="it-IT" altLang="ja-JP" sz="1108" dirty="0" err="1"/>
              <a:t>Jap</a:t>
            </a:r>
            <a:r>
              <a:rPr kumimoji="1" lang="it-IT" altLang="ja-JP" sz="1108" dirty="0"/>
              <a:t>) per l’implementazione di nuove politiche regolatorie;</a:t>
            </a:r>
          </a:p>
          <a:p>
            <a:pPr>
              <a:defRPr/>
            </a:pPr>
            <a:r>
              <a:rPr lang="it-IT" sz="1110" dirty="0"/>
              <a:t>- discutere su come affrontare i problemi quando i regolamenti delle due parti divergono o sono incompatibili;</a:t>
            </a:r>
          </a:p>
          <a:p>
            <a:pPr marL="98184" indent="-98184">
              <a:defRPr/>
            </a:pPr>
            <a:r>
              <a:rPr lang="it-IT" sz="1110" dirty="0"/>
              <a:t>- Lavorare più strettamente insieme allo sviluppo di standard internazionali</a:t>
            </a:r>
            <a:endParaRPr kumimoji="1" lang="it-IT" altLang="ja-JP" sz="1110" dirty="0"/>
          </a:p>
        </p:txBody>
      </p:sp>
      <p:sp>
        <p:nvSpPr>
          <p:cNvPr id="14" name="テキスト ボックス 14">
            <a:extLst>
              <a:ext uri="{FF2B5EF4-FFF2-40B4-BE49-F238E27FC236}"/>
            </a:extLst>
          </p:cNvPr>
          <p:cNvSpPr txBox="1"/>
          <p:nvPr/>
        </p:nvSpPr>
        <p:spPr>
          <a:xfrm>
            <a:off x="619125" y="4511675"/>
            <a:ext cx="3757613" cy="687388"/>
          </a:xfrm>
          <a:prstGeom prst="rect">
            <a:avLst/>
          </a:prstGeom>
          <a:solidFill>
            <a:srgbClr val="E8F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it-IT" altLang="ja-JP" sz="1108" dirty="0"/>
              <a:t>Maggiori e migliori opportunità di partecipare a bandi pubblici indetti in Giappone</a:t>
            </a:r>
          </a:p>
          <a:p>
            <a:pPr>
              <a:lnSpc>
                <a:spcPct val="120000"/>
              </a:lnSpc>
              <a:defRPr/>
            </a:pPr>
            <a:r>
              <a:rPr kumimoji="1" lang="it-IT" altLang="ja-JP" sz="1108" dirty="0"/>
              <a:t>Nuove opportunità nel settore ferroviario giapponese</a:t>
            </a:r>
          </a:p>
        </p:txBody>
      </p:sp>
      <p:sp>
        <p:nvSpPr>
          <p:cNvPr id="15" name="正方形/長方形 27">
            <a:extLst>
              <a:ext uri="{FF2B5EF4-FFF2-40B4-BE49-F238E27FC236}"/>
            </a:extLst>
          </p:cNvPr>
          <p:cNvSpPr/>
          <p:nvPr/>
        </p:nvSpPr>
        <p:spPr>
          <a:xfrm>
            <a:off x="587375" y="3303588"/>
            <a:ext cx="3729038" cy="2016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/>
              <a:t>2. Protezione delle indicazioni geografiche</a:t>
            </a:r>
          </a:p>
        </p:txBody>
      </p:sp>
      <p:sp>
        <p:nvSpPr>
          <p:cNvPr id="16" name="正方形/長方形 31">
            <a:extLst>
              <a:ext uri="{FF2B5EF4-FFF2-40B4-BE49-F238E27FC236}"/>
            </a:extLst>
          </p:cNvPr>
          <p:cNvSpPr/>
          <p:nvPr/>
        </p:nvSpPr>
        <p:spPr>
          <a:xfrm>
            <a:off x="617538" y="4259263"/>
            <a:ext cx="3730625" cy="2016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>
                <a:solidFill>
                  <a:schemeClr val="tx1"/>
                </a:solidFill>
              </a:rPr>
              <a:t>3. Appalti pubblici</a:t>
            </a:r>
          </a:p>
        </p:txBody>
      </p:sp>
      <p:sp>
        <p:nvSpPr>
          <p:cNvPr id="17" name="正方形/長方形 32">
            <a:extLst>
              <a:ext uri="{FF2B5EF4-FFF2-40B4-BE49-F238E27FC236}"/>
            </a:extLst>
          </p:cNvPr>
          <p:cNvSpPr/>
          <p:nvPr/>
        </p:nvSpPr>
        <p:spPr>
          <a:xfrm>
            <a:off x="4573588" y="2873375"/>
            <a:ext cx="3729037" cy="201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/>
              <a:t>5. Cooperazione</a:t>
            </a:r>
          </a:p>
        </p:txBody>
      </p:sp>
      <p:sp>
        <p:nvSpPr>
          <p:cNvPr id="18" name="正方形/長方形 33">
            <a:extLst>
              <a:ext uri="{FF2B5EF4-FFF2-40B4-BE49-F238E27FC236}"/>
            </a:extLst>
          </p:cNvPr>
          <p:cNvSpPr/>
          <p:nvPr/>
        </p:nvSpPr>
        <p:spPr>
          <a:xfrm>
            <a:off x="614363" y="5545138"/>
            <a:ext cx="2211387" cy="192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/>
              <a:t>4. Servizi</a:t>
            </a:r>
          </a:p>
        </p:txBody>
      </p:sp>
      <p:sp>
        <p:nvSpPr>
          <p:cNvPr id="19" name="正方形/長方形 34">
            <a:extLst>
              <a:ext uri="{FF2B5EF4-FFF2-40B4-BE49-F238E27FC236}"/>
            </a:extLst>
          </p:cNvPr>
          <p:cNvSpPr/>
          <p:nvPr/>
        </p:nvSpPr>
        <p:spPr>
          <a:xfrm>
            <a:off x="4572000" y="5640388"/>
            <a:ext cx="3559175" cy="174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662" b="1" i="1" dirty="0"/>
              <a:t>7. Commercio e sviluppo sostenibile</a:t>
            </a:r>
          </a:p>
        </p:txBody>
      </p:sp>
      <p:sp>
        <p:nvSpPr>
          <p:cNvPr id="20" name="テキスト ボックス 41">
            <a:extLst>
              <a:ext uri="{FF2B5EF4-FFF2-40B4-BE49-F238E27FC236}"/>
            </a:extLst>
          </p:cNvPr>
          <p:cNvSpPr txBox="1"/>
          <p:nvPr/>
        </p:nvSpPr>
        <p:spPr>
          <a:xfrm>
            <a:off x="569913" y="1488008"/>
            <a:ext cx="4375150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10" dirty="0"/>
              <a:t>Liberalizzazione: circa il 94% verso il Giappone</a:t>
            </a:r>
          </a:p>
        </p:txBody>
      </p:sp>
      <p:pic>
        <p:nvPicPr>
          <p:cNvPr id="21" name="図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114946"/>
            <a:ext cx="4746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129233"/>
            <a:ext cx="4794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矢印コネクタ 44">
            <a:extLst>
              <a:ext uri="{FF2B5EF4-FFF2-40B4-BE49-F238E27FC236}"/>
            </a:extLst>
          </p:cNvPr>
          <p:cNvCxnSpPr/>
          <p:nvPr/>
        </p:nvCxnSpPr>
        <p:spPr>
          <a:xfrm>
            <a:off x="2170113" y="1303858"/>
            <a:ext cx="346075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810271"/>
            <a:ext cx="496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線矢印コネクタ 4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170113" y="1978546"/>
            <a:ext cx="312737" cy="952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82297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48">
            <a:extLst>
              <a:ext uri="{FF2B5EF4-FFF2-40B4-BE49-F238E27FC236}"/>
            </a:extLst>
          </p:cNvPr>
          <p:cNvSpPr txBox="1"/>
          <p:nvPr/>
        </p:nvSpPr>
        <p:spPr>
          <a:xfrm>
            <a:off x="608013" y="2102371"/>
            <a:ext cx="3800475" cy="2635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1" lang="it-IT" altLang="ja-JP" sz="1110" dirty="0"/>
              <a:t>Liberalizzazione: circa il  99% verso l’EU</a:t>
            </a:r>
          </a:p>
        </p:txBody>
      </p:sp>
      <p:sp>
        <p:nvSpPr>
          <p:cNvPr id="28" name="正方形/長方形 19">
            <a:extLst>
              <a:ext uri="{FF2B5EF4-FFF2-40B4-BE49-F238E27FC236}"/>
            </a:extLst>
          </p:cNvPr>
          <p:cNvSpPr/>
          <p:nvPr/>
        </p:nvSpPr>
        <p:spPr>
          <a:xfrm>
            <a:off x="361156" y="692696"/>
            <a:ext cx="4243388" cy="1984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en-US" altLang="ja-JP" b="1" i="1" dirty="0"/>
              <a:t>1. Accesso al </a:t>
            </a:r>
            <a:r>
              <a:rPr kumimoji="1" lang="en-US" altLang="ja-JP" b="1" i="1" dirty="0" err="1"/>
              <a:t>mercato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7956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91088" y="6025854"/>
            <a:ext cx="1161826" cy="365125"/>
          </a:xfrm>
        </p:spPr>
        <p:txBody>
          <a:bodyPr/>
          <a:lstStyle/>
          <a:p>
            <a:fld id="{76E2CBCB-F431-46E5-B5EA-D9C875B2573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41300" y="6100291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en-US" smtClean="0">
                <a:solidFill>
                  <a:srgbClr val="000000"/>
                </a:solidFill>
                <a:latin typeface="Arial"/>
              </a:rPr>
              <a:t>©2018 </a:t>
            </a:r>
            <a:r>
              <a:rPr kumimoji="0" lang="en-US" altLang="ja-JP" smtClean="0">
                <a:solidFill>
                  <a:srgbClr val="000000"/>
                </a:solidFill>
                <a:latin typeface="Arial"/>
              </a:rPr>
              <a:t>JETRO</a:t>
            </a:r>
            <a:endParaRPr kumimoji="0" lang="en-US" altLang="ja-JP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68313" y="764704"/>
            <a:ext cx="7772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9pPr>
          </a:lstStyle>
          <a:p>
            <a:pPr>
              <a:defRPr/>
            </a:pPr>
            <a:r>
              <a:rPr lang="it-IT" sz="2000" b="1" kern="0" dirty="0">
                <a:solidFill>
                  <a:srgbClr val="0C0CC0"/>
                </a:solidFill>
                <a:latin typeface="Calibri"/>
                <a:ea typeface="Osaka"/>
              </a:rPr>
              <a:t>Riduzione e soppressione dei dazi doganali all’importazione – Giappone</a:t>
            </a:r>
            <a:endParaRPr kumimoji="0" lang="it-IT" sz="2000" kern="0" dirty="0">
              <a:latin typeface="Arial"/>
              <a:ea typeface="Osaka"/>
            </a:endParaRPr>
          </a:p>
        </p:txBody>
      </p:sp>
      <p:sp>
        <p:nvSpPr>
          <p:cNvPr id="7" name="Segnaposto contenuto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71550" y="1260004"/>
            <a:ext cx="77724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A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sono interamente soppressi i dazi applicabili alle merci originarie classificate nelle linee tariffarie contrassegnate con questa lettera a decorrere dalla data di entrata in vigore dell’accordo;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B3 (B5, B7, B9…)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i dazi sono soppressi in 4 (6, 8, 10…) scaglioni annuali di uguale entità e le merci interessate sono esenti da dazio a decorrere dal 1°aprile del quarto anno (sesto, ottavo, decimo…)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B5*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i dazi sono soppressi come segue: 1) ridotti del 20% all’entrata in vigore dell’accordo. Successivamente, a partire dal 1°aprile del secondo anno, i dazi vengono soppressi in 5 scaglioni di eguale valore. Dal 1°aprile del sesto anno, le merci sono esenti da dazio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B5**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i dazi sono soppressi come segue: 1) ridotti del 50% all’entrata in vigore dell’accordo. Successivamente, a partire dal 1°aprile del secondo anno, i dazi vengono soppressi in 5 scaglioni di eguale valore. Dal 1°aprile del sesto anno, le merci sono esenti da dazio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B5***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dazi mantenuti all’aliquota di base fino al 31 marzo del quinto anno. Dazi soppressi dal 1°aprile del sesto anno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B5****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i dazi sono soppressi come segue: 1) ridotti al 25% ad valorem e 40 yen il kg all’entrata in vigore dell’accordo. Successivamente, a partire dal 1°aprile del secondo anno, i dazi vengono soppressi in 5 scaglioni di eguale valore. Dal 1°aprile del sesto anno, le merci sono esenti da dazio</a:t>
            </a:r>
          </a:p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0" indent="0">
              <a:buFontTx/>
              <a:buNone/>
              <a:defRPr/>
            </a:pPr>
            <a:r>
              <a:rPr kumimoji="0" lang="it-IT" sz="1200" b="1" kern="0" dirty="0">
                <a:solidFill>
                  <a:srgbClr val="000000"/>
                </a:solidFill>
                <a:latin typeface="Arial"/>
                <a:ea typeface="Osaka"/>
              </a:rPr>
              <a:t>B5*****</a:t>
            </a:r>
            <a:r>
              <a:rPr kumimoji="0" lang="it-IT" sz="1200" kern="0" dirty="0">
                <a:solidFill>
                  <a:srgbClr val="000000"/>
                </a:solidFill>
                <a:latin typeface="Arial"/>
                <a:ea typeface="Osaka"/>
              </a:rPr>
              <a:t>= i dazi sono soppressi come segue: 1) ridotti al 35% ad valorem e 40 yen il kg all’entrata in vigore dell’accordo. Successivamente, a partire dal 1°aprile del secondo anno, i dazi vengono soppressi in 5 scaglioni di eguale valore. Dal 1°aprile del sesto anno, le merci sono esenti da dazio</a:t>
            </a:r>
          </a:p>
        </p:txBody>
      </p:sp>
    </p:spTree>
    <p:extLst>
      <p:ext uri="{BB962C8B-B14F-4D97-AF65-F5344CB8AC3E}">
        <p14:creationId xmlns:p14="http://schemas.microsoft.com/office/powerpoint/2010/main" val="2047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CBCB-F431-46E5-B5EA-D9C875B2573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41300" y="632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Osaka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Osaka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en-US" smtClean="0">
                <a:solidFill>
                  <a:srgbClr val="000000"/>
                </a:solidFill>
                <a:latin typeface="Arial"/>
              </a:rPr>
              <a:t>©2018 </a:t>
            </a:r>
            <a:r>
              <a:rPr kumimoji="0" lang="en-US" altLang="ja-JP" smtClean="0">
                <a:solidFill>
                  <a:srgbClr val="000000"/>
                </a:solidFill>
                <a:latin typeface="Arial"/>
              </a:rPr>
              <a:t>JETRO</a:t>
            </a:r>
            <a:endParaRPr kumimoji="0" lang="en-US" altLang="ja-JP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60400" y="764705"/>
            <a:ext cx="7272040" cy="84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B3"/>
                </a:solidFill>
                <a:latin typeface="Arial" charset="0"/>
                <a:ea typeface="Osaka" charset="-128"/>
              </a:defRPr>
            </a:lvl9pPr>
          </a:lstStyle>
          <a:p>
            <a:pPr>
              <a:defRPr/>
            </a:pPr>
            <a:r>
              <a:rPr lang="it-IT" sz="2800" b="1" kern="0" dirty="0">
                <a:solidFill>
                  <a:srgbClr val="0C0CC0"/>
                </a:solidFill>
                <a:latin typeface="Calibri"/>
                <a:ea typeface="Osaka"/>
              </a:rPr>
              <a:t>Riduzione e soppressione dei dazi doganali all’importazione – Unione Europea</a:t>
            </a:r>
            <a:endParaRPr kumimoji="0" lang="it-IT" sz="2800" kern="0" dirty="0">
              <a:latin typeface="Arial"/>
              <a:ea typeface="Osaka"/>
            </a:endParaRPr>
          </a:p>
        </p:txBody>
      </p:sp>
      <p:sp>
        <p:nvSpPr>
          <p:cNvPr id="7" name="Segnaposto contenuto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042988" y="1916113"/>
            <a:ext cx="77724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endParaRPr kumimoji="0" lang="it-IT" sz="1200" kern="0" dirty="0">
              <a:solidFill>
                <a:srgbClr val="000000"/>
              </a:solidFill>
              <a:latin typeface="Arial"/>
              <a:ea typeface="Osaka"/>
            </a:endParaRPr>
          </a:p>
        </p:txBody>
      </p:sp>
      <p:graphicFrame>
        <p:nvGraphicFramePr>
          <p:cNvPr id="8" name="Tabella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1973"/>
              </p:ext>
            </p:extLst>
          </p:nvPr>
        </p:nvGraphicFramePr>
        <p:xfrm>
          <a:off x="1042988" y="1789113"/>
          <a:ext cx="7416801" cy="4503737"/>
        </p:xfrm>
        <a:graphic>
          <a:graphicData uri="http://schemas.openxmlformats.org/drawingml/2006/table">
            <a:tbl>
              <a:tblPr firstRow="1" bandRow="1"/>
              <a:tblGrid>
                <a:gridCol w="2472267">
                  <a:extLst>
                    <a:ext uri="{9D8B030D-6E8A-4147-A177-3AD203B41FA5}"/>
                  </a:extLst>
                </a:gridCol>
                <a:gridCol w="2472267">
                  <a:extLst>
                    <a:ext uri="{9D8B030D-6E8A-4147-A177-3AD203B41FA5}"/>
                  </a:extLst>
                </a:gridCol>
                <a:gridCol w="2472267">
                  <a:extLst>
                    <a:ext uri="{9D8B030D-6E8A-4147-A177-3AD203B41FA5}"/>
                  </a:extLst>
                </a:gridCol>
              </a:tblGrid>
              <a:tr h="11891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002060"/>
                          </a:solidFill>
                        </a:rPr>
                        <a:t>B3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pneumatici, motori (turboreattori, turbine a gas, idraulici,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ecc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), condizionatori, macchine utensili, pile, lampade, parti di autoveicoli e motocicli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002060"/>
                          </a:solidFill>
                        </a:rPr>
                        <a:t>B5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coltelli, televisori, parti di autoveicoli, motocicli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002060"/>
                          </a:solidFill>
                        </a:rPr>
                        <a:t>B7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auto, veicoli per spostarsi sulla neve,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campers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 e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motocaravans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, autoveicoli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106279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B10</a:t>
                      </a:r>
                    </a:p>
                    <a:p>
                      <a:r>
                        <a:rPr lang="it-IT" sz="1200" dirty="0">
                          <a:solidFill>
                            <a:srgbClr val="002060"/>
                          </a:solidFill>
                        </a:rPr>
                        <a:t>calzature, monitor, proiettori</a:t>
                      </a: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B12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locomotive 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locotrattori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, carri-gru, carri-officina,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ecc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, carri per trasporto merci su rotaia, trattori, bus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B15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tonno, acciughe, pesce spada, naselli, pesci in generale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06279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UE10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Pneumatici utilizzati per veicoli e congegni impiegati nel genio civile, nelle attività minerarie e per la manutenzione industriale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riso (anche destinato alla semina, semilavorato e lavorato), farina di riso, fiocchi di riso, alghe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R5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preparazioni a base di estratti essenze o concentrati di caffè, gelati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18898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R7</a:t>
                      </a:r>
                    </a:p>
                    <a:p>
                      <a:r>
                        <a:rPr lang="it-IT" sz="1200" dirty="0">
                          <a:solidFill>
                            <a:srgbClr val="002060"/>
                          </a:solidFill>
                        </a:rPr>
                        <a:t>cacao in polvere con aggiunta di zuccheri e altri dolcificanti, miscele e paste per preparazione prodotti panetteria e pasticceria (voce 1905)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R10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preparazioni per l’alimentazione di lattanti o bambini, </a:t>
                      </a:r>
                      <a:r>
                        <a:rPr lang="it-IT" sz="1200" b="0" dirty="0" err="1">
                          <a:solidFill>
                            <a:srgbClr val="002060"/>
                          </a:solidFill>
                        </a:rPr>
                        <a:t>bulgur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 di grano, the e mate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Osaka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PREZZO DI ENTRATA</a:t>
                      </a:r>
                    </a:p>
                    <a:p>
                      <a:r>
                        <a:rPr lang="it-IT" sz="1200" b="0" dirty="0">
                          <a:solidFill>
                            <a:srgbClr val="002060"/>
                          </a:solidFill>
                        </a:rPr>
                        <a:t>frutta, verdura, succhi di frutta, vini</a:t>
                      </a:r>
                    </a:p>
                  </a:txBody>
                  <a:tcPr marT="45750" marB="4575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910</Words>
  <Application>Microsoft Office PowerPoint</Application>
  <PresentationFormat>On-screen Show (4:3)</PresentationFormat>
  <Paragraphs>188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ウェーブ</vt:lpstr>
      <vt:lpstr>Camera di Commercio e Industria Giapponese in Italia</vt:lpstr>
      <vt:lpstr>   Oggetto sociale</vt:lpstr>
      <vt:lpstr>    Soci</vt:lpstr>
      <vt:lpstr>  Principali attività</vt:lpstr>
      <vt:lpstr>Principali attività</vt:lpstr>
      <vt:lpstr>   Organigramma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di Commercio e Industria Giapponese in Italia</dc:title>
  <dc:creator>eri katsuki</dc:creator>
  <cp:lastModifiedBy>Admin</cp:lastModifiedBy>
  <cp:revision>155</cp:revision>
  <cp:lastPrinted>2018-03-14T10:06:58Z</cp:lastPrinted>
  <dcterms:created xsi:type="dcterms:W3CDTF">2017-06-26T14:33:48Z</dcterms:created>
  <dcterms:modified xsi:type="dcterms:W3CDTF">2019-01-20T12:19:40Z</dcterms:modified>
</cp:coreProperties>
</file>